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4.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5.xml" ContentType="application/vnd.openxmlformats-officedocument.theme+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78" r:id="rId5"/>
    <p:sldMasterId id="2147483675" r:id="rId6"/>
    <p:sldMasterId id="2147483692" r:id="rId7"/>
    <p:sldMasterId id="2147483709" r:id="rId8"/>
    <p:sldMasterId id="2147484260" r:id="rId9"/>
    <p:sldMasterId id="2147484322" r:id="rId10"/>
  </p:sldMasterIdLst>
  <p:notesMasterIdLst>
    <p:notesMasterId r:id="rId62"/>
  </p:notesMasterIdLst>
  <p:sldIdLst>
    <p:sldId id="585" r:id="rId11"/>
    <p:sldId id="652" r:id="rId12"/>
    <p:sldId id="653" r:id="rId13"/>
    <p:sldId id="1394" r:id="rId14"/>
    <p:sldId id="588" r:id="rId15"/>
    <p:sldId id="593" r:id="rId16"/>
    <p:sldId id="630" r:id="rId17"/>
    <p:sldId id="586" r:id="rId18"/>
    <p:sldId id="268" r:id="rId19"/>
    <p:sldId id="594" r:id="rId20"/>
    <p:sldId id="1396" r:id="rId21"/>
    <p:sldId id="595" r:id="rId22"/>
    <p:sldId id="273" r:id="rId23"/>
    <p:sldId id="596" r:id="rId24"/>
    <p:sldId id="642" r:id="rId25"/>
    <p:sldId id="279" r:id="rId26"/>
    <p:sldId id="598" r:id="rId27"/>
    <p:sldId id="599" r:id="rId28"/>
    <p:sldId id="634" r:id="rId29"/>
    <p:sldId id="600" r:id="rId30"/>
    <p:sldId id="601" r:id="rId31"/>
    <p:sldId id="294" r:id="rId32"/>
    <p:sldId id="4334" r:id="rId33"/>
    <p:sldId id="4333" r:id="rId34"/>
    <p:sldId id="289" r:id="rId35"/>
    <p:sldId id="602" r:id="rId36"/>
    <p:sldId id="603" r:id="rId37"/>
    <p:sldId id="298" r:id="rId38"/>
    <p:sldId id="606" r:id="rId39"/>
    <p:sldId id="607" r:id="rId40"/>
    <p:sldId id="303" r:id="rId41"/>
    <p:sldId id="608" r:id="rId42"/>
    <p:sldId id="609" r:id="rId43"/>
    <p:sldId id="4335" r:id="rId44"/>
    <p:sldId id="619" r:id="rId45"/>
    <p:sldId id="645" r:id="rId46"/>
    <p:sldId id="618" r:id="rId47"/>
    <p:sldId id="623" r:id="rId48"/>
    <p:sldId id="612" r:id="rId49"/>
    <p:sldId id="332" r:id="rId50"/>
    <p:sldId id="1401" r:id="rId51"/>
    <p:sldId id="646" r:id="rId52"/>
    <p:sldId id="667" r:id="rId53"/>
    <p:sldId id="688" r:id="rId54"/>
    <p:sldId id="627" r:id="rId55"/>
    <p:sldId id="651" r:id="rId56"/>
    <p:sldId id="1393" r:id="rId57"/>
    <p:sldId id="1397" r:id="rId58"/>
    <p:sldId id="1403" r:id="rId59"/>
    <p:sldId id="1402" r:id="rId60"/>
    <p:sldId id="614" r:id="rId6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A100C86-93A5-49EE-B2DE-8FE460EFA612}">
          <p14:sldIdLst>
            <p14:sldId id="585"/>
          </p14:sldIdLst>
        </p14:section>
        <p14:section name="About Cranfield University" id="{19931F35-3B6D-49BA-978A-57601ACE4672}">
          <p14:sldIdLst>
            <p14:sldId id="652"/>
            <p14:sldId id="653"/>
            <p14:sldId id="1394"/>
            <p14:sldId id="588"/>
            <p14:sldId id="593"/>
            <p14:sldId id="630"/>
            <p14:sldId id="586"/>
          </p14:sldIdLst>
        </p14:section>
        <p14:section name="Aerospace" id="{E57E67B7-5443-4832-B8B9-EDA3FEEAC025}">
          <p14:sldIdLst>
            <p14:sldId id="268"/>
            <p14:sldId id="594"/>
            <p14:sldId id="1396"/>
            <p14:sldId id="595"/>
          </p14:sldIdLst>
        </p14:section>
        <p14:section name="Defence and Security" id="{F12F7DEF-EDEF-419D-96DB-01595907F416}">
          <p14:sldIdLst>
            <p14:sldId id="273"/>
            <p14:sldId id="596"/>
            <p14:sldId id="642"/>
          </p14:sldIdLst>
        </p14:section>
        <p14:section name="Energy and Power" id="{2B350F04-79DF-4F93-9255-D60EA4D426D8}">
          <p14:sldIdLst>
            <p14:sldId id="279"/>
            <p14:sldId id="598"/>
            <p14:sldId id="599"/>
          </p14:sldIdLst>
        </p14:section>
        <p14:section name="Environment and Agrifood" id="{485B1F67-72C7-4D23-9634-B19E00AEEDEC}">
          <p14:sldIdLst>
            <p14:sldId id="634"/>
            <p14:sldId id="600"/>
            <p14:sldId id="601"/>
          </p14:sldIdLst>
        </p14:section>
        <p14:section name="School of Management" id="{310D3EB7-20C2-483D-90F5-756AB66F26DB}">
          <p14:sldIdLst>
            <p14:sldId id="294"/>
            <p14:sldId id="4334"/>
            <p14:sldId id="4333"/>
          </p14:sldIdLst>
        </p14:section>
        <p14:section name="Manufacturing" id="{AC1F1192-EAD4-4A1A-B511-3CB37D17DF57}">
          <p14:sldIdLst>
            <p14:sldId id="289"/>
            <p14:sldId id="602"/>
            <p14:sldId id="603"/>
          </p14:sldIdLst>
        </p14:section>
        <p14:section name="Transport Systems" id="{2684F401-5459-4918-878C-403EC534D954}">
          <p14:sldIdLst>
            <p14:sldId id="298"/>
            <p14:sldId id="606"/>
            <p14:sldId id="607"/>
          </p14:sldIdLst>
        </p14:section>
        <p14:section name="Water" id="{15961CE4-2810-428E-A82E-65EE1382F682}">
          <p14:sldIdLst>
            <p14:sldId id="303"/>
            <p14:sldId id="608"/>
            <p14:sldId id="609"/>
            <p14:sldId id="4335"/>
          </p14:sldIdLst>
        </p14:section>
        <p14:section name="Campus life" id="{06F1C074-FC69-47B4-B3D9-2DB50054C1C4}">
          <p14:sldIdLst>
            <p14:sldId id="619"/>
            <p14:sldId id="645"/>
            <p14:sldId id="618"/>
            <p14:sldId id="623"/>
            <p14:sldId id="612"/>
            <p14:sldId id="332"/>
            <p14:sldId id="1401"/>
          </p14:sldIdLst>
        </p14:section>
        <p14:section name="How to apply" id="{FEB0936D-3337-4900-836D-F9B3D9A75484}">
          <p14:sldIdLst>
            <p14:sldId id="646"/>
            <p14:sldId id="667"/>
            <p14:sldId id="688"/>
            <p14:sldId id="627"/>
            <p14:sldId id="651"/>
            <p14:sldId id="1393"/>
            <p14:sldId id="1397"/>
            <p14:sldId id="1403"/>
            <p14:sldId id="1402"/>
          </p14:sldIdLst>
        </p14:section>
        <p14:section name="Resources" id="{44470DA2-AA28-4883-BAB3-E69EA04B6828}">
          <p14:sldIdLst>
            <p14:sldId id="61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dra Santos Da Silva" initials="SSDS" lastIdx="18" clrIdx="0">
    <p:extLst>
      <p:ext uri="{19B8F6BF-5375-455C-9EA6-DF929625EA0E}">
        <p15:presenceInfo xmlns:p15="http://schemas.microsoft.com/office/powerpoint/2012/main" userId="S::S.M.Santos-Da-Silva@cranfield.ac.uk::e3783924-78f3-41a7-a537-ccdabb8b1519" providerId="AD"/>
      </p:ext>
    </p:extLst>
  </p:cmAuthor>
  <p:cmAuthor id="2" name="Nicoletta Bargiela" initials="NB" lastIdx="1" clrIdx="1">
    <p:extLst>
      <p:ext uri="{19B8F6BF-5375-455C-9EA6-DF929625EA0E}">
        <p15:presenceInfo xmlns:p15="http://schemas.microsoft.com/office/powerpoint/2012/main" userId="S::nicoletta.bargiela@cranfield.ac.uk::9a731fb1-034f-40cf-9684-13d7abb393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2141"/>
    <a:srgbClr val="F1F2F2"/>
    <a:srgbClr val="F2F2F2"/>
    <a:srgbClr val="D3D6D8"/>
    <a:srgbClr val="811F42"/>
    <a:srgbClr val="0C406D"/>
    <a:srgbClr val="CA3D6C"/>
    <a:srgbClr val="17A3C9"/>
    <a:srgbClr val="BA3062"/>
    <a:srgbClr val="633E8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3" autoAdjust="0"/>
    <p:restoredTop sz="86505" autoAdjust="0"/>
  </p:normalViewPr>
  <p:slideViewPr>
    <p:cSldViewPr snapToGrid="0" snapToObjects="1">
      <p:cViewPr varScale="1">
        <p:scale>
          <a:sx n="67" d="100"/>
          <a:sy n="67" d="100"/>
        </p:scale>
        <p:origin x="528" y="44"/>
      </p:cViewPr>
      <p:guideLst/>
    </p:cSldViewPr>
  </p:slideViewPr>
  <p:outlineViewPr>
    <p:cViewPr>
      <p:scale>
        <a:sx n="33" d="100"/>
        <a:sy n="33" d="100"/>
      </p:scale>
      <p:origin x="0" y="-678"/>
    </p:cViewPr>
  </p:outlineViewPr>
  <p:notesTextViewPr>
    <p:cViewPr>
      <p:scale>
        <a:sx n="1" d="1"/>
        <a:sy n="1" d="1"/>
      </p:scale>
      <p:origin x="0" y="-196"/>
    </p:cViewPr>
  </p:notesTextViewPr>
  <p:sorterViewPr>
    <p:cViewPr>
      <p:scale>
        <a:sx n="125" d="100"/>
        <a:sy n="125" d="100"/>
      </p:scale>
      <p:origin x="0" y="-10068"/>
    </p:cViewPr>
  </p:sorterViewPr>
  <p:notesViewPr>
    <p:cSldViewPr snapToGrid="0" snapToObjects="1">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commentAuthors" Target="commentAuthors.xml"/><Relationship Id="rId68" Type="http://schemas.microsoft.com/office/2016/11/relationships/changesInfo" Target="changesInfos/changesInfo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theme" Target="theme/theme1.xml"/><Relationship Id="rId5" Type="http://schemas.openxmlformats.org/officeDocument/2006/relationships/slideMaster" Target="slideMasters/slideMaster1.xml"/><Relationship Id="rId61" Type="http://schemas.openxmlformats.org/officeDocument/2006/relationships/slide" Target="slides/slide5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presProps" Target="presProps.xml"/><Relationship Id="rId8" Type="http://schemas.openxmlformats.org/officeDocument/2006/relationships/slideMaster" Target="slideMasters/slideMaster4.xml"/><Relationship Id="rId51" Type="http://schemas.openxmlformats.org/officeDocument/2006/relationships/slide" Target="slides/slide4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tableStyles" Target="tableStyle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6.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mon Davies [SRA]" userId="25773575-d670-47bc-8cc6-fddcfbefcdb6" providerId="ADAL" clId="{3FEB061A-AEBE-4DAE-A0C2-32B304DD1CC6}"/>
    <pc:docChg chg="custSel modSld">
      <pc:chgData name="Simon Davies [SRA]" userId="25773575-d670-47bc-8cc6-fddcfbefcdb6" providerId="ADAL" clId="{3FEB061A-AEBE-4DAE-A0C2-32B304DD1CC6}" dt="2024-09-13T14:23:30.218" v="796" actId="20577"/>
      <pc:docMkLst>
        <pc:docMk/>
      </pc:docMkLst>
      <pc:sldChg chg="modSp mod">
        <pc:chgData name="Simon Davies [SRA]" userId="25773575-d670-47bc-8cc6-fddcfbefcdb6" providerId="ADAL" clId="{3FEB061A-AEBE-4DAE-A0C2-32B304DD1CC6}" dt="2024-09-05T10:13:27.731" v="15" actId="20577"/>
        <pc:sldMkLst>
          <pc:docMk/>
          <pc:sldMk cId="4190782957" sldId="585"/>
        </pc:sldMkLst>
        <pc:spChg chg="mod">
          <ac:chgData name="Simon Davies [SRA]" userId="25773575-d670-47bc-8cc6-fddcfbefcdb6" providerId="ADAL" clId="{3FEB061A-AEBE-4DAE-A0C2-32B304DD1CC6}" dt="2024-09-05T10:13:27.731" v="15" actId="20577"/>
          <ac:spMkLst>
            <pc:docMk/>
            <pc:sldMk cId="4190782957" sldId="585"/>
            <ac:spMk id="2" creationId="{ED95D9D7-48D8-47B3-883F-4DB64CF572D7}"/>
          </ac:spMkLst>
        </pc:spChg>
      </pc:sldChg>
      <pc:sldChg chg="modNotesTx">
        <pc:chgData name="Simon Davies [SRA]" userId="25773575-d670-47bc-8cc6-fddcfbefcdb6" providerId="ADAL" clId="{3FEB061A-AEBE-4DAE-A0C2-32B304DD1CC6}" dt="2024-09-13T14:23:30.218" v="796" actId="20577"/>
        <pc:sldMkLst>
          <pc:docMk/>
          <pc:sldMk cId="3679569274" sldId="5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A8525F-22D5-4D93-8574-324EF3B2D779}" type="datetimeFigureOut">
              <a:rPr lang="en-GB" smtClean="0"/>
              <a:t>13/09/2024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82AED1-8E4F-4F7F-9894-862A7B5B338F}" type="slidenum">
              <a:rPr lang="en-GB" smtClean="0"/>
              <a:t>‹#›</a:t>
            </a:fld>
            <a:endParaRPr lang="en-GB"/>
          </a:p>
        </p:txBody>
      </p:sp>
    </p:spTree>
    <p:extLst>
      <p:ext uri="{BB962C8B-B14F-4D97-AF65-F5344CB8AC3E}">
        <p14:creationId xmlns:p14="http://schemas.microsoft.com/office/powerpoint/2010/main" val="18176008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Changed the date.</a:t>
            </a:r>
          </a:p>
        </p:txBody>
      </p:sp>
      <p:sp>
        <p:nvSpPr>
          <p:cNvPr id="4" name="Slide Number Placeholder 3"/>
          <p:cNvSpPr>
            <a:spLocks noGrp="1"/>
          </p:cNvSpPr>
          <p:nvPr>
            <p:ph type="sldNum" sz="quarter" idx="5"/>
          </p:nvPr>
        </p:nvSpPr>
        <p:spPr/>
        <p:txBody>
          <a:bodyPr/>
          <a:lstStyle/>
          <a:p>
            <a:fld id="{7782AED1-8E4F-4F7F-9894-862A7B5B338F}" type="slidenum">
              <a:rPr lang="en-GB" smtClean="0"/>
              <a:t>1</a:t>
            </a:fld>
            <a:endParaRPr lang="en-GB" dirty="0"/>
          </a:p>
        </p:txBody>
      </p:sp>
    </p:spTree>
    <p:extLst>
      <p:ext uri="{BB962C8B-B14F-4D97-AF65-F5344CB8AC3E}">
        <p14:creationId xmlns:p14="http://schemas.microsoft.com/office/powerpoint/2010/main" val="546647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this facilities page</a:t>
            </a:r>
          </a:p>
        </p:txBody>
      </p:sp>
      <p:sp>
        <p:nvSpPr>
          <p:cNvPr id="4" name="Slide Number Placeholder 3"/>
          <p:cNvSpPr>
            <a:spLocks noGrp="1"/>
          </p:cNvSpPr>
          <p:nvPr>
            <p:ph type="sldNum" sz="quarter" idx="5"/>
          </p:nvPr>
        </p:nvSpPr>
        <p:spPr/>
        <p:txBody>
          <a:bodyPr/>
          <a:lstStyle/>
          <a:p>
            <a:fld id="{7782AED1-8E4F-4F7F-9894-862A7B5B338F}" type="slidenum">
              <a:rPr lang="en-GB" smtClean="0"/>
              <a:t>11</a:t>
            </a:fld>
            <a:endParaRPr lang="en-GB" dirty="0"/>
          </a:p>
        </p:txBody>
      </p:sp>
    </p:spTree>
    <p:extLst>
      <p:ext uri="{BB962C8B-B14F-4D97-AF65-F5344CB8AC3E}">
        <p14:creationId xmlns:p14="http://schemas.microsoft.com/office/powerpoint/2010/main" val="2167823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New courses updated and old courses removed</a:t>
            </a:r>
          </a:p>
        </p:txBody>
      </p:sp>
      <p:sp>
        <p:nvSpPr>
          <p:cNvPr id="4" name="Slide Number Placeholder 3"/>
          <p:cNvSpPr>
            <a:spLocks noGrp="1"/>
          </p:cNvSpPr>
          <p:nvPr>
            <p:ph type="sldNum" sz="quarter" idx="5"/>
          </p:nvPr>
        </p:nvSpPr>
        <p:spPr/>
        <p:txBody>
          <a:bodyPr/>
          <a:lstStyle/>
          <a:p>
            <a:fld id="{7782AED1-8E4F-4F7F-9894-862A7B5B338F}" type="slidenum">
              <a:rPr lang="en-GB" smtClean="0"/>
              <a:t>12</a:t>
            </a:fld>
            <a:endParaRPr lang="en-GB" dirty="0"/>
          </a:p>
        </p:txBody>
      </p:sp>
    </p:spTree>
    <p:extLst>
      <p:ext uri="{BB962C8B-B14F-4D97-AF65-F5344CB8AC3E}">
        <p14:creationId xmlns:p14="http://schemas.microsoft.com/office/powerpoint/2010/main" val="4082842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in picture of facilities</a:t>
            </a:r>
          </a:p>
        </p:txBody>
      </p:sp>
      <p:sp>
        <p:nvSpPr>
          <p:cNvPr id="4" name="Slide Number Placeholder 3"/>
          <p:cNvSpPr>
            <a:spLocks noGrp="1"/>
          </p:cNvSpPr>
          <p:nvPr>
            <p:ph type="sldNum" sz="quarter" idx="5"/>
          </p:nvPr>
        </p:nvSpPr>
        <p:spPr/>
        <p:txBody>
          <a:bodyPr/>
          <a:lstStyle/>
          <a:p>
            <a:fld id="{7782AED1-8E4F-4F7F-9894-862A7B5B338F}" type="slidenum">
              <a:rPr lang="en-GB" smtClean="0"/>
              <a:t>14</a:t>
            </a:fld>
            <a:endParaRPr lang="en-GB" dirty="0"/>
          </a:p>
        </p:txBody>
      </p:sp>
    </p:spTree>
    <p:extLst>
      <p:ext uri="{BB962C8B-B14F-4D97-AF65-F5344CB8AC3E}">
        <p14:creationId xmlns:p14="http://schemas.microsoft.com/office/powerpoint/2010/main" val="26443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Added in new courses</a:t>
            </a:r>
          </a:p>
        </p:txBody>
      </p:sp>
      <p:sp>
        <p:nvSpPr>
          <p:cNvPr id="4" name="Slide Number Placeholder 3"/>
          <p:cNvSpPr>
            <a:spLocks noGrp="1"/>
          </p:cNvSpPr>
          <p:nvPr>
            <p:ph type="sldNum" sz="quarter" idx="5"/>
          </p:nvPr>
        </p:nvSpPr>
        <p:spPr/>
        <p:txBody>
          <a:bodyPr/>
          <a:lstStyle/>
          <a:p>
            <a:fld id="{7782AED1-8E4F-4F7F-9894-862A7B5B338F}" type="slidenum">
              <a:rPr lang="en-GB" smtClean="0"/>
              <a:t>15</a:t>
            </a:fld>
            <a:endParaRPr lang="en-GB"/>
          </a:p>
        </p:txBody>
      </p:sp>
    </p:spTree>
    <p:extLst>
      <p:ext uri="{BB962C8B-B14F-4D97-AF65-F5344CB8AC3E}">
        <p14:creationId xmlns:p14="http://schemas.microsoft.com/office/powerpoint/2010/main" val="32433172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in pictures of facilities</a:t>
            </a:r>
          </a:p>
        </p:txBody>
      </p:sp>
      <p:sp>
        <p:nvSpPr>
          <p:cNvPr id="4" name="Slide Number Placeholder 3"/>
          <p:cNvSpPr>
            <a:spLocks noGrp="1"/>
          </p:cNvSpPr>
          <p:nvPr>
            <p:ph type="sldNum" sz="quarter" idx="5"/>
          </p:nvPr>
        </p:nvSpPr>
        <p:spPr/>
        <p:txBody>
          <a:bodyPr/>
          <a:lstStyle/>
          <a:p>
            <a:fld id="{7782AED1-8E4F-4F7F-9894-862A7B5B338F}" type="slidenum">
              <a:rPr lang="en-GB" smtClean="0"/>
              <a:t>17</a:t>
            </a:fld>
            <a:endParaRPr lang="en-GB" dirty="0"/>
          </a:p>
        </p:txBody>
      </p:sp>
    </p:spTree>
    <p:extLst>
      <p:ext uri="{BB962C8B-B14F-4D97-AF65-F5344CB8AC3E}">
        <p14:creationId xmlns:p14="http://schemas.microsoft.com/office/powerpoint/2010/main" val="9833752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Removed old course</a:t>
            </a:r>
          </a:p>
        </p:txBody>
      </p:sp>
      <p:sp>
        <p:nvSpPr>
          <p:cNvPr id="4" name="Slide Number Placeholder 3"/>
          <p:cNvSpPr>
            <a:spLocks noGrp="1"/>
          </p:cNvSpPr>
          <p:nvPr>
            <p:ph type="sldNum" sz="quarter" idx="5"/>
          </p:nvPr>
        </p:nvSpPr>
        <p:spPr/>
        <p:txBody>
          <a:bodyPr/>
          <a:lstStyle/>
          <a:p>
            <a:fld id="{7782AED1-8E4F-4F7F-9894-862A7B5B338F}" type="slidenum">
              <a:rPr lang="en-GB" smtClean="0"/>
              <a:t>18</a:t>
            </a:fld>
            <a:endParaRPr lang="en-GB" dirty="0"/>
          </a:p>
        </p:txBody>
      </p:sp>
    </p:spTree>
    <p:extLst>
      <p:ext uri="{BB962C8B-B14F-4D97-AF65-F5344CB8AC3E}">
        <p14:creationId xmlns:p14="http://schemas.microsoft.com/office/powerpoint/2010/main" val="31304743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in pictures of facilities.</a:t>
            </a:r>
          </a:p>
        </p:txBody>
      </p:sp>
      <p:sp>
        <p:nvSpPr>
          <p:cNvPr id="4" name="Slide Number Placeholder 3"/>
          <p:cNvSpPr>
            <a:spLocks noGrp="1"/>
          </p:cNvSpPr>
          <p:nvPr>
            <p:ph type="sldNum" sz="quarter" idx="5"/>
          </p:nvPr>
        </p:nvSpPr>
        <p:spPr/>
        <p:txBody>
          <a:bodyPr/>
          <a:lstStyle/>
          <a:p>
            <a:fld id="{7782AED1-8E4F-4F7F-9894-862A7B5B338F}" type="slidenum">
              <a:rPr lang="en-GB" smtClean="0"/>
              <a:t>20</a:t>
            </a:fld>
            <a:endParaRPr lang="en-GB"/>
          </a:p>
        </p:txBody>
      </p:sp>
    </p:spTree>
    <p:extLst>
      <p:ext uri="{BB962C8B-B14F-4D97-AF65-F5344CB8AC3E}">
        <p14:creationId xmlns:p14="http://schemas.microsoft.com/office/powerpoint/2010/main" val="33724808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in new course.</a:t>
            </a:r>
          </a:p>
        </p:txBody>
      </p:sp>
      <p:sp>
        <p:nvSpPr>
          <p:cNvPr id="4" name="Slide Number Placeholder 3"/>
          <p:cNvSpPr>
            <a:spLocks noGrp="1"/>
          </p:cNvSpPr>
          <p:nvPr>
            <p:ph type="sldNum" sz="quarter" idx="5"/>
          </p:nvPr>
        </p:nvSpPr>
        <p:spPr/>
        <p:txBody>
          <a:bodyPr/>
          <a:lstStyle/>
          <a:p>
            <a:fld id="{7782AED1-8E4F-4F7F-9894-862A7B5B338F}" type="slidenum">
              <a:rPr lang="en-GB" smtClean="0"/>
              <a:t>21</a:t>
            </a:fld>
            <a:endParaRPr lang="en-GB"/>
          </a:p>
        </p:txBody>
      </p:sp>
    </p:spTree>
    <p:extLst>
      <p:ext uri="{BB962C8B-B14F-4D97-AF65-F5344CB8AC3E}">
        <p14:creationId xmlns:p14="http://schemas.microsoft.com/office/powerpoint/2010/main" val="13141921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Added in the latest stats for School of Management.</a:t>
            </a:r>
          </a:p>
        </p:txBody>
      </p:sp>
      <p:sp>
        <p:nvSpPr>
          <p:cNvPr id="4" name="Slide Number Placeholder 3"/>
          <p:cNvSpPr>
            <a:spLocks noGrp="1"/>
          </p:cNvSpPr>
          <p:nvPr>
            <p:ph type="sldNum" sz="quarter" idx="5"/>
          </p:nvPr>
        </p:nvSpPr>
        <p:spPr/>
        <p:txBody>
          <a:bodyPr/>
          <a:lstStyle/>
          <a:p>
            <a:fld id="{7782AED1-8E4F-4F7F-9894-862A7B5B338F}" type="slidenum">
              <a:rPr lang="en-GB" smtClean="0"/>
              <a:t>23</a:t>
            </a:fld>
            <a:endParaRPr lang="en-GB"/>
          </a:p>
        </p:txBody>
      </p:sp>
    </p:spTree>
    <p:extLst>
      <p:ext uri="{BB962C8B-B14F-4D97-AF65-F5344CB8AC3E}">
        <p14:creationId xmlns:p14="http://schemas.microsoft.com/office/powerpoint/2010/main" val="34059474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in new courses.</a:t>
            </a:r>
          </a:p>
        </p:txBody>
      </p:sp>
      <p:sp>
        <p:nvSpPr>
          <p:cNvPr id="4" name="Slide Number Placeholder 3"/>
          <p:cNvSpPr>
            <a:spLocks noGrp="1"/>
          </p:cNvSpPr>
          <p:nvPr>
            <p:ph type="sldNum" sz="quarter" idx="5"/>
          </p:nvPr>
        </p:nvSpPr>
        <p:spPr/>
        <p:txBody>
          <a:bodyPr/>
          <a:lstStyle/>
          <a:p>
            <a:fld id="{7782AED1-8E4F-4F7F-9894-862A7B5B338F}" type="slidenum">
              <a:rPr lang="en-GB" smtClean="0"/>
              <a:t>24</a:t>
            </a:fld>
            <a:endParaRPr lang="en-GB"/>
          </a:p>
        </p:txBody>
      </p:sp>
    </p:spTree>
    <p:extLst>
      <p:ext uri="{BB962C8B-B14F-4D97-AF65-F5344CB8AC3E}">
        <p14:creationId xmlns:p14="http://schemas.microsoft.com/office/powerpoint/2010/main" val="250431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this page in as most up to date from open day presentation.</a:t>
            </a:r>
          </a:p>
        </p:txBody>
      </p:sp>
      <p:sp>
        <p:nvSpPr>
          <p:cNvPr id="4" name="Slide Number Placeholder 3"/>
          <p:cNvSpPr>
            <a:spLocks noGrp="1"/>
          </p:cNvSpPr>
          <p:nvPr>
            <p:ph type="sldNum" sz="quarter" idx="10"/>
          </p:nvPr>
        </p:nvSpPr>
        <p:spPr/>
        <p:txBody>
          <a:bodyPr/>
          <a:lstStyle/>
          <a:p>
            <a:fld id="{7782AED1-8E4F-4F7F-9894-862A7B5B338F}" type="slidenum">
              <a:rPr lang="en-GB" smtClean="0"/>
              <a:t>2</a:t>
            </a:fld>
            <a:endParaRPr lang="en-GB" dirty="0"/>
          </a:p>
        </p:txBody>
      </p:sp>
    </p:spTree>
    <p:extLst>
      <p:ext uri="{BB962C8B-B14F-4D97-AF65-F5344CB8AC3E}">
        <p14:creationId xmlns:p14="http://schemas.microsoft.com/office/powerpoint/2010/main" val="26265351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in pictures of facilities</a:t>
            </a:r>
          </a:p>
        </p:txBody>
      </p:sp>
      <p:sp>
        <p:nvSpPr>
          <p:cNvPr id="4" name="Slide Number Placeholder 3"/>
          <p:cNvSpPr>
            <a:spLocks noGrp="1"/>
          </p:cNvSpPr>
          <p:nvPr>
            <p:ph type="sldNum" sz="quarter" idx="5"/>
          </p:nvPr>
        </p:nvSpPr>
        <p:spPr/>
        <p:txBody>
          <a:bodyPr/>
          <a:lstStyle/>
          <a:p>
            <a:fld id="{7782AED1-8E4F-4F7F-9894-862A7B5B338F}" type="slidenum">
              <a:rPr lang="en-GB" smtClean="0"/>
              <a:t>26</a:t>
            </a:fld>
            <a:endParaRPr lang="en-GB"/>
          </a:p>
        </p:txBody>
      </p:sp>
    </p:spTree>
    <p:extLst>
      <p:ext uri="{BB962C8B-B14F-4D97-AF65-F5344CB8AC3E}">
        <p14:creationId xmlns:p14="http://schemas.microsoft.com/office/powerpoint/2010/main" val="953444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27</a:t>
            </a:fld>
            <a:endParaRPr lang="en-GB"/>
          </a:p>
        </p:txBody>
      </p:sp>
    </p:spTree>
    <p:extLst>
      <p:ext uri="{BB962C8B-B14F-4D97-AF65-F5344CB8AC3E}">
        <p14:creationId xmlns:p14="http://schemas.microsoft.com/office/powerpoint/2010/main" val="28491923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in pictures of facilities</a:t>
            </a:r>
          </a:p>
        </p:txBody>
      </p:sp>
      <p:sp>
        <p:nvSpPr>
          <p:cNvPr id="4" name="Slide Number Placeholder 3"/>
          <p:cNvSpPr>
            <a:spLocks noGrp="1"/>
          </p:cNvSpPr>
          <p:nvPr>
            <p:ph type="sldNum" sz="quarter" idx="5"/>
          </p:nvPr>
        </p:nvSpPr>
        <p:spPr/>
        <p:txBody>
          <a:bodyPr/>
          <a:lstStyle/>
          <a:p>
            <a:fld id="{7782AED1-8E4F-4F7F-9894-862A7B5B338F}" type="slidenum">
              <a:rPr lang="en-GB" smtClean="0"/>
              <a:t>29</a:t>
            </a:fld>
            <a:endParaRPr lang="en-GB"/>
          </a:p>
        </p:txBody>
      </p:sp>
    </p:spTree>
    <p:extLst>
      <p:ext uri="{BB962C8B-B14F-4D97-AF65-F5344CB8AC3E}">
        <p14:creationId xmlns:p14="http://schemas.microsoft.com/office/powerpoint/2010/main" val="1745864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30</a:t>
            </a:fld>
            <a:endParaRPr lang="en-GB"/>
          </a:p>
        </p:txBody>
      </p:sp>
    </p:spTree>
    <p:extLst>
      <p:ext uri="{BB962C8B-B14F-4D97-AF65-F5344CB8AC3E}">
        <p14:creationId xmlns:p14="http://schemas.microsoft.com/office/powerpoint/2010/main" val="23629941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in pictures of facilities</a:t>
            </a:r>
          </a:p>
        </p:txBody>
      </p:sp>
      <p:sp>
        <p:nvSpPr>
          <p:cNvPr id="4" name="Slide Number Placeholder 3"/>
          <p:cNvSpPr>
            <a:spLocks noGrp="1"/>
          </p:cNvSpPr>
          <p:nvPr>
            <p:ph type="sldNum" sz="quarter" idx="5"/>
          </p:nvPr>
        </p:nvSpPr>
        <p:spPr/>
        <p:txBody>
          <a:bodyPr/>
          <a:lstStyle/>
          <a:p>
            <a:fld id="{7782AED1-8E4F-4F7F-9894-862A7B5B338F}" type="slidenum">
              <a:rPr lang="en-GB" smtClean="0"/>
              <a:t>32</a:t>
            </a:fld>
            <a:endParaRPr lang="en-GB"/>
          </a:p>
        </p:txBody>
      </p:sp>
    </p:spTree>
    <p:extLst>
      <p:ext uri="{BB962C8B-B14F-4D97-AF65-F5344CB8AC3E}">
        <p14:creationId xmlns:p14="http://schemas.microsoft.com/office/powerpoint/2010/main" val="1984045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33</a:t>
            </a:fld>
            <a:endParaRPr lang="en-GB"/>
          </a:p>
        </p:txBody>
      </p:sp>
    </p:spTree>
    <p:extLst>
      <p:ext uri="{BB962C8B-B14F-4D97-AF65-F5344CB8AC3E}">
        <p14:creationId xmlns:p14="http://schemas.microsoft.com/office/powerpoint/2010/main" val="36268982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in.</a:t>
            </a:r>
          </a:p>
        </p:txBody>
      </p:sp>
      <p:sp>
        <p:nvSpPr>
          <p:cNvPr id="4" name="Slide Number Placeholder 3"/>
          <p:cNvSpPr>
            <a:spLocks noGrp="1"/>
          </p:cNvSpPr>
          <p:nvPr>
            <p:ph type="sldNum" sz="quarter" idx="5"/>
          </p:nvPr>
        </p:nvSpPr>
        <p:spPr/>
        <p:txBody>
          <a:bodyPr/>
          <a:lstStyle/>
          <a:p>
            <a:fld id="{7782AED1-8E4F-4F7F-9894-862A7B5B338F}" type="slidenum">
              <a:rPr lang="en-GB" smtClean="0"/>
              <a:t>34</a:t>
            </a:fld>
            <a:endParaRPr lang="en-GB"/>
          </a:p>
        </p:txBody>
      </p:sp>
    </p:spTree>
    <p:extLst>
      <p:ext uri="{BB962C8B-B14F-4D97-AF65-F5344CB8AC3E}">
        <p14:creationId xmlns:p14="http://schemas.microsoft.com/office/powerpoint/2010/main" val="37965323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35</a:t>
            </a:fld>
            <a:endParaRPr lang="en-GB"/>
          </a:p>
        </p:txBody>
      </p:sp>
    </p:spTree>
    <p:extLst>
      <p:ext uri="{BB962C8B-B14F-4D97-AF65-F5344CB8AC3E}">
        <p14:creationId xmlns:p14="http://schemas.microsoft.com/office/powerpoint/2010/main" val="5635309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Added in.</a:t>
            </a:r>
          </a:p>
        </p:txBody>
      </p:sp>
      <p:sp>
        <p:nvSpPr>
          <p:cNvPr id="4" name="Slide Number Placeholder 3"/>
          <p:cNvSpPr>
            <a:spLocks noGrp="1"/>
          </p:cNvSpPr>
          <p:nvPr>
            <p:ph type="sldNum" sz="quarter" idx="5"/>
          </p:nvPr>
        </p:nvSpPr>
        <p:spPr/>
        <p:txBody>
          <a:bodyPr/>
          <a:lstStyle/>
          <a:p>
            <a:fld id="{7782AED1-8E4F-4F7F-9894-862A7B5B338F}" type="slidenum">
              <a:rPr lang="en-GB" smtClean="0"/>
              <a:t>36</a:t>
            </a:fld>
            <a:endParaRPr lang="en-GB"/>
          </a:p>
        </p:txBody>
      </p:sp>
    </p:spTree>
    <p:extLst>
      <p:ext uri="{BB962C8B-B14F-4D97-AF65-F5344CB8AC3E}">
        <p14:creationId xmlns:p14="http://schemas.microsoft.com/office/powerpoint/2010/main" val="33070247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37</a:t>
            </a:fld>
            <a:endParaRPr lang="en-GB"/>
          </a:p>
        </p:txBody>
      </p:sp>
    </p:spTree>
    <p:extLst>
      <p:ext uri="{BB962C8B-B14F-4D97-AF65-F5344CB8AC3E}">
        <p14:creationId xmlns:p14="http://schemas.microsoft.com/office/powerpoint/2010/main" val="3987473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Increased the size of the map to emphasise location.</a:t>
            </a:r>
          </a:p>
        </p:txBody>
      </p:sp>
      <p:sp>
        <p:nvSpPr>
          <p:cNvPr id="4" name="Slide Number Placeholder 3"/>
          <p:cNvSpPr>
            <a:spLocks noGrp="1"/>
          </p:cNvSpPr>
          <p:nvPr>
            <p:ph type="sldNum" sz="quarter" idx="5"/>
          </p:nvPr>
        </p:nvSpPr>
        <p:spPr/>
        <p:txBody>
          <a:bodyPr/>
          <a:lstStyle/>
          <a:p>
            <a:fld id="{7782AED1-8E4F-4F7F-9894-862A7B5B338F}" type="slidenum">
              <a:rPr lang="en-GB" smtClean="0"/>
              <a:t>3</a:t>
            </a:fld>
            <a:endParaRPr lang="en-GB" dirty="0"/>
          </a:p>
        </p:txBody>
      </p:sp>
    </p:spTree>
    <p:extLst>
      <p:ext uri="{BB962C8B-B14F-4D97-AF65-F5344CB8AC3E}">
        <p14:creationId xmlns:p14="http://schemas.microsoft.com/office/powerpoint/2010/main" val="11211395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38</a:t>
            </a:fld>
            <a:endParaRPr lang="en-GB"/>
          </a:p>
        </p:txBody>
      </p:sp>
    </p:spTree>
    <p:extLst>
      <p:ext uri="{BB962C8B-B14F-4D97-AF65-F5344CB8AC3E}">
        <p14:creationId xmlns:p14="http://schemas.microsoft.com/office/powerpoint/2010/main" val="30423694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39</a:t>
            </a:fld>
            <a:endParaRPr lang="en-GB"/>
          </a:p>
        </p:txBody>
      </p:sp>
    </p:spTree>
    <p:extLst>
      <p:ext uri="{BB962C8B-B14F-4D97-AF65-F5344CB8AC3E}">
        <p14:creationId xmlns:p14="http://schemas.microsoft.com/office/powerpoint/2010/main" val="3355386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782AED1-8E4F-4F7F-9894-862A7B5B338F}" type="slidenum">
              <a:rPr lang="en-GB" smtClean="0"/>
              <a:t>40</a:t>
            </a:fld>
            <a:endParaRPr lang="en-GB"/>
          </a:p>
        </p:txBody>
      </p:sp>
    </p:spTree>
    <p:extLst>
      <p:ext uri="{BB962C8B-B14F-4D97-AF65-F5344CB8AC3E}">
        <p14:creationId xmlns:p14="http://schemas.microsoft.com/office/powerpoint/2010/main" val="22513669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43</a:t>
            </a:fld>
            <a:endParaRPr lang="en-GB" dirty="0"/>
          </a:p>
        </p:txBody>
      </p:sp>
    </p:spTree>
    <p:extLst>
      <p:ext uri="{BB962C8B-B14F-4D97-AF65-F5344CB8AC3E}">
        <p14:creationId xmlns:p14="http://schemas.microsoft.com/office/powerpoint/2010/main" val="35053032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44</a:t>
            </a:fld>
            <a:endParaRPr lang="en-GB"/>
          </a:p>
        </p:txBody>
      </p:sp>
    </p:spTree>
    <p:extLst>
      <p:ext uri="{BB962C8B-B14F-4D97-AF65-F5344CB8AC3E}">
        <p14:creationId xmlns:p14="http://schemas.microsoft.com/office/powerpoint/2010/main" val="1034491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Removed IELTS indicator test from the list.</a:t>
            </a:r>
          </a:p>
        </p:txBody>
      </p:sp>
      <p:sp>
        <p:nvSpPr>
          <p:cNvPr id="4" name="Slide Number Placeholder 3"/>
          <p:cNvSpPr>
            <a:spLocks noGrp="1"/>
          </p:cNvSpPr>
          <p:nvPr>
            <p:ph type="sldNum" sz="quarter" idx="5"/>
          </p:nvPr>
        </p:nvSpPr>
        <p:spPr/>
        <p:txBody>
          <a:bodyPr/>
          <a:lstStyle/>
          <a:p>
            <a:fld id="{7782AED1-8E4F-4F7F-9894-862A7B5B338F}" type="slidenum">
              <a:rPr lang="en-GB" smtClean="0"/>
              <a:t>45</a:t>
            </a:fld>
            <a:endParaRPr lang="en-GB"/>
          </a:p>
        </p:txBody>
      </p:sp>
    </p:spTree>
    <p:extLst>
      <p:ext uri="{BB962C8B-B14F-4D97-AF65-F5344CB8AC3E}">
        <p14:creationId xmlns:p14="http://schemas.microsoft.com/office/powerpoint/2010/main" val="5562062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47</a:t>
            </a:fld>
            <a:endParaRPr lang="en-GB"/>
          </a:p>
        </p:txBody>
      </p:sp>
    </p:spTree>
    <p:extLst>
      <p:ext uri="{BB962C8B-B14F-4D97-AF65-F5344CB8AC3E}">
        <p14:creationId xmlns:p14="http://schemas.microsoft.com/office/powerpoint/2010/main" val="13619953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48</a:t>
            </a:fld>
            <a:endParaRPr lang="en-GB"/>
          </a:p>
        </p:txBody>
      </p:sp>
    </p:spTree>
    <p:extLst>
      <p:ext uri="{BB962C8B-B14F-4D97-AF65-F5344CB8AC3E}">
        <p14:creationId xmlns:p14="http://schemas.microsoft.com/office/powerpoint/2010/main" val="2322895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782AED1-8E4F-4F7F-9894-862A7B5B338F}" type="slidenum">
              <a:rPr lang="en-GB" smtClean="0"/>
              <a:t>49</a:t>
            </a:fld>
            <a:endParaRPr lang="en-GB"/>
          </a:p>
        </p:txBody>
      </p:sp>
    </p:spTree>
    <p:extLst>
      <p:ext uri="{BB962C8B-B14F-4D97-AF65-F5344CB8AC3E}">
        <p14:creationId xmlns:p14="http://schemas.microsoft.com/office/powerpoint/2010/main" val="8323004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50</a:t>
            </a:fld>
            <a:endParaRPr lang="en-GB"/>
          </a:p>
        </p:txBody>
      </p:sp>
    </p:spTree>
    <p:extLst>
      <p:ext uri="{BB962C8B-B14F-4D97-AF65-F5344CB8AC3E}">
        <p14:creationId xmlns:p14="http://schemas.microsoft.com/office/powerpoint/2010/main" val="30851585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Updated the Top 30 stat to 2023.</a:t>
            </a:r>
          </a:p>
        </p:txBody>
      </p:sp>
      <p:sp>
        <p:nvSpPr>
          <p:cNvPr id="4" name="Slide Number Placeholder 3"/>
          <p:cNvSpPr>
            <a:spLocks noGrp="1"/>
          </p:cNvSpPr>
          <p:nvPr>
            <p:ph type="sldNum" sz="quarter" idx="5"/>
          </p:nvPr>
        </p:nvSpPr>
        <p:spPr/>
        <p:txBody>
          <a:bodyPr/>
          <a:lstStyle/>
          <a:p>
            <a:fld id="{7782AED1-8E4F-4F7F-9894-862A7B5B338F}" type="slidenum">
              <a:rPr lang="en-GB" smtClean="0"/>
              <a:t>4</a:t>
            </a:fld>
            <a:endParaRPr lang="en-GB" dirty="0"/>
          </a:p>
        </p:txBody>
      </p:sp>
    </p:spTree>
    <p:extLst>
      <p:ext uri="{BB962C8B-B14F-4D97-AF65-F5344CB8AC3E}">
        <p14:creationId xmlns:p14="http://schemas.microsoft.com/office/powerpoint/2010/main" val="2467232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Links don’t work on presentations so just for the presenter to mention the various social media platforms we have.</a:t>
            </a:r>
          </a:p>
        </p:txBody>
      </p:sp>
      <p:sp>
        <p:nvSpPr>
          <p:cNvPr id="4" name="Slide Number Placeholder 3"/>
          <p:cNvSpPr>
            <a:spLocks noGrp="1"/>
          </p:cNvSpPr>
          <p:nvPr>
            <p:ph type="sldNum" sz="quarter" idx="10"/>
          </p:nvPr>
        </p:nvSpPr>
        <p:spPr/>
        <p:txBody>
          <a:bodyPr/>
          <a:lstStyle/>
          <a:p>
            <a:fld id="{7782AED1-8E4F-4F7F-9894-862A7B5B338F}" type="slidenum">
              <a:rPr lang="en-GB" smtClean="0"/>
              <a:t>51</a:t>
            </a:fld>
            <a:endParaRPr lang="en-GB"/>
          </a:p>
        </p:txBody>
      </p:sp>
    </p:spTree>
    <p:extLst>
      <p:ext uri="{BB962C8B-B14F-4D97-AF65-F5344CB8AC3E}">
        <p14:creationId xmlns:p14="http://schemas.microsoft.com/office/powerpoint/2010/main" val="2716153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Updated the partnership icons to most up to date.</a:t>
            </a:r>
          </a:p>
        </p:txBody>
      </p:sp>
      <p:sp>
        <p:nvSpPr>
          <p:cNvPr id="4" name="Slide Number Placeholder 3"/>
          <p:cNvSpPr>
            <a:spLocks noGrp="1"/>
          </p:cNvSpPr>
          <p:nvPr>
            <p:ph type="sldNum" sz="quarter" idx="5"/>
          </p:nvPr>
        </p:nvSpPr>
        <p:spPr/>
        <p:txBody>
          <a:bodyPr/>
          <a:lstStyle/>
          <a:p>
            <a:fld id="{7782AED1-8E4F-4F7F-9894-862A7B5B338F}" type="slidenum">
              <a:rPr lang="en-GB" smtClean="0"/>
              <a:t>5</a:t>
            </a:fld>
            <a:endParaRPr lang="en-GB" dirty="0"/>
          </a:p>
        </p:txBody>
      </p:sp>
    </p:spTree>
    <p:extLst>
      <p:ext uri="{BB962C8B-B14F-4D97-AF65-F5344CB8AC3E}">
        <p14:creationId xmlns:p14="http://schemas.microsoft.com/office/powerpoint/2010/main" val="2675341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Laboratories for our Forensic Science courses</a:t>
            </a:r>
          </a:p>
          <a:p>
            <a:r>
              <a:rPr lang="en-GB" dirty="0"/>
              <a:t>Glass House Innovation centre for soil management to improve crop yields</a:t>
            </a:r>
          </a:p>
          <a:p>
            <a:r>
              <a:rPr lang="en-GB" dirty="0"/>
              <a:t>Digital Aviation Research and Technology Centre is leading the UK’s research into digital aviation technology. The centre is part of three major Cranfield University Themes (Transport Systems, Aerospace and Manufacturing and Materials). The centre aims to address research challenges facing the aviation industry such as integrating drones into civilian space, increasing the efficiency of airports through technological advances and it has a digital air traffic control tower and next-generation </a:t>
            </a:r>
            <a:r>
              <a:rPr lang="en-GB" dirty="0" err="1"/>
              <a:t>rador</a:t>
            </a:r>
            <a:r>
              <a:rPr lang="en-GB" dirty="0"/>
              <a:t> technologies on the university’s </a:t>
            </a:r>
            <a:r>
              <a:rPr lang="en-GB"/>
              <a:t>licensed airport</a:t>
            </a:r>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6</a:t>
            </a:fld>
            <a:endParaRPr lang="en-GB" dirty="0"/>
          </a:p>
        </p:txBody>
      </p:sp>
    </p:spTree>
    <p:extLst>
      <p:ext uri="{BB962C8B-B14F-4D97-AF65-F5344CB8AC3E}">
        <p14:creationId xmlns:p14="http://schemas.microsoft.com/office/powerpoint/2010/main" val="3529766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8</a:t>
            </a:fld>
            <a:endParaRPr lang="en-GB" dirty="0"/>
          </a:p>
        </p:txBody>
      </p:sp>
    </p:spTree>
    <p:extLst>
      <p:ext uri="{BB962C8B-B14F-4D97-AF65-F5344CB8AC3E}">
        <p14:creationId xmlns:p14="http://schemas.microsoft.com/office/powerpoint/2010/main" val="184826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782AED1-8E4F-4F7F-9894-862A7B5B338F}" type="slidenum">
              <a:rPr lang="en-GB" smtClean="0"/>
              <a:t>9</a:t>
            </a:fld>
            <a:endParaRPr lang="en-GB" dirty="0"/>
          </a:p>
        </p:txBody>
      </p:sp>
    </p:spTree>
    <p:extLst>
      <p:ext uri="{BB962C8B-B14F-4D97-AF65-F5344CB8AC3E}">
        <p14:creationId xmlns:p14="http://schemas.microsoft.com/office/powerpoint/2010/main" val="2045463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Added in pictures of facilities</a:t>
            </a:r>
          </a:p>
        </p:txBody>
      </p:sp>
      <p:sp>
        <p:nvSpPr>
          <p:cNvPr id="4" name="Slide Number Placeholder 3"/>
          <p:cNvSpPr>
            <a:spLocks noGrp="1"/>
          </p:cNvSpPr>
          <p:nvPr>
            <p:ph type="sldNum" sz="quarter" idx="5"/>
          </p:nvPr>
        </p:nvSpPr>
        <p:spPr/>
        <p:txBody>
          <a:bodyPr/>
          <a:lstStyle/>
          <a:p>
            <a:fld id="{7782AED1-8E4F-4F7F-9894-862A7B5B338F}" type="slidenum">
              <a:rPr lang="en-GB" smtClean="0"/>
              <a:t>10</a:t>
            </a:fld>
            <a:endParaRPr lang="en-GB"/>
          </a:p>
        </p:txBody>
      </p:sp>
    </p:spTree>
    <p:extLst>
      <p:ext uri="{BB962C8B-B14F-4D97-AF65-F5344CB8AC3E}">
        <p14:creationId xmlns:p14="http://schemas.microsoft.com/office/powerpoint/2010/main" val="1072706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Bla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80" y="365129"/>
            <a:ext cx="11421409" cy="1325563"/>
          </a:xfrm>
          <a:prstGeom prst="rect">
            <a:avLst/>
          </a:prstGeom>
        </p:spPr>
        <p:txBody>
          <a:bodyPr/>
          <a:lstStyle>
            <a:lvl1pPr>
              <a:defRPr b="1">
                <a:solidFill>
                  <a:srgbClr val="0A406C"/>
                </a:solidFill>
              </a:defRPr>
            </a:lvl1pPr>
          </a:lstStyle>
          <a:p>
            <a:r>
              <a:rPr lang="en-GB" dirty="0"/>
              <a:t>Slide title</a:t>
            </a:r>
            <a:endParaRPr lang="en-US" dirty="0"/>
          </a:p>
        </p:txBody>
      </p:sp>
      <p:sp>
        <p:nvSpPr>
          <p:cNvPr id="3" name="Content Placeholder 2"/>
          <p:cNvSpPr>
            <a:spLocks noGrp="1"/>
          </p:cNvSpPr>
          <p:nvPr>
            <p:ph idx="1" hasCustomPrompt="1"/>
          </p:nvPr>
        </p:nvSpPr>
        <p:spPr>
          <a:xfrm>
            <a:off x="407277" y="2795757"/>
            <a:ext cx="11421411" cy="3381211"/>
          </a:xfrm>
          <a:prstGeom prst="rect">
            <a:avLst/>
          </a:prstGeom>
        </p:spPr>
        <p:txBody>
          <a:bodyPr/>
          <a:lstStyle>
            <a:lvl1pPr>
              <a:defRPr>
                <a:solidFill>
                  <a:srgbClr val="081830"/>
                </a:solidFill>
              </a:defRPr>
            </a:lvl1pPr>
            <a:lvl2pPr>
              <a:defRPr>
                <a:solidFill>
                  <a:srgbClr val="081830"/>
                </a:solidFill>
              </a:defRPr>
            </a:lvl2pPr>
            <a:lvl3pPr>
              <a:defRPr>
                <a:solidFill>
                  <a:srgbClr val="081830"/>
                </a:solidFill>
              </a:defRPr>
            </a:lvl3pPr>
            <a:lvl4pPr>
              <a:defRPr>
                <a:solidFill>
                  <a:srgbClr val="081830"/>
                </a:solidFill>
              </a:defRPr>
            </a:lvl4pPr>
            <a:lvl5pPr>
              <a:defRPr>
                <a:solidFill>
                  <a:srgbClr val="081830"/>
                </a:solidFill>
              </a:defRPr>
            </a:lvl5pPr>
          </a:lstStyle>
          <a:p>
            <a:pPr lvl="0"/>
            <a:r>
              <a:rPr lang="en-GB" dirty="0"/>
              <a:t>Click to add body text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77" y="1884369"/>
            <a:ext cx="11421411" cy="806285"/>
          </a:xfrm>
          <a:prstGeom prst="rect">
            <a:avLst/>
          </a:prstGeom>
        </p:spPr>
        <p:txBody>
          <a:bodyPr/>
          <a:lstStyle>
            <a:lvl1pPr marL="0" indent="0">
              <a:buNone/>
              <a:defRPr b="1">
                <a:solidFill>
                  <a:srgbClr val="623E87"/>
                </a:solidFill>
              </a:defRPr>
            </a:lvl1pPr>
          </a:lstStyle>
          <a:p>
            <a:pPr lvl="0"/>
            <a:r>
              <a:rPr lang="en-US" dirty="0"/>
              <a:t>Click to add a </a:t>
            </a:r>
            <a:r>
              <a:rPr lang="en-US" dirty="0" err="1"/>
              <a:t>subheader</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Tree>
    <p:extLst>
      <p:ext uri="{BB962C8B-B14F-4D97-AF65-F5344CB8AC3E}">
        <p14:creationId xmlns:p14="http://schemas.microsoft.com/office/powerpoint/2010/main" val="2333063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Re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dirty="0"/>
              <a:t>Slide title</a:t>
            </a:r>
            <a:endParaRPr lang="en-US" dirty="0"/>
          </a:p>
        </p:txBody>
      </p:sp>
      <p:sp>
        <p:nvSpPr>
          <p:cNvPr id="3" name="Content Placeholder 2"/>
          <p:cNvSpPr>
            <a:spLocks noGrp="1"/>
          </p:cNvSpPr>
          <p:nvPr>
            <p:ph idx="1" hasCustomPrompt="1"/>
          </p:nvPr>
        </p:nvSpPr>
        <p:spPr>
          <a:xfrm>
            <a:off x="407280" y="2795757"/>
            <a:ext cx="9776321" cy="3381211"/>
          </a:xfrm>
          <a:prstGeom prst="rect">
            <a:avLst/>
          </a:prstGeom>
        </p:spPr>
        <p:txBody>
          <a:bodyPr/>
          <a:lstStyle>
            <a:lvl1pPr>
              <a:defRPr>
                <a:solidFill>
                  <a:srgbClr val="081830"/>
                </a:solidFill>
              </a:defRPr>
            </a:lvl1pPr>
            <a:lvl2pPr>
              <a:defRPr>
                <a:solidFill>
                  <a:srgbClr val="081830"/>
                </a:solidFill>
              </a:defRPr>
            </a:lvl2pPr>
            <a:lvl3pPr>
              <a:defRPr>
                <a:solidFill>
                  <a:srgbClr val="081830"/>
                </a:solidFill>
              </a:defRPr>
            </a:lvl3pPr>
            <a:lvl4pPr>
              <a:defRPr>
                <a:solidFill>
                  <a:srgbClr val="081830"/>
                </a:solidFill>
              </a:defRPr>
            </a:lvl4pPr>
            <a:lvl5pPr>
              <a:defRPr>
                <a:solidFill>
                  <a:srgbClr val="081830"/>
                </a:solidFill>
              </a:defRPr>
            </a:lvl5pPr>
          </a:lstStyle>
          <a:p>
            <a:pPr lvl="0"/>
            <a:r>
              <a:rPr lang="en-GB" dirty="0"/>
              <a:t>Click to add body text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80" y="1884369"/>
            <a:ext cx="9776321" cy="806285"/>
          </a:xfrm>
          <a:prstGeom prst="rect">
            <a:avLst/>
          </a:prstGeom>
        </p:spPr>
        <p:txBody>
          <a:bodyPr/>
          <a:lstStyle>
            <a:lvl1pPr marL="0" indent="0">
              <a:buNone/>
              <a:defRPr b="1">
                <a:solidFill>
                  <a:srgbClr val="820F20"/>
                </a:solidFill>
              </a:defRPr>
            </a:lvl1pPr>
          </a:lstStyle>
          <a:p>
            <a:pPr lvl="0"/>
            <a:r>
              <a:rPr lang="en-US" dirty="0"/>
              <a:t>Click to add a </a:t>
            </a:r>
            <a:r>
              <a:rPr lang="en-US" dirty="0" err="1"/>
              <a:t>subheader</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0" name="Freeform 9">
            <a:extLst>
              <a:ext uri="{FF2B5EF4-FFF2-40B4-BE49-F238E27FC236}">
                <a16:creationId xmlns:a16="http://schemas.microsoft.com/office/drawing/2014/main" id="{A4A9816F-B2CA-024D-8E79-F64A592F8E02}"/>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E50139"/>
              </a:gs>
              <a:gs pos="55000">
                <a:srgbClr val="820F20"/>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1" name="Freeform 10">
            <a:extLst>
              <a:ext uri="{FF2B5EF4-FFF2-40B4-BE49-F238E27FC236}">
                <a16:creationId xmlns:a16="http://schemas.microsoft.com/office/drawing/2014/main" id="{B0F92F61-3307-434E-B73F-71CC85FF3EBF}"/>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A2827788-6C5B-BC4F-B665-54254BD201E9}"/>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713E9E31-BF25-624D-9668-A447B3267764}"/>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17" name="Picture Placeholder 16">
            <a:extLst>
              <a:ext uri="{FF2B5EF4-FFF2-40B4-BE49-F238E27FC236}">
                <a16:creationId xmlns:a16="http://schemas.microsoft.com/office/drawing/2014/main" id="{2B54A95D-A137-9941-A494-CBE064DBF7B2}"/>
              </a:ext>
            </a:extLst>
          </p:cNvPr>
          <p:cNvSpPr>
            <a:spLocks noGrp="1"/>
          </p:cNvSpPr>
          <p:nvPr>
            <p:ph type="pic" sz="quarter" idx="11"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23592286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Red impact slide">
    <p:spTree>
      <p:nvGrpSpPr>
        <p:cNvPr id="1" name=""/>
        <p:cNvGrpSpPr/>
        <p:nvPr/>
      </p:nvGrpSpPr>
      <p:grpSpPr>
        <a:xfrm>
          <a:off x="0" y="0"/>
          <a:ext cx="0" cy="0"/>
          <a:chOff x="0" y="0"/>
          <a:chExt cx="0" cy="0"/>
        </a:xfrm>
      </p:grpSpPr>
      <p:sp>
        <p:nvSpPr>
          <p:cNvPr id="4" name="Rectangle 3"/>
          <p:cNvSpPr/>
          <p:nvPr userDrawn="1"/>
        </p:nvSpPr>
        <p:spPr>
          <a:xfrm>
            <a:off x="0" y="0"/>
            <a:ext cx="5232400" cy="6858000"/>
          </a:xfrm>
          <a:prstGeom prst="rect">
            <a:avLst/>
          </a:prstGeom>
          <a:solidFill>
            <a:srgbClr val="820E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7941919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Yellow impact slide">
    <p:spTree>
      <p:nvGrpSpPr>
        <p:cNvPr id="1" name=""/>
        <p:cNvGrpSpPr/>
        <p:nvPr/>
      </p:nvGrpSpPr>
      <p:grpSpPr>
        <a:xfrm>
          <a:off x="0" y="0"/>
          <a:ext cx="0" cy="0"/>
          <a:chOff x="0" y="0"/>
          <a:chExt cx="0" cy="0"/>
        </a:xfrm>
      </p:grpSpPr>
      <p:sp>
        <p:nvSpPr>
          <p:cNvPr id="4" name="Rectangle 3"/>
          <p:cNvSpPr/>
          <p:nvPr userDrawn="1"/>
        </p:nvSpPr>
        <p:spPr>
          <a:xfrm>
            <a:off x="6959600" y="0"/>
            <a:ext cx="5232400" cy="6858000"/>
          </a:xfrm>
          <a:prstGeom prst="rect">
            <a:avLst/>
          </a:prstGeom>
          <a:solidFill>
            <a:srgbClr val="DD7A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81629684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2" name="Rectangle 1"/>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pic>
        <p:nvPicPr>
          <p:cNvPr id="3" name="Picture 9"/>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4656668" y="4076700"/>
            <a:ext cx="4411133" cy="183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1"/>
          <p:cNvSpPr txBox="1">
            <a:spLocks noChangeArrowheads="1"/>
          </p:cNvSpPr>
          <p:nvPr userDrawn="1"/>
        </p:nvSpPr>
        <p:spPr bwMode="auto">
          <a:xfrm>
            <a:off x="4811185" y="2505075"/>
            <a:ext cx="6373283" cy="584200"/>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GB" altLang="x-none" sz="3200" b="1">
                <a:solidFill>
                  <a:srgbClr val="0C406D"/>
                </a:solidFill>
                <a:latin typeface="Arial" panose="020B0604020202020204" pitchFamily="34" charset="0"/>
                <a:ea typeface="Arial" panose="020B0604020202020204" pitchFamily="34" charset="0"/>
                <a:cs typeface="Arial" panose="020B0604020202020204" pitchFamily="34" charset="0"/>
              </a:rPr>
              <a:t>www.cranfield.ac.uk</a:t>
            </a:r>
          </a:p>
        </p:txBody>
      </p:sp>
      <p:sp>
        <p:nvSpPr>
          <p:cNvPr id="6" name="TextBox 12"/>
          <p:cNvSpPr txBox="1">
            <a:spLocks noChangeArrowheads="1"/>
          </p:cNvSpPr>
          <p:nvPr userDrawn="1"/>
        </p:nvSpPr>
        <p:spPr bwMode="auto">
          <a:xfrm>
            <a:off x="4811187" y="3411543"/>
            <a:ext cx="6047316" cy="52387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GB" altLang="en-US" sz="2800" b="1">
                <a:solidFill>
                  <a:srgbClr val="0099C4"/>
                </a:solidFill>
                <a:latin typeface="Arial" panose="020B0604020202020204" pitchFamily="34" charset="0"/>
                <a:cs typeface="Arial" panose="020B0604020202020204" pitchFamily="34" charset="0"/>
              </a:rPr>
              <a:t>T: +44 (0)1234 750111</a:t>
            </a:r>
            <a:endParaRPr lang="en-US" altLang="en-US" sz="2800" b="1">
              <a:solidFill>
                <a:srgbClr val="0099C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773854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1117600" y="6356355"/>
            <a:ext cx="3657600" cy="365125"/>
          </a:xfrm>
        </p:spPr>
        <p:txBody>
          <a:bodyPr/>
          <a:lstStyle/>
          <a:p>
            <a:fld id="{82F288E0-7875-42C4-84C8-98DBBD3BF4D2}" type="datetimeFigureOut">
              <a:rPr lang="zh-CN" altLang="en-US" smtClean="0"/>
              <a:t>2024/9/13</a:t>
            </a:fld>
            <a:endParaRPr lang="zh-CN" altLang="en-US"/>
          </a:p>
        </p:txBody>
      </p:sp>
      <p:sp>
        <p:nvSpPr>
          <p:cNvPr id="3" name="页脚占位符 2"/>
          <p:cNvSpPr>
            <a:spLocks noGrp="1"/>
          </p:cNvSpPr>
          <p:nvPr>
            <p:ph type="ftr" sz="quarter" idx="11"/>
          </p:nvPr>
        </p:nvSpPr>
        <p:spPr>
          <a:xfrm>
            <a:off x="5384800" y="6356355"/>
            <a:ext cx="5486400" cy="365125"/>
          </a:xfrm>
        </p:spPr>
        <p:txBody>
          <a:bodyPr/>
          <a:lstStyle/>
          <a:p>
            <a:endParaRPr lang="zh-CN" altLang="en-US"/>
          </a:p>
        </p:txBody>
      </p:sp>
      <p:sp>
        <p:nvSpPr>
          <p:cNvPr id="4" name="灯片编号占位符 3"/>
          <p:cNvSpPr>
            <a:spLocks noGrp="1"/>
          </p:cNvSpPr>
          <p:nvPr>
            <p:ph type="sldNum" sz="quarter" idx="12"/>
          </p:nvPr>
        </p:nvSpPr>
        <p:spPr>
          <a:xfrm>
            <a:off x="11480800" y="6356355"/>
            <a:ext cx="3657600" cy="365125"/>
          </a:xfrm>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45162885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2976B1-5739-2142-B3CF-C38A25906283}" type="datetimeFigureOut">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156244465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6383FD-ABC8-FF4F-93AF-BA81E5577F62}" type="datetimeFigureOut">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188427951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2976B1-5739-2142-B3CF-C38A25906283}" type="datetimeFigureOut">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217373142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2976B1-5739-2142-B3CF-C38A25906283}" type="datetimeFigureOut">
              <a:rPr lang="en-US" smtClean="0"/>
              <a:t>9/13/2024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394632624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2976B1-5739-2142-B3CF-C38A25906283}" type="datetimeFigureOut">
              <a:rPr lang="en-US" smtClean="0"/>
              <a:t>9/13/2024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329828049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6383FD-ABC8-FF4F-93AF-BA81E5577F62}" type="datetimeFigureOut">
              <a:rPr lang="en-US" smtClean="0"/>
              <a:t>9/13/2024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3137176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act info x3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Contacts x3</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446694" y="1939926"/>
            <a:ext cx="2896199" cy="1707164"/>
          </a:xfrm>
          <a:prstGeom prst="rect">
            <a:avLst/>
          </a:prstGeom>
          <a:noFill/>
          <a:ln w="12700">
            <a:noFill/>
          </a:ln>
        </p:spPr>
        <p:txBody>
          <a:bodyPr>
            <a:normAutofit/>
          </a:bodyPr>
          <a:lstStyle>
            <a:lvl1pPr marL="0" indent="0">
              <a:buNone/>
              <a:defRPr sz="1200"/>
            </a:lvl1pPr>
          </a:lstStyle>
          <a:p>
            <a:r>
              <a:rPr lang="en-US" dirty="0"/>
              <a:t>Click icon to add headshot</a:t>
            </a:r>
          </a:p>
        </p:txBody>
      </p:sp>
      <p:cxnSp>
        <p:nvCxnSpPr>
          <p:cNvPr id="11" name="Straight Connector 10">
            <a:extLst>
              <a:ext uri="{FF2B5EF4-FFF2-40B4-BE49-F238E27FC236}">
                <a16:creationId xmlns:a16="http://schemas.microsoft.com/office/drawing/2014/main" id="{B94003B4-01B8-954E-8A95-219160DD7D33}"/>
              </a:ext>
            </a:extLst>
          </p:cNvPr>
          <p:cNvCxnSpPr>
            <a:cxnSpLocks/>
          </p:cNvCxnSpPr>
          <p:nvPr userDrawn="1"/>
        </p:nvCxnSpPr>
        <p:spPr>
          <a:xfrm>
            <a:off x="407276" y="3783724"/>
            <a:ext cx="2987565" cy="0"/>
          </a:xfrm>
          <a:prstGeom prst="line">
            <a:avLst/>
          </a:prstGeom>
          <a:ln w="85725">
            <a:solidFill>
              <a:srgbClr val="623E87"/>
            </a:solidFill>
          </a:ln>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407989" y="4535357"/>
            <a:ext cx="3400027" cy="1697283"/>
          </a:xfrm>
          <a:prstGeom prst="rect">
            <a:avLst/>
          </a:prstGeom>
        </p:spPr>
        <p:txBody>
          <a:bodyPr lIns="0" tIns="0">
            <a:normAutofit/>
          </a:bodyPr>
          <a:lstStyle>
            <a:lvl1pPr marL="0" indent="0">
              <a:buNone/>
              <a:defRPr sz="1350" b="0">
                <a:solidFill>
                  <a:srgbClr val="081830"/>
                </a:solidFill>
              </a:defRPr>
            </a:lvl1pPr>
          </a:lstStyle>
          <a:p>
            <a:r>
              <a:rPr lang="en-GB" dirty="0"/>
              <a:t>Role</a:t>
            </a:r>
          </a:p>
          <a:p>
            <a:r>
              <a:rPr lang="en-GB" dirty="0" err="1"/>
              <a:t>email@cranfield.ac.uk</a:t>
            </a:r>
            <a:endParaRPr lang="en-GB" dirty="0"/>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407989" y="4014958"/>
            <a:ext cx="3400027" cy="388876"/>
          </a:xfrm>
          <a:prstGeom prst="rect">
            <a:avLst/>
          </a:prstGeom>
        </p:spPr>
        <p:txBody>
          <a:bodyPr lIns="0" tIns="0">
            <a:normAutofit/>
          </a:bodyPr>
          <a:lstStyle>
            <a:lvl1pPr marL="0" indent="0">
              <a:buNone/>
              <a:defRPr sz="1350" b="1">
                <a:solidFill>
                  <a:srgbClr val="452B56"/>
                </a:solidFill>
              </a:defRPr>
            </a:lvl1pPr>
          </a:lstStyle>
          <a:p>
            <a:r>
              <a:rPr lang="en-GB" dirty="0"/>
              <a:t>Person Name</a:t>
            </a:r>
          </a:p>
        </p:txBody>
      </p:sp>
      <p:sp>
        <p:nvSpPr>
          <p:cNvPr id="36" name="Rectangle 35">
            <a:extLst>
              <a:ext uri="{FF2B5EF4-FFF2-40B4-BE49-F238E27FC236}">
                <a16:creationId xmlns:a16="http://schemas.microsoft.com/office/drawing/2014/main" id="{C4464287-F7D6-5748-B9AE-933C3800B710}"/>
              </a:ext>
            </a:extLst>
          </p:cNvPr>
          <p:cNvSpPr/>
          <p:nvPr userDrawn="1"/>
        </p:nvSpPr>
        <p:spPr>
          <a:xfrm>
            <a:off x="407279" y="1921922"/>
            <a:ext cx="2986087" cy="176326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Freeform 22">
            <a:extLst>
              <a:ext uri="{FF2B5EF4-FFF2-40B4-BE49-F238E27FC236}">
                <a16:creationId xmlns:a16="http://schemas.microsoft.com/office/drawing/2014/main" id="{E23B842F-C1B4-2D4B-8E63-6EF0D26535BF}"/>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4" name="Freeform 23">
            <a:extLst>
              <a:ext uri="{FF2B5EF4-FFF2-40B4-BE49-F238E27FC236}">
                <a16:creationId xmlns:a16="http://schemas.microsoft.com/office/drawing/2014/main" id="{E308D741-C459-6149-BC51-AABFD6557BC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5" name="Oval 24">
            <a:extLst>
              <a:ext uri="{FF2B5EF4-FFF2-40B4-BE49-F238E27FC236}">
                <a16:creationId xmlns:a16="http://schemas.microsoft.com/office/drawing/2014/main" id="{10A924D9-2E50-0F42-80DD-DCB7B0CF680A}"/>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FF0A559D-1409-364A-8FF7-DAD5B86A6A7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7" name="Picture Placeholder 26">
            <a:extLst>
              <a:ext uri="{FF2B5EF4-FFF2-40B4-BE49-F238E27FC236}">
                <a16:creationId xmlns:a16="http://schemas.microsoft.com/office/drawing/2014/main" id="{9993008F-5731-2843-A73A-0E3291D0398A}"/>
              </a:ext>
            </a:extLst>
          </p:cNvPr>
          <p:cNvSpPr>
            <a:spLocks noGrp="1"/>
          </p:cNvSpPr>
          <p:nvPr>
            <p:ph type="pic" sz="quarter" idx="19"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
        <p:nvSpPr>
          <p:cNvPr id="28" name="Picture Placeholder 4">
            <a:extLst>
              <a:ext uri="{FF2B5EF4-FFF2-40B4-BE49-F238E27FC236}">
                <a16:creationId xmlns:a16="http://schemas.microsoft.com/office/drawing/2014/main" id="{3B0DE747-17AD-2B4F-B7D9-D4D95281D3F3}"/>
              </a:ext>
            </a:extLst>
          </p:cNvPr>
          <p:cNvSpPr>
            <a:spLocks noGrp="1"/>
          </p:cNvSpPr>
          <p:nvPr>
            <p:ph type="pic" sz="quarter" idx="20" hasCustomPrompt="1"/>
          </p:nvPr>
        </p:nvSpPr>
        <p:spPr>
          <a:xfrm>
            <a:off x="4049546" y="1939926"/>
            <a:ext cx="2901553" cy="1707164"/>
          </a:xfrm>
          <a:prstGeom prst="rect">
            <a:avLst/>
          </a:prstGeom>
          <a:noFill/>
          <a:ln w="12700">
            <a:noFill/>
          </a:ln>
        </p:spPr>
        <p:txBody>
          <a:bodyPr>
            <a:normAutofit/>
          </a:bodyPr>
          <a:lstStyle>
            <a:lvl1pPr marL="0" indent="0">
              <a:buNone/>
              <a:defRPr sz="1200"/>
            </a:lvl1pPr>
          </a:lstStyle>
          <a:p>
            <a:r>
              <a:rPr lang="en-US" dirty="0"/>
              <a:t>Click icon to add headshot</a:t>
            </a:r>
          </a:p>
        </p:txBody>
      </p:sp>
      <p:cxnSp>
        <p:nvCxnSpPr>
          <p:cNvPr id="29" name="Straight Connector 28">
            <a:extLst>
              <a:ext uri="{FF2B5EF4-FFF2-40B4-BE49-F238E27FC236}">
                <a16:creationId xmlns:a16="http://schemas.microsoft.com/office/drawing/2014/main" id="{809327AC-06A4-E944-9BE2-606B514DFBD7}"/>
              </a:ext>
            </a:extLst>
          </p:cNvPr>
          <p:cNvCxnSpPr>
            <a:cxnSpLocks/>
          </p:cNvCxnSpPr>
          <p:nvPr userDrawn="1"/>
        </p:nvCxnSpPr>
        <p:spPr>
          <a:xfrm>
            <a:off x="3999068" y="3783724"/>
            <a:ext cx="2987565" cy="0"/>
          </a:xfrm>
          <a:prstGeom prst="line">
            <a:avLst/>
          </a:prstGeom>
          <a:ln w="85725">
            <a:solidFill>
              <a:srgbClr val="623E87"/>
            </a:solidFill>
          </a:ln>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99C00EAA-31D6-284B-ABB6-2A76B2BAE66D}"/>
              </a:ext>
            </a:extLst>
          </p:cNvPr>
          <p:cNvSpPr>
            <a:spLocks noGrp="1"/>
          </p:cNvSpPr>
          <p:nvPr>
            <p:ph type="body" sz="quarter" idx="21" hasCustomPrompt="1"/>
          </p:nvPr>
        </p:nvSpPr>
        <p:spPr>
          <a:xfrm>
            <a:off x="3999784" y="4535357"/>
            <a:ext cx="3450501" cy="1697283"/>
          </a:xfrm>
          <a:prstGeom prst="rect">
            <a:avLst/>
          </a:prstGeom>
        </p:spPr>
        <p:txBody>
          <a:bodyPr lIns="0" tIns="0">
            <a:normAutofit/>
          </a:bodyPr>
          <a:lstStyle>
            <a:lvl1pPr marL="0" indent="0">
              <a:buNone/>
              <a:defRPr sz="1350" b="0">
                <a:solidFill>
                  <a:srgbClr val="081830"/>
                </a:solidFill>
              </a:defRPr>
            </a:lvl1pPr>
          </a:lstStyle>
          <a:p>
            <a:r>
              <a:rPr lang="en-GB" dirty="0"/>
              <a:t>Role</a:t>
            </a:r>
          </a:p>
          <a:p>
            <a:r>
              <a:rPr lang="en-GB" dirty="0" err="1"/>
              <a:t>email@cranfield.ac.uk</a:t>
            </a:r>
            <a:endParaRPr lang="en-GB" dirty="0"/>
          </a:p>
        </p:txBody>
      </p:sp>
      <p:sp>
        <p:nvSpPr>
          <p:cNvPr id="31" name="Text Placeholder 18">
            <a:extLst>
              <a:ext uri="{FF2B5EF4-FFF2-40B4-BE49-F238E27FC236}">
                <a16:creationId xmlns:a16="http://schemas.microsoft.com/office/drawing/2014/main" id="{EF526EDA-3332-7B49-B1BD-717241A9CEB8}"/>
              </a:ext>
            </a:extLst>
          </p:cNvPr>
          <p:cNvSpPr>
            <a:spLocks noGrp="1"/>
          </p:cNvSpPr>
          <p:nvPr>
            <p:ph type="body" sz="quarter" idx="22" hasCustomPrompt="1"/>
          </p:nvPr>
        </p:nvSpPr>
        <p:spPr>
          <a:xfrm>
            <a:off x="3999784" y="4014958"/>
            <a:ext cx="3450501" cy="388876"/>
          </a:xfrm>
          <a:prstGeom prst="rect">
            <a:avLst/>
          </a:prstGeom>
        </p:spPr>
        <p:txBody>
          <a:bodyPr lIns="0" tIns="0">
            <a:normAutofit/>
          </a:bodyPr>
          <a:lstStyle>
            <a:lvl1pPr marL="0" indent="0">
              <a:buNone/>
              <a:defRPr sz="1350" b="1">
                <a:solidFill>
                  <a:srgbClr val="452B56"/>
                </a:solidFill>
              </a:defRPr>
            </a:lvl1pPr>
          </a:lstStyle>
          <a:p>
            <a:r>
              <a:rPr lang="en-GB" dirty="0"/>
              <a:t>Person Name</a:t>
            </a:r>
          </a:p>
        </p:txBody>
      </p:sp>
      <p:sp>
        <p:nvSpPr>
          <p:cNvPr id="32" name="Rectangle 31">
            <a:extLst>
              <a:ext uri="{FF2B5EF4-FFF2-40B4-BE49-F238E27FC236}">
                <a16:creationId xmlns:a16="http://schemas.microsoft.com/office/drawing/2014/main" id="{161E0010-0BB9-C84D-817D-FE146BD830CF}"/>
              </a:ext>
            </a:extLst>
          </p:cNvPr>
          <p:cNvSpPr/>
          <p:nvPr userDrawn="1"/>
        </p:nvSpPr>
        <p:spPr>
          <a:xfrm>
            <a:off x="3999073" y="1921922"/>
            <a:ext cx="2986087" cy="176326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3" name="Picture Placeholder 4">
            <a:extLst>
              <a:ext uri="{FF2B5EF4-FFF2-40B4-BE49-F238E27FC236}">
                <a16:creationId xmlns:a16="http://schemas.microsoft.com/office/drawing/2014/main" id="{F4875EE2-450F-C44A-BE67-850C2D8B33AD}"/>
              </a:ext>
            </a:extLst>
          </p:cNvPr>
          <p:cNvSpPr>
            <a:spLocks noGrp="1"/>
          </p:cNvSpPr>
          <p:nvPr>
            <p:ph type="pic" sz="quarter" idx="23" hasCustomPrompt="1"/>
          </p:nvPr>
        </p:nvSpPr>
        <p:spPr>
          <a:xfrm>
            <a:off x="7677299" y="1939932"/>
            <a:ext cx="2911876" cy="1707161"/>
          </a:xfrm>
          <a:prstGeom prst="rect">
            <a:avLst/>
          </a:prstGeom>
          <a:noFill/>
          <a:ln w="12700">
            <a:noFill/>
          </a:ln>
        </p:spPr>
        <p:txBody>
          <a:bodyPr>
            <a:normAutofit/>
          </a:bodyPr>
          <a:lstStyle>
            <a:lvl1pPr marL="0" indent="0">
              <a:buNone/>
              <a:defRPr sz="1200"/>
            </a:lvl1pPr>
          </a:lstStyle>
          <a:p>
            <a:r>
              <a:rPr lang="en-US" dirty="0"/>
              <a:t>Click icon to add headshot</a:t>
            </a:r>
          </a:p>
        </p:txBody>
      </p:sp>
      <p:cxnSp>
        <p:nvCxnSpPr>
          <p:cNvPr id="34" name="Straight Connector 33">
            <a:extLst>
              <a:ext uri="{FF2B5EF4-FFF2-40B4-BE49-F238E27FC236}">
                <a16:creationId xmlns:a16="http://schemas.microsoft.com/office/drawing/2014/main" id="{058DA027-4F40-DB4A-AC95-98214DD93A44}"/>
              </a:ext>
            </a:extLst>
          </p:cNvPr>
          <p:cNvCxnSpPr>
            <a:cxnSpLocks/>
          </p:cNvCxnSpPr>
          <p:nvPr userDrawn="1"/>
        </p:nvCxnSpPr>
        <p:spPr>
          <a:xfrm>
            <a:off x="7641335" y="3783724"/>
            <a:ext cx="2987565" cy="0"/>
          </a:xfrm>
          <a:prstGeom prst="line">
            <a:avLst/>
          </a:prstGeom>
          <a:ln w="85725">
            <a:solidFill>
              <a:srgbClr val="623E87"/>
            </a:solidFill>
          </a:ln>
        </p:spPr>
        <p:style>
          <a:lnRef idx="1">
            <a:schemeClr val="accent1"/>
          </a:lnRef>
          <a:fillRef idx="0">
            <a:schemeClr val="accent1"/>
          </a:fillRef>
          <a:effectRef idx="0">
            <a:schemeClr val="accent1"/>
          </a:effectRef>
          <a:fontRef idx="minor">
            <a:schemeClr val="tx1"/>
          </a:fontRef>
        </p:style>
      </p:cxnSp>
      <p:sp>
        <p:nvSpPr>
          <p:cNvPr id="35" name="Text Placeholder 18">
            <a:extLst>
              <a:ext uri="{FF2B5EF4-FFF2-40B4-BE49-F238E27FC236}">
                <a16:creationId xmlns:a16="http://schemas.microsoft.com/office/drawing/2014/main" id="{3EFBEDC2-E29B-0441-8E03-B3250185E8BE}"/>
              </a:ext>
            </a:extLst>
          </p:cNvPr>
          <p:cNvSpPr>
            <a:spLocks noGrp="1"/>
          </p:cNvSpPr>
          <p:nvPr>
            <p:ph type="body" sz="quarter" idx="24" hasCustomPrompt="1"/>
          </p:nvPr>
        </p:nvSpPr>
        <p:spPr>
          <a:xfrm>
            <a:off x="7642049" y="4535357"/>
            <a:ext cx="3538571" cy="1697283"/>
          </a:xfrm>
          <a:prstGeom prst="rect">
            <a:avLst/>
          </a:prstGeom>
        </p:spPr>
        <p:txBody>
          <a:bodyPr lIns="0" tIns="0">
            <a:normAutofit/>
          </a:bodyPr>
          <a:lstStyle>
            <a:lvl1pPr marL="0" indent="0">
              <a:buNone/>
              <a:defRPr sz="1350" b="0">
                <a:solidFill>
                  <a:srgbClr val="081830"/>
                </a:solidFill>
              </a:defRPr>
            </a:lvl1pPr>
          </a:lstStyle>
          <a:p>
            <a:r>
              <a:rPr lang="en-GB" dirty="0"/>
              <a:t>Role</a:t>
            </a:r>
          </a:p>
          <a:p>
            <a:r>
              <a:rPr lang="en-GB" dirty="0" err="1"/>
              <a:t>email@cranfield.ac.uk</a:t>
            </a:r>
            <a:endParaRPr lang="en-GB" dirty="0"/>
          </a:p>
        </p:txBody>
      </p:sp>
      <p:sp>
        <p:nvSpPr>
          <p:cNvPr id="47" name="Text Placeholder 18">
            <a:extLst>
              <a:ext uri="{FF2B5EF4-FFF2-40B4-BE49-F238E27FC236}">
                <a16:creationId xmlns:a16="http://schemas.microsoft.com/office/drawing/2014/main" id="{57DE17F8-C81C-724F-ADA7-C5A7D1EABECF}"/>
              </a:ext>
            </a:extLst>
          </p:cNvPr>
          <p:cNvSpPr>
            <a:spLocks noGrp="1"/>
          </p:cNvSpPr>
          <p:nvPr>
            <p:ph type="body" sz="quarter" idx="25" hasCustomPrompt="1"/>
          </p:nvPr>
        </p:nvSpPr>
        <p:spPr>
          <a:xfrm>
            <a:off x="7642049" y="4014958"/>
            <a:ext cx="3538571" cy="388876"/>
          </a:xfrm>
          <a:prstGeom prst="rect">
            <a:avLst/>
          </a:prstGeom>
        </p:spPr>
        <p:txBody>
          <a:bodyPr lIns="0" tIns="0">
            <a:normAutofit/>
          </a:bodyPr>
          <a:lstStyle>
            <a:lvl1pPr marL="0" indent="0">
              <a:buNone/>
              <a:defRPr sz="1350" b="1">
                <a:solidFill>
                  <a:srgbClr val="452B56"/>
                </a:solidFill>
              </a:defRPr>
            </a:lvl1pPr>
          </a:lstStyle>
          <a:p>
            <a:r>
              <a:rPr lang="en-GB" dirty="0"/>
              <a:t>Person Name</a:t>
            </a:r>
          </a:p>
        </p:txBody>
      </p:sp>
      <p:sp>
        <p:nvSpPr>
          <p:cNvPr id="48" name="Rectangle 47">
            <a:extLst>
              <a:ext uri="{FF2B5EF4-FFF2-40B4-BE49-F238E27FC236}">
                <a16:creationId xmlns:a16="http://schemas.microsoft.com/office/drawing/2014/main" id="{B8FE43B2-BA04-C341-A5DF-CDB58BF73B32}"/>
              </a:ext>
            </a:extLst>
          </p:cNvPr>
          <p:cNvSpPr/>
          <p:nvPr userDrawn="1"/>
        </p:nvSpPr>
        <p:spPr>
          <a:xfrm>
            <a:off x="7641339" y="1921922"/>
            <a:ext cx="2986087" cy="176326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61530344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6383FD-ABC8-FF4F-93AF-BA81E5577F62}" type="datetimeFigureOut">
              <a:rPr lang="en-US" smtClean="0"/>
              <a:t>9/13/2024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170171648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2976B1-5739-2142-B3CF-C38A25906283}" type="datetimeFigureOut">
              <a:rPr lang="en-US" smtClean="0"/>
              <a:t>9/13/2024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74823595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2976B1-5739-2142-B3CF-C38A25906283}" type="datetimeFigureOut">
              <a:rPr lang="en-US" smtClean="0"/>
              <a:t>9/13/2024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380333232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2976B1-5739-2142-B3CF-C38A25906283}" type="datetimeFigureOut">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3991399198"/>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2976B1-5739-2142-B3CF-C38A25906283}" type="datetimeFigureOut">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75334-7210-3D4D-9418-319874CA0740}" type="slidenum">
              <a:rPr lang="en-US" smtClean="0"/>
              <a:t>‹#›</a:t>
            </a:fld>
            <a:endParaRPr lang="en-US"/>
          </a:p>
        </p:txBody>
      </p:sp>
    </p:spTree>
    <p:extLst>
      <p:ext uri="{BB962C8B-B14F-4D97-AF65-F5344CB8AC3E}">
        <p14:creationId xmlns:p14="http://schemas.microsoft.com/office/powerpoint/2010/main" val="401531612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72CA9B3F-0B9E-47EF-AB6A-20D892854E7E}"/>
              </a:ext>
            </a:extLst>
          </p:cNvPr>
          <p:cNvSpPr>
            <a:spLocks noGrp="1"/>
          </p:cNvSpPr>
          <p:nvPr>
            <p:ph sz="quarter" idx="18" hasCustomPrompt="1"/>
          </p:nvPr>
        </p:nvSpPr>
        <p:spPr>
          <a:xfrm>
            <a:off x="5803784" y="-38099"/>
            <a:ext cx="6426316" cy="6921499"/>
          </a:xfrm>
          <a:custGeom>
            <a:avLst/>
            <a:gdLst>
              <a:gd name="connsiteX0" fmla="*/ 0 w 6410140"/>
              <a:gd name="connsiteY0" fmla="*/ 0 h 6857999"/>
              <a:gd name="connsiteX1" fmla="*/ 6410140 w 6410140"/>
              <a:gd name="connsiteY1" fmla="*/ 0 h 6857999"/>
              <a:gd name="connsiteX2" fmla="*/ 6410140 w 6410140"/>
              <a:gd name="connsiteY2" fmla="*/ 6857999 h 6857999"/>
              <a:gd name="connsiteX3" fmla="*/ 0 w 6410140"/>
              <a:gd name="connsiteY3" fmla="*/ 6857999 h 6857999"/>
              <a:gd name="connsiteX4" fmla="*/ 0 w 6410140"/>
              <a:gd name="connsiteY4" fmla="*/ 0 h 6857999"/>
              <a:gd name="connsiteX0" fmla="*/ 0 w 6410140"/>
              <a:gd name="connsiteY0" fmla="*/ 0 h 6857999"/>
              <a:gd name="connsiteX1" fmla="*/ 6410140 w 6410140"/>
              <a:gd name="connsiteY1" fmla="*/ 0 h 6857999"/>
              <a:gd name="connsiteX2" fmla="*/ 6410140 w 6410140"/>
              <a:gd name="connsiteY2" fmla="*/ 6857999 h 6857999"/>
              <a:gd name="connsiteX3" fmla="*/ 2806700 w 6410140"/>
              <a:gd name="connsiteY3" fmla="*/ 6832599 h 6857999"/>
              <a:gd name="connsiteX4" fmla="*/ 0 w 6410140"/>
              <a:gd name="connsiteY4" fmla="*/ 0 h 6857999"/>
              <a:gd name="connsiteX0" fmla="*/ 0 w 6372040"/>
              <a:gd name="connsiteY0" fmla="*/ 0 h 6857999"/>
              <a:gd name="connsiteX1" fmla="*/ 6372040 w 6372040"/>
              <a:gd name="connsiteY1" fmla="*/ 0 h 6857999"/>
              <a:gd name="connsiteX2" fmla="*/ 6372040 w 6372040"/>
              <a:gd name="connsiteY2" fmla="*/ 6857999 h 6857999"/>
              <a:gd name="connsiteX3" fmla="*/ 2768600 w 6372040"/>
              <a:gd name="connsiteY3" fmla="*/ 6832599 h 6857999"/>
              <a:gd name="connsiteX4" fmla="*/ 0 w 6372040"/>
              <a:gd name="connsiteY4" fmla="*/ 0 h 6857999"/>
              <a:gd name="connsiteX0" fmla="*/ 0 w 6372040"/>
              <a:gd name="connsiteY0" fmla="*/ 0 h 6883399"/>
              <a:gd name="connsiteX1" fmla="*/ 6372040 w 6372040"/>
              <a:gd name="connsiteY1" fmla="*/ 0 h 6883399"/>
              <a:gd name="connsiteX2" fmla="*/ 6372040 w 6372040"/>
              <a:gd name="connsiteY2" fmla="*/ 6857999 h 6883399"/>
              <a:gd name="connsiteX3" fmla="*/ 2768600 w 6372040"/>
              <a:gd name="connsiteY3" fmla="*/ 6883399 h 6883399"/>
              <a:gd name="connsiteX4" fmla="*/ 0 w 6372040"/>
              <a:gd name="connsiteY4" fmla="*/ 0 h 6883399"/>
              <a:gd name="connsiteX0" fmla="*/ 0 w 6372040"/>
              <a:gd name="connsiteY0" fmla="*/ 0 h 6883399"/>
              <a:gd name="connsiteX1" fmla="*/ 6372040 w 6372040"/>
              <a:gd name="connsiteY1" fmla="*/ 0 h 6883399"/>
              <a:gd name="connsiteX2" fmla="*/ 6372040 w 6372040"/>
              <a:gd name="connsiteY2" fmla="*/ 6857999 h 6883399"/>
              <a:gd name="connsiteX3" fmla="*/ 2768600 w 6372040"/>
              <a:gd name="connsiteY3" fmla="*/ 6883399 h 6883399"/>
              <a:gd name="connsiteX4" fmla="*/ 0 w 6372040"/>
              <a:gd name="connsiteY4" fmla="*/ 0 h 6883399"/>
              <a:gd name="connsiteX0" fmla="*/ 0 w 6372040"/>
              <a:gd name="connsiteY0" fmla="*/ 0 h 6883399"/>
              <a:gd name="connsiteX1" fmla="*/ 6372040 w 6372040"/>
              <a:gd name="connsiteY1" fmla="*/ 0 h 6883399"/>
              <a:gd name="connsiteX2" fmla="*/ 6372040 w 6372040"/>
              <a:gd name="connsiteY2" fmla="*/ 6857999 h 6883399"/>
              <a:gd name="connsiteX3" fmla="*/ 2768600 w 6372040"/>
              <a:gd name="connsiteY3" fmla="*/ 6883399 h 6883399"/>
              <a:gd name="connsiteX4" fmla="*/ 0 w 6372040"/>
              <a:gd name="connsiteY4" fmla="*/ 0 h 6883399"/>
              <a:gd name="connsiteX0" fmla="*/ 0 w 6372040"/>
              <a:gd name="connsiteY0" fmla="*/ 0 h 6857999"/>
              <a:gd name="connsiteX1" fmla="*/ 6372040 w 6372040"/>
              <a:gd name="connsiteY1" fmla="*/ 0 h 6857999"/>
              <a:gd name="connsiteX2" fmla="*/ 6372040 w 6372040"/>
              <a:gd name="connsiteY2" fmla="*/ 6857999 h 6857999"/>
              <a:gd name="connsiteX3" fmla="*/ 2768600 w 6372040"/>
              <a:gd name="connsiteY3" fmla="*/ 6845299 h 6857999"/>
              <a:gd name="connsiteX4" fmla="*/ 0 w 6372040"/>
              <a:gd name="connsiteY4" fmla="*/ 0 h 6857999"/>
              <a:gd name="connsiteX0" fmla="*/ 0 w 6372040"/>
              <a:gd name="connsiteY0" fmla="*/ 0 h 6896099"/>
              <a:gd name="connsiteX1" fmla="*/ 6372040 w 6372040"/>
              <a:gd name="connsiteY1" fmla="*/ 38100 h 6896099"/>
              <a:gd name="connsiteX2" fmla="*/ 6372040 w 6372040"/>
              <a:gd name="connsiteY2" fmla="*/ 6896099 h 6896099"/>
              <a:gd name="connsiteX3" fmla="*/ 2768600 w 6372040"/>
              <a:gd name="connsiteY3" fmla="*/ 6883399 h 6896099"/>
              <a:gd name="connsiteX4" fmla="*/ 0 w 6372040"/>
              <a:gd name="connsiteY4" fmla="*/ 0 h 6896099"/>
              <a:gd name="connsiteX0" fmla="*/ 0 w 6372040"/>
              <a:gd name="connsiteY0" fmla="*/ 25400 h 6921499"/>
              <a:gd name="connsiteX1" fmla="*/ 6372040 w 6372040"/>
              <a:gd name="connsiteY1" fmla="*/ 0 h 6921499"/>
              <a:gd name="connsiteX2" fmla="*/ 6372040 w 6372040"/>
              <a:gd name="connsiteY2" fmla="*/ 6921499 h 6921499"/>
              <a:gd name="connsiteX3" fmla="*/ 2768600 w 6372040"/>
              <a:gd name="connsiteY3" fmla="*/ 6908799 h 6921499"/>
              <a:gd name="connsiteX4" fmla="*/ 0 w 6372040"/>
              <a:gd name="connsiteY4" fmla="*/ 25400 h 6921499"/>
              <a:gd name="connsiteX0" fmla="*/ 0 w 6372040"/>
              <a:gd name="connsiteY0" fmla="*/ 0 h 6896099"/>
              <a:gd name="connsiteX1" fmla="*/ 6372040 w 6372040"/>
              <a:gd name="connsiteY1" fmla="*/ 25400 h 6896099"/>
              <a:gd name="connsiteX2" fmla="*/ 6372040 w 6372040"/>
              <a:gd name="connsiteY2" fmla="*/ 6896099 h 6896099"/>
              <a:gd name="connsiteX3" fmla="*/ 2768600 w 6372040"/>
              <a:gd name="connsiteY3" fmla="*/ 6883399 h 6896099"/>
              <a:gd name="connsiteX4" fmla="*/ 0 w 6372040"/>
              <a:gd name="connsiteY4" fmla="*/ 0 h 6896099"/>
              <a:gd name="connsiteX0" fmla="*/ 0 w 6372040"/>
              <a:gd name="connsiteY0" fmla="*/ 0 h 6896099"/>
              <a:gd name="connsiteX1" fmla="*/ 6372040 w 6372040"/>
              <a:gd name="connsiteY1" fmla="*/ 25400 h 6896099"/>
              <a:gd name="connsiteX2" fmla="*/ 6372040 w 6372040"/>
              <a:gd name="connsiteY2" fmla="*/ 6896099 h 6896099"/>
              <a:gd name="connsiteX3" fmla="*/ 2768600 w 6372040"/>
              <a:gd name="connsiteY3" fmla="*/ 6883399 h 6896099"/>
              <a:gd name="connsiteX4" fmla="*/ 0 w 6372040"/>
              <a:gd name="connsiteY4" fmla="*/ 0 h 6896099"/>
              <a:gd name="connsiteX0" fmla="*/ 0 w 6372040"/>
              <a:gd name="connsiteY0" fmla="*/ 25400 h 6921499"/>
              <a:gd name="connsiteX1" fmla="*/ 6372040 w 6372040"/>
              <a:gd name="connsiteY1" fmla="*/ 0 h 6921499"/>
              <a:gd name="connsiteX2" fmla="*/ 6372040 w 6372040"/>
              <a:gd name="connsiteY2" fmla="*/ 6921499 h 6921499"/>
              <a:gd name="connsiteX3" fmla="*/ 2768600 w 6372040"/>
              <a:gd name="connsiteY3" fmla="*/ 6908799 h 6921499"/>
              <a:gd name="connsiteX4" fmla="*/ 0 w 6372040"/>
              <a:gd name="connsiteY4" fmla="*/ 25400 h 6921499"/>
              <a:gd name="connsiteX0" fmla="*/ 0 w 6372040"/>
              <a:gd name="connsiteY0" fmla="*/ 0 h 6896099"/>
              <a:gd name="connsiteX1" fmla="*/ 6372040 w 6372040"/>
              <a:gd name="connsiteY1" fmla="*/ 25400 h 6896099"/>
              <a:gd name="connsiteX2" fmla="*/ 6372040 w 6372040"/>
              <a:gd name="connsiteY2" fmla="*/ 6896099 h 6896099"/>
              <a:gd name="connsiteX3" fmla="*/ 2768600 w 6372040"/>
              <a:gd name="connsiteY3" fmla="*/ 6883399 h 6896099"/>
              <a:gd name="connsiteX4" fmla="*/ 0 w 6372040"/>
              <a:gd name="connsiteY4" fmla="*/ 0 h 6896099"/>
              <a:gd name="connsiteX0" fmla="*/ 0 w 6372040"/>
              <a:gd name="connsiteY0" fmla="*/ 12700 h 6908799"/>
              <a:gd name="connsiteX1" fmla="*/ 6372040 w 6372040"/>
              <a:gd name="connsiteY1" fmla="*/ 0 h 6908799"/>
              <a:gd name="connsiteX2" fmla="*/ 6372040 w 6372040"/>
              <a:gd name="connsiteY2" fmla="*/ 6908799 h 6908799"/>
              <a:gd name="connsiteX3" fmla="*/ 2768600 w 6372040"/>
              <a:gd name="connsiteY3" fmla="*/ 6896099 h 6908799"/>
              <a:gd name="connsiteX4" fmla="*/ 0 w 6372040"/>
              <a:gd name="connsiteY4" fmla="*/ 12700 h 6908799"/>
              <a:gd name="connsiteX0" fmla="*/ 0 w 6397440"/>
              <a:gd name="connsiteY0" fmla="*/ 12700 h 6908799"/>
              <a:gd name="connsiteX1" fmla="*/ 6397440 w 6397440"/>
              <a:gd name="connsiteY1" fmla="*/ 0 h 6908799"/>
              <a:gd name="connsiteX2" fmla="*/ 6372040 w 6397440"/>
              <a:gd name="connsiteY2" fmla="*/ 6908799 h 6908799"/>
              <a:gd name="connsiteX3" fmla="*/ 2768600 w 6397440"/>
              <a:gd name="connsiteY3" fmla="*/ 6896099 h 6908799"/>
              <a:gd name="connsiteX4" fmla="*/ 0 w 6397440"/>
              <a:gd name="connsiteY4" fmla="*/ 12700 h 6908799"/>
              <a:gd name="connsiteX0" fmla="*/ 0 w 6399884"/>
              <a:gd name="connsiteY0" fmla="*/ 12700 h 6908799"/>
              <a:gd name="connsiteX1" fmla="*/ 6397440 w 6399884"/>
              <a:gd name="connsiteY1" fmla="*/ 0 h 6908799"/>
              <a:gd name="connsiteX2" fmla="*/ 6397440 w 6399884"/>
              <a:gd name="connsiteY2" fmla="*/ 6908799 h 6908799"/>
              <a:gd name="connsiteX3" fmla="*/ 2768600 w 6399884"/>
              <a:gd name="connsiteY3" fmla="*/ 6896099 h 6908799"/>
              <a:gd name="connsiteX4" fmla="*/ 0 w 6399884"/>
              <a:gd name="connsiteY4" fmla="*/ 12700 h 6908799"/>
              <a:gd name="connsiteX0" fmla="*/ 0 w 6397440"/>
              <a:gd name="connsiteY0" fmla="*/ 12700 h 6921499"/>
              <a:gd name="connsiteX1" fmla="*/ 6397440 w 6397440"/>
              <a:gd name="connsiteY1" fmla="*/ 0 h 6921499"/>
              <a:gd name="connsiteX2" fmla="*/ 6384740 w 6397440"/>
              <a:gd name="connsiteY2" fmla="*/ 6921499 h 6921499"/>
              <a:gd name="connsiteX3" fmla="*/ 2768600 w 6397440"/>
              <a:gd name="connsiteY3" fmla="*/ 6896099 h 6921499"/>
              <a:gd name="connsiteX4" fmla="*/ 0 w 6397440"/>
              <a:gd name="connsiteY4" fmla="*/ 12700 h 6921499"/>
              <a:gd name="connsiteX0" fmla="*/ 0 w 6426316"/>
              <a:gd name="connsiteY0" fmla="*/ 22325 h 6921499"/>
              <a:gd name="connsiteX1" fmla="*/ 6426316 w 6426316"/>
              <a:gd name="connsiteY1" fmla="*/ 0 h 6921499"/>
              <a:gd name="connsiteX2" fmla="*/ 6413616 w 6426316"/>
              <a:gd name="connsiteY2" fmla="*/ 6921499 h 6921499"/>
              <a:gd name="connsiteX3" fmla="*/ 2797476 w 6426316"/>
              <a:gd name="connsiteY3" fmla="*/ 6896099 h 6921499"/>
              <a:gd name="connsiteX4" fmla="*/ 0 w 6426316"/>
              <a:gd name="connsiteY4" fmla="*/ 22325 h 6921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6316" h="6921499">
                <a:moveTo>
                  <a:pt x="0" y="22325"/>
                </a:moveTo>
                <a:lnTo>
                  <a:pt x="6426316" y="0"/>
                </a:lnTo>
                <a:cubicBezTo>
                  <a:pt x="6417849" y="2302933"/>
                  <a:pt x="6422083" y="4618566"/>
                  <a:pt x="6413616" y="6921499"/>
                </a:cubicBezTo>
                <a:lnTo>
                  <a:pt x="2797476" y="6896099"/>
                </a:lnTo>
                <a:lnTo>
                  <a:pt x="0" y="22325"/>
                </a:lnTo>
                <a:close/>
              </a:path>
            </a:pathLst>
          </a:cu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21" name="Text Placeholder 8">
            <a:extLst>
              <a:ext uri="{FF2B5EF4-FFF2-40B4-BE49-F238E27FC236}">
                <a16:creationId xmlns:a16="http://schemas.microsoft.com/office/drawing/2014/main" id="{9442AC80-08F2-DB44-92D8-33F5578E8D13}"/>
              </a:ext>
            </a:extLst>
          </p:cNvPr>
          <p:cNvSpPr txBox="1">
            <a:spLocks/>
          </p:cNvSpPr>
          <p:nvPr userDrawn="1"/>
        </p:nvSpPr>
        <p:spPr>
          <a:xfrm>
            <a:off x="232397" y="6373805"/>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GB" sz="600" dirty="0"/>
              <a:t>© Cranfield University </a:t>
            </a:r>
            <a:fld id="{9F749477-C6E1-0848-80BB-E9ECD956F19F}" type="datetime6">
              <a:rPr lang="en-GB" sz="600" smtClean="0"/>
              <a:pPr algn="l"/>
              <a:t>September 24</a:t>
            </a:fld>
            <a:endParaRPr lang="en-US" sz="600" dirty="0"/>
          </a:p>
        </p:txBody>
      </p:sp>
      <p:sp>
        <p:nvSpPr>
          <p:cNvPr id="11" name="Freeform 10">
            <a:extLst>
              <a:ext uri="{FF2B5EF4-FFF2-40B4-BE49-F238E27FC236}">
                <a16:creationId xmlns:a16="http://schemas.microsoft.com/office/drawing/2014/main" id="{6141FD96-064E-E547-BE8F-F10DADAFAC99}"/>
              </a:ext>
            </a:extLst>
          </p:cNvPr>
          <p:cNvSpPr/>
          <p:nvPr userDrawn="1"/>
        </p:nvSpPr>
        <p:spPr>
          <a:xfrm>
            <a:off x="1" y="0"/>
            <a:ext cx="8616547" cy="6858000"/>
          </a:xfrm>
          <a:custGeom>
            <a:avLst/>
            <a:gdLst>
              <a:gd name="connsiteX0" fmla="*/ 0 w 8616547"/>
              <a:gd name="connsiteY0" fmla="*/ 0 h 6858000"/>
              <a:gd name="connsiteX1" fmla="*/ 5845736 w 8616547"/>
              <a:gd name="connsiteY1" fmla="*/ 0 h 6858000"/>
              <a:gd name="connsiteX2" fmla="*/ 8616547 w 8616547"/>
              <a:gd name="connsiteY2" fmla="*/ 6858000 h 6858000"/>
              <a:gd name="connsiteX3" fmla="*/ 0 w 8616547"/>
              <a:gd name="connsiteY3" fmla="*/ 6858000 h 6858000"/>
              <a:gd name="connsiteX4" fmla="*/ 0 w 86165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6547" h="6858000">
                <a:moveTo>
                  <a:pt x="0" y="0"/>
                </a:moveTo>
                <a:lnTo>
                  <a:pt x="5845736" y="0"/>
                </a:lnTo>
                <a:lnTo>
                  <a:pt x="8616547" y="6858000"/>
                </a:lnTo>
                <a:lnTo>
                  <a:pt x="0" y="6858000"/>
                </a:lnTo>
                <a:lnTo>
                  <a:pt x="0" y="0"/>
                </a:lnTo>
                <a:close/>
              </a:path>
            </a:pathLst>
          </a:custGeom>
          <a:gradFill>
            <a:gsLst>
              <a:gs pos="0">
                <a:srgbClr val="0A406C"/>
              </a:gs>
              <a:gs pos="100000">
                <a:srgbClr val="081830"/>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 name="Title 1"/>
          <p:cNvSpPr>
            <a:spLocks noGrp="1"/>
          </p:cNvSpPr>
          <p:nvPr>
            <p:ph type="ctrTitle" hasCustomPrompt="1"/>
          </p:nvPr>
        </p:nvSpPr>
        <p:spPr>
          <a:xfrm>
            <a:off x="338668" y="620111"/>
            <a:ext cx="5443192" cy="1111163"/>
          </a:xfrm>
          <a:prstGeom prst="rect">
            <a:avLst/>
          </a:prstGeom>
        </p:spPr>
        <p:txBody>
          <a:bodyPr anchor="t"/>
          <a:lstStyle>
            <a:lvl1pPr algn="l">
              <a:defRPr sz="4500" b="1">
                <a:solidFill>
                  <a:schemeClr val="bg1"/>
                </a:solidFill>
              </a:defRPr>
            </a:lvl1pPr>
          </a:lstStyle>
          <a:p>
            <a:r>
              <a:rPr lang="en-GB" dirty="0"/>
              <a:t>Section title</a:t>
            </a:r>
            <a:endParaRPr lang="en-US" dirty="0"/>
          </a:p>
        </p:txBody>
      </p:sp>
      <p:sp>
        <p:nvSpPr>
          <p:cNvPr id="3" name="Subtitle 2"/>
          <p:cNvSpPr>
            <a:spLocks noGrp="1"/>
          </p:cNvSpPr>
          <p:nvPr>
            <p:ph type="subTitle" idx="1" hasCustomPrompt="1"/>
          </p:nvPr>
        </p:nvSpPr>
        <p:spPr>
          <a:xfrm>
            <a:off x="338667" y="2034771"/>
            <a:ext cx="5757333" cy="4033214"/>
          </a:xfrm>
          <a:prstGeom prst="rect">
            <a:avLst/>
          </a:prstGeom>
        </p:spPr>
        <p:txBody>
          <a:bodyPr/>
          <a:lstStyle>
            <a:lvl1pPr marL="257175" indent="-257175" algn="l">
              <a:buFont typeface="Arial" panose="020B0604020202020204" pitchFamily="34" charset="0"/>
              <a:buChar char="•"/>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Contents</a:t>
            </a:r>
            <a:endParaRPr lang="en-US" dirty="0"/>
          </a:p>
        </p:txBody>
      </p:sp>
    </p:spTree>
    <p:extLst>
      <p:ext uri="{BB962C8B-B14F-4D97-AF65-F5344CB8AC3E}">
        <p14:creationId xmlns:p14="http://schemas.microsoft.com/office/powerpoint/2010/main" val="264993073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Section title (Purpl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F7FF15FC-BA01-774B-A80E-4CCDCDC99AA2}"/>
              </a:ext>
            </a:extLst>
          </p:cNvPr>
          <p:cNvSpPr/>
          <p:nvPr userDrawn="1"/>
        </p:nvSpPr>
        <p:spPr>
          <a:xfrm>
            <a:off x="0" y="6785"/>
            <a:ext cx="12192000" cy="6858000"/>
          </a:xfrm>
          <a:custGeom>
            <a:avLst/>
            <a:gdLst>
              <a:gd name="connsiteX0" fmla="*/ 0 w 12192000"/>
              <a:gd name="connsiteY0" fmla="*/ 0 h 6858000"/>
              <a:gd name="connsiteX1" fmla="*/ 8894175 w 12192000"/>
              <a:gd name="connsiteY1" fmla="*/ 0 h 6858000"/>
              <a:gd name="connsiteX2" fmla="*/ 12192000 w 12192000"/>
              <a:gd name="connsiteY2" fmla="*/ 3297825 h 6858000"/>
              <a:gd name="connsiteX3" fmla="*/ 121920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8894175" y="0"/>
                </a:lnTo>
                <a:lnTo>
                  <a:pt x="12192000" y="3297825"/>
                </a:lnTo>
                <a:lnTo>
                  <a:pt x="12192000" y="6858000"/>
                </a:lnTo>
                <a:lnTo>
                  <a:pt x="0" y="6858000"/>
                </a:lnTo>
                <a:close/>
              </a:path>
            </a:pathLst>
          </a:custGeom>
          <a:gradFill>
            <a:gsLst>
              <a:gs pos="0">
                <a:srgbClr val="623E87"/>
              </a:gs>
              <a:gs pos="100000">
                <a:srgbClr val="452B56"/>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456569" y="6492876"/>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chemeClr val="bg1"/>
                </a:solidFill>
              </a:rPr>
              <a:t>© Cranfield University </a:t>
            </a:r>
            <a:fld id="{9F749477-C6E1-0848-80BB-E9ECD956F19F}" type="datetime6">
              <a:rPr lang="en-GB" sz="600" smtClean="0">
                <a:solidFill>
                  <a:schemeClr val="bg1"/>
                </a:solidFill>
              </a:rPr>
              <a:t>September 24</a:t>
            </a:fld>
            <a:endParaRPr lang="en-US" sz="600" dirty="0">
              <a:solidFill>
                <a:schemeClr val="bg1"/>
              </a:solidFill>
            </a:endParaRPr>
          </a:p>
        </p:txBody>
      </p:sp>
      <p:sp>
        <p:nvSpPr>
          <p:cNvPr id="2" name="Title 1"/>
          <p:cNvSpPr>
            <a:spLocks noGrp="1"/>
          </p:cNvSpPr>
          <p:nvPr>
            <p:ph type="title" hasCustomPrompt="1"/>
          </p:nvPr>
        </p:nvSpPr>
        <p:spPr>
          <a:xfrm>
            <a:off x="407277" y="365127"/>
            <a:ext cx="5846379" cy="1325563"/>
          </a:xfrm>
          <a:prstGeom prst="rect">
            <a:avLst/>
          </a:prstGeom>
        </p:spPr>
        <p:txBody>
          <a:bodyPr/>
          <a:lstStyle>
            <a:lvl1pPr>
              <a:defRPr b="1">
                <a:solidFill>
                  <a:schemeClr val="bg1"/>
                </a:solidFill>
              </a:defRPr>
            </a:lvl1pPr>
          </a:lstStyle>
          <a:p>
            <a:r>
              <a:rPr lang="en-GB" dirty="0"/>
              <a:t>Slide title</a:t>
            </a:r>
            <a:endParaRPr lang="en-US" dirty="0"/>
          </a:p>
        </p:txBody>
      </p:sp>
      <p:sp>
        <p:nvSpPr>
          <p:cNvPr id="3" name="Content Placeholder 2"/>
          <p:cNvSpPr>
            <a:spLocks noGrp="1"/>
          </p:cNvSpPr>
          <p:nvPr>
            <p:ph idx="1" hasCustomPrompt="1"/>
          </p:nvPr>
        </p:nvSpPr>
        <p:spPr>
          <a:xfrm>
            <a:off x="407278" y="1939928"/>
            <a:ext cx="6844863" cy="338121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Body text here – add a background image to this slide</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Freeform 9">
            <a:extLst>
              <a:ext uri="{FF2B5EF4-FFF2-40B4-BE49-F238E27FC236}">
                <a16:creationId xmlns:a16="http://schemas.microsoft.com/office/drawing/2014/main" id="{9575E6AD-14EF-6041-8182-99CC0829B756}"/>
              </a:ext>
            </a:extLst>
          </p:cNvPr>
          <p:cNvSpPr/>
          <p:nvPr userDrawn="1"/>
        </p:nvSpPr>
        <p:spPr>
          <a:xfrm rot="2700000">
            <a:off x="9958428"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1" name="Freeform 10">
            <a:extLst>
              <a:ext uri="{FF2B5EF4-FFF2-40B4-BE49-F238E27FC236}">
                <a16:creationId xmlns:a16="http://schemas.microsoft.com/office/drawing/2014/main" id="{DA0B993C-5B00-4D45-9EC3-EB4C3DE67F55}"/>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D70947BD-607D-E846-A680-87C3C85905A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ED85D816-7083-3648-9B18-A857BE36C75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5" y="285462"/>
            <a:ext cx="1200151" cy="1190550"/>
          </a:xfrm>
          <a:prstGeom prst="rect">
            <a:avLst/>
          </a:prstGeom>
        </p:spPr>
      </p:pic>
      <p:sp>
        <p:nvSpPr>
          <p:cNvPr id="21" name="Picture Placeholder 20">
            <a:extLst>
              <a:ext uri="{FF2B5EF4-FFF2-40B4-BE49-F238E27FC236}">
                <a16:creationId xmlns:a16="http://schemas.microsoft.com/office/drawing/2014/main" id="{9E9206DE-8C20-9E40-BA05-5A7AB97F5EC3}"/>
              </a:ext>
            </a:extLst>
          </p:cNvPr>
          <p:cNvSpPr>
            <a:spLocks noGrp="1"/>
          </p:cNvSpPr>
          <p:nvPr>
            <p:ph type="pic" sz="quarter" idx="10" hasCustomPrompt="1"/>
          </p:nvPr>
        </p:nvSpPr>
        <p:spPr>
          <a:xfrm>
            <a:off x="10734675"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3335179428"/>
      </p:ext>
    </p:extLst>
  </p:cSld>
  <p:clrMapOvr>
    <a:overrideClrMapping bg1="lt1" tx1="dk1" bg2="lt2" tx2="dk2" accent1="accent1" accent2="accent2" accent3="accent3" accent4="accent4" accent5="accent5" accent6="accent6" hlink="hlink" folHlink="folHlink"/>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Blue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Content Placeholder 2"/>
          <p:cNvSpPr>
            <a:spLocks noGrp="1"/>
          </p:cNvSpPr>
          <p:nvPr>
            <p:ph sz="quarter" idx="18" hasCustomPrompt="1"/>
          </p:nvPr>
        </p:nvSpPr>
        <p:spPr>
          <a:xfrm>
            <a:off x="5231904" y="1"/>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283869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hasCustomPrompt="1"/>
          </p:nvPr>
        </p:nvSpPr>
        <p:spPr>
          <a:xfrm>
            <a:off x="407368" y="1412776"/>
            <a:ext cx="11377265" cy="4968550"/>
          </a:xfrm>
          <a:prstGeom prst="rect">
            <a:avLst/>
          </a:prstGeom>
        </p:spPr>
        <p:txBody>
          <a:bodyPr numCol="2" spcCol="144000"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GB" dirty="0"/>
              <a:t>Body copy, Arial 20pt minimum</a:t>
            </a:r>
          </a:p>
          <a:p>
            <a:pPr lvl="0"/>
            <a:r>
              <a:rPr lang="en-GB" dirty="0"/>
              <a:t>Column 1</a:t>
            </a:r>
          </a:p>
          <a:p>
            <a:pPr lvl="0"/>
            <a:r>
              <a:rPr lang="en-US" dirty="0"/>
              <a:t>Bullet points should always be circular</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a:p>
            <a:pPr lvl="0"/>
            <a:endParaRPr lang="en-GB" dirty="0"/>
          </a:p>
          <a:p>
            <a:pPr lvl="0"/>
            <a:endParaRPr lang="en-GB" dirty="0"/>
          </a:p>
          <a:p>
            <a:pPr lvl="0"/>
            <a:endParaRPr lang="en-GB" dirty="0"/>
          </a:p>
          <a:p>
            <a:pPr lvl="0"/>
            <a:endParaRPr lang="en-GB" dirty="0"/>
          </a:p>
          <a:p>
            <a:pPr lvl="0"/>
            <a:r>
              <a:rPr lang="en-GB" dirty="0"/>
              <a:t>Body copy, Arial 20pt minimum</a:t>
            </a:r>
          </a:p>
          <a:p>
            <a:pPr lvl="0"/>
            <a:r>
              <a:rPr lang="en-GB" dirty="0"/>
              <a:t>Column 2</a:t>
            </a:r>
          </a:p>
          <a:p>
            <a:pPr lvl="0"/>
            <a:r>
              <a:rPr lang="en-US" dirty="0"/>
              <a:t>Bullet points should always be circular</a:t>
            </a:r>
          </a:p>
          <a:p>
            <a:pPr lvl="1"/>
            <a:r>
              <a:rPr lang="en-US" dirty="0"/>
              <a:t>Second level</a:t>
            </a:r>
          </a:p>
          <a:p>
            <a:pPr lvl="2"/>
            <a:r>
              <a:rPr lang="en-US" dirty="0"/>
              <a:t>Third level</a:t>
            </a:r>
          </a:p>
          <a:p>
            <a:pPr lvl="3"/>
            <a:r>
              <a:rPr lang="en-US" dirty="0"/>
              <a:t>Fourth level</a:t>
            </a:r>
          </a:p>
          <a:p>
            <a:pPr lvl="4"/>
            <a:r>
              <a:rPr lang="en-US" dirty="0"/>
              <a:t>Fifth level</a:t>
            </a:r>
            <a:endParaRPr lang="en-GB" dirty="0"/>
          </a:p>
          <a:p>
            <a:pPr lvl="4"/>
            <a:endParaRPr lang="en-GB" dirty="0"/>
          </a:p>
        </p:txBody>
      </p:sp>
      <p:sp>
        <p:nvSpPr>
          <p:cNvPr id="4" name="Title Placeholder 1"/>
          <p:cNvSpPr>
            <a:spLocks noGrp="1"/>
          </p:cNvSpPr>
          <p:nvPr>
            <p:ph type="title" hasCustomPrompt="1"/>
          </p:nvPr>
        </p:nvSpPr>
        <p:spPr>
          <a:xfrm>
            <a:off x="1871531" y="403200"/>
            <a:ext cx="9911269" cy="864000"/>
          </a:xfrm>
          <a:prstGeom prst="rect">
            <a:avLst/>
          </a:prstGeom>
        </p:spPr>
        <p:txBody>
          <a:bodyPr vert="horz" lIns="91440" tIns="45720" rIns="91440" bIns="45720" rtlCol="0" anchor="ctr">
            <a:normAutofit/>
          </a:bodyPr>
          <a:lstStyle/>
          <a:p>
            <a:r>
              <a:rPr lang="en-US" dirty="0"/>
              <a:t>Slide Title, Arial Bold 24pt</a:t>
            </a:r>
            <a:endParaRPr lang="en-GB" dirty="0"/>
          </a:p>
        </p:txBody>
      </p:sp>
    </p:spTree>
    <p:extLst>
      <p:ext uri="{BB962C8B-B14F-4D97-AF65-F5344CB8AC3E}">
        <p14:creationId xmlns:p14="http://schemas.microsoft.com/office/powerpoint/2010/main" val="33186855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act info x1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Contacts x1</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407279" y="1939932"/>
            <a:ext cx="3371348" cy="2793433"/>
          </a:xfrm>
          <a:prstGeom prst="rect">
            <a:avLst/>
          </a:prstGeom>
          <a:noFill/>
          <a:ln w="12700">
            <a:noFill/>
          </a:ln>
        </p:spPr>
        <p:txBody>
          <a:bodyPr>
            <a:normAutofit/>
          </a:bodyPr>
          <a:lstStyle>
            <a:lvl1pPr marL="0" indent="0">
              <a:buNone/>
              <a:defRPr sz="1200"/>
            </a:lvl1pPr>
          </a:lstStyle>
          <a:p>
            <a:r>
              <a:rPr lang="en-US" dirty="0"/>
              <a:t>Click icon to add headshot</a:t>
            </a:r>
          </a:p>
        </p:txBody>
      </p:sp>
      <p:cxnSp>
        <p:nvCxnSpPr>
          <p:cNvPr id="11" name="Straight Connector 10">
            <a:extLst>
              <a:ext uri="{FF2B5EF4-FFF2-40B4-BE49-F238E27FC236}">
                <a16:creationId xmlns:a16="http://schemas.microsoft.com/office/drawing/2014/main" id="{B94003B4-01B8-954E-8A95-219160DD7D33}"/>
              </a:ext>
            </a:extLst>
          </p:cNvPr>
          <p:cNvCxnSpPr>
            <a:cxnSpLocks/>
          </p:cNvCxnSpPr>
          <p:nvPr userDrawn="1"/>
        </p:nvCxnSpPr>
        <p:spPr>
          <a:xfrm flipV="1">
            <a:off x="3916959" y="1921927"/>
            <a:ext cx="0" cy="2811437"/>
          </a:xfrm>
          <a:prstGeom prst="line">
            <a:avLst/>
          </a:prstGeom>
          <a:ln w="85725">
            <a:solidFill>
              <a:srgbClr val="623E87"/>
            </a:solidFill>
          </a:ln>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4194271" y="2620365"/>
            <a:ext cx="4626988" cy="2449179"/>
          </a:xfrm>
          <a:prstGeom prst="rect">
            <a:avLst/>
          </a:prstGeom>
        </p:spPr>
        <p:txBody>
          <a:bodyPr>
            <a:normAutofit/>
          </a:bodyPr>
          <a:lstStyle>
            <a:lvl1pPr marL="0" indent="0">
              <a:buNone/>
              <a:defRPr sz="1800" b="0">
                <a:solidFill>
                  <a:srgbClr val="081830"/>
                </a:solidFill>
              </a:defRPr>
            </a:lvl1pPr>
          </a:lstStyle>
          <a:p>
            <a:r>
              <a:rPr lang="en-GB" dirty="0"/>
              <a:t>Role</a:t>
            </a:r>
          </a:p>
          <a:p>
            <a:r>
              <a:rPr lang="en-GB" dirty="0" err="1"/>
              <a:t>email@cranfield.ac.uk</a:t>
            </a:r>
            <a:endParaRPr lang="en-GB" dirty="0"/>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4194268" y="1921921"/>
            <a:ext cx="4626992" cy="659914"/>
          </a:xfrm>
          <a:prstGeom prst="rect">
            <a:avLst/>
          </a:prstGeom>
        </p:spPr>
        <p:txBody>
          <a:bodyPr>
            <a:normAutofit/>
          </a:bodyPr>
          <a:lstStyle>
            <a:lvl1pPr marL="0" indent="0">
              <a:buNone/>
              <a:defRPr sz="1800" b="1">
                <a:solidFill>
                  <a:srgbClr val="452B56"/>
                </a:solidFill>
              </a:defRPr>
            </a:lvl1pPr>
          </a:lstStyle>
          <a:p>
            <a:r>
              <a:rPr lang="en-GB" dirty="0"/>
              <a:t>Person Name</a:t>
            </a:r>
          </a:p>
        </p:txBody>
      </p:sp>
      <p:sp>
        <p:nvSpPr>
          <p:cNvPr id="36" name="Rectangle 35">
            <a:extLst>
              <a:ext uri="{FF2B5EF4-FFF2-40B4-BE49-F238E27FC236}">
                <a16:creationId xmlns:a16="http://schemas.microsoft.com/office/drawing/2014/main" id="{C4464287-F7D6-5748-B9AE-933C3800B710}"/>
              </a:ext>
            </a:extLst>
          </p:cNvPr>
          <p:cNvSpPr/>
          <p:nvPr userDrawn="1"/>
        </p:nvSpPr>
        <p:spPr>
          <a:xfrm>
            <a:off x="407275" y="1921927"/>
            <a:ext cx="3371348" cy="2811437"/>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3" name="Freeform 22">
            <a:extLst>
              <a:ext uri="{FF2B5EF4-FFF2-40B4-BE49-F238E27FC236}">
                <a16:creationId xmlns:a16="http://schemas.microsoft.com/office/drawing/2014/main" id="{E23B842F-C1B4-2D4B-8E63-6EF0D26535BF}"/>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4" name="Freeform 23">
            <a:extLst>
              <a:ext uri="{FF2B5EF4-FFF2-40B4-BE49-F238E27FC236}">
                <a16:creationId xmlns:a16="http://schemas.microsoft.com/office/drawing/2014/main" id="{E308D741-C459-6149-BC51-AABFD6557BC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5" name="Oval 24">
            <a:extLst>
              <a:ext uri="{FF2B5EF4-FFF2-40B4-BE49-F238E27FC236}">
                <a16:creationId xmlns:a16="http://schemas.microsoft.com/office/drawing/2014/main" id="{10A924D9-2E50-0F42-80DD-DCB7B0CF680A}"/>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FF0A559D-1409-364A-8FF7-DAD5B86A6A7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7" name="Picture Placeholder 26">
            <a:extLst>
              <a:ext uri="{FF2B5EF4-FFF2-40B4-BE49-F238E27FC236}">
                <a16:creationId xmlns:a16="http://schemas.microsoft.com/office/drawing/2014/main" id="{1BA0EC78-AED4-2741-8971-F5253E65C8BF}"/>
              </a:ext>
            </a:extLst>
          </p:cNvPr>
          <p:cNvSpPr>
            <a:spLocks noGrp="1"/>
          </p:cNvSpPr>
          <p:nvPr>
            <p:ph type="pic" sz="quarter" idx="13"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2753202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act info x1 no photo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Contacts x1 (no photo)</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2435663" y="3201386"/>
            <a:ext cx="7422164" cy="2378316"/>
          </a:xfrm>
          <a:prstGeom prst="rect">
            <a:avLst/>
          </a:prstGeom>
          <a:solidFill>
            <a:schemeClr val="bg1">
              <a:lumMod val="95000"/>
            </a:schemeClr>
          </a:solidFill>
        </p:spPr>
        <p:txBody>
          <a:bodyPr>
            <a:normAutofit/>
          </a:bodyPr>
          <a:lstStyle>
            <a:lvl1pPr marL="0" indent="0">
              <a:buNone/>
              <a:defRPr sz="1800" b="0">
                <a:solidFill>
                  <a:srgbClr val="081830"/>
                </a:solidFill>
              </a:defRPr>
            </a:lvl1pPr>
          </a:lstStyle>
          <a:p>
            <a:r>
              <a:rPr lang="en-GB" dirty="0"/>
              <a:t>Role</a:t>
            </a:r>
          </a:p>
          <a:p>
            <a:r>
              <a:rPr lang="en-GB" dirty="0" err="1"/>
              <a:t>email@cranfield.ac.uk</a:t>
            </a:r>
            <a:endParaRPr lang="en-GB" dirty="0"/>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2435667" y="2432082"/>
            <a:ext cx="7422164" cy="659914"/>
          </a:xfrm>
          <a:prstGeom prst="rect">
            <a:avLst/>
          </a:prstGeom>
          <a:gradFill>
            <a:gsLst>
              <a:gs pos="0">
                <a:srgbClr val="623E87"/>
              </a:gs>
              <a:gs pos="100000">
                <a:srgbClr val="452B56"/>
              </a:gs>
            </a:gsLst>
            <a:lin ang="0" scaled="0"/>
          </a:gradFill>
        </p:spPr>
        <p:txBody>
          <a:bodyPr anchor="ctr">
            <a:normAutofit/>
          </a:bodyPr>
          <a:lstStyle>
            <a:lvl1pPr marL="0" indent="0">
              <a:buNone/>
              <a:defRPr sz="1800" b="1">
                <a:solidFill>
                  <a:schemeClr val="bg1"/>
                </a:solidFill>
              </a:defRPr>
            </a:lvl1pPr>
          </a:lstStyle>
          <a:p>
            <a:r>
              <a:rPr lang="en-GB" dirty="0"/>
              <a:t>Person Name</a:t>
            </a:r>
          </a:p>
        </p:txBody>
      </p:sp>
      <p:sp>
        <p:nvSpPr>
          <p:cNvPr id="23" name="Freeform 22">
            <a:extLst>
              <a:ext uri="{FF2B5EF4-FFF2-40B4-BE49-F238E27FC236}">
                <a16:creationId xmlns:a16="http://schemas.microsoft.com/office/drawing/2014/main" id="{E23B842F-C1B4-2D4B-8E63-6EF0D26535BF}"/>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4" name="Freeform 23">
            <a:extLst>
              <a:ext uri="{FF2B5EF4-FFF2-40B4-BE49-F238E27FC236}">
                <a16:creationId xmlns:a16="http://schemas.microsoft.com/office/drawing/2014/main" id="{E308D741-C459-6149-BC51-AABFD6557BC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5" name="Oval 24">
            <a:extLst>
              <a:ext uri="{FF2B5EF4-FFF2-40B4-BE49-F238E27FC236}">
                <a16:creationId xmlns:a16="http://schemas.microsoft.com/office/drawing/2014/main" id="{10A924D9-2E50-0F42-80DD-DCB7B0CF680A}"/>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FF0A559D-1409-364A-8FF7-DAD5B86A6A7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17" name="Picture Placeholder 16">
            <a:extLst>
              <a:ext uri="{FF2B5EF4-FFF2-40B4-BE49-F238E27FC236}">
                <a16:creationId xmlns:a16="http://schemas.microsoft.com/office/drawing/2014/main" id="{6B609935-71F5-0F42-ADCE-3FA78960CA0D}"/>
              </a:ext>
            </a:extLst>
          </p:cNvPr>
          <p:cNvSpPr>
            <a:spLocks noGrp="1"/>
          </p:cNvSpPr>
          <p:nvPr>
            <p:ph type="pic" sz="quarter" idx="10"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20621979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6141FD96-064E-E547-BE8F-F10DADAFAC99}"/>
              </a:ext>
            </a:extLst>
          </p:cNvPr>
          <p:cNvSpPr/>
          <p:nvPr userDrawn="1"/>
        </p:nvSpPr>
        <p:spPr>
          <a:xfrm>
            <a:off x="1" y="0"/>
            <a:ext cx="8616547" cy="6858000"/>
          </a:xfrm>
          <a:custGeom>
            <a:avLst/>
            <a:gdLst>
              <a:gd name="connsiteX0" fmla="*/ 0 w 8616547"/>
              <a:gd name="connsiteY0" fmla="*/ 0 h 6858000"/>
              <a:gd name="connsiteX1" fmla="*/ 5845736 w 8616547"/>
              <a:gd name="connsiteY1" fmla="*/ 0 h 6858000"/>
              <a:gd name="connsiteX2" fmla="*/ 8616547 w 8616547"/>
              <a:gd name="connsiteY2" fmla="*/ 6858000 h 6858000"/>
              <a:gd name="connsiteX3" fmla="*/ 0 w 8616547"/>
              <a:gd name="connsiteY3" fmla="*/ 6858000 h 6858000"/>
              <a:gd name="connsiteX4" fmla="*/ 0 w 8616547"/>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6547" h="6858000">
                <a:moveTo>
                  <a:pt x="0" y="0"/>
                </a:moveTo>
                <a:lnTo>
                  <a:pt x="5845736" y="0"/>
                </a:lnTo>
                <a:lnTo>
                  <a:pt x="8616547" y="6858000"/>
                </a:lnTo>
                <a:lnTo>
                  <a:pt x="0" y="6858000"/>
                </a:lnTo>
                <a:lnTo>
                  <a:pt x="0" y="0"/>
                </a:lnTo>
                <a:close/>
              </a:path>
            </a:pathLst>
          </a:custGeom>
          <a:gradFill>
            <a:gsLst>
              <a:gs pos="0">
                <a:srgbClr val="0A406C"/>
              </a:gs>
              <a:gs pos="100000">
                <a:srgbClr val="081830"/>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 name="Title 1"/>
          <p:cNvSpPr>
            <a:spLocks noGrp="1"/>
          </p:cNvSpPr>
          <p:nvPr>
            <p:ph type="ctrTitle" hasCustomPrompt="1"/>
          </p:nvPr>
        </p:nvSpPr>
        <p:spPr>
          <a:xfrm>
            <a:off x="338668" y="620115"/>
            <a:ext cx="5443192" cy="1111163"/>
          </a:xfrm>
          <a:prstGeom prst="rect">
            <a:avLst/>
          </a:prstGeom>
        </p:spPr>
        <p:txBody>
          <a:bodyPr anchor="t"/>
          <a:lstStyle>
            <a:lvl1pPr algn="l">
              <a:defRPr sz="4500" b="1">
                <a:solidFill>
                  <a:schemeClr val="bg1"/>
                </a:solidFill>
              </a:defRPr>
            </a:lvl1pPr>
          </a:lstStyle>
          <a:p>
            <a:r>
              <a:rPr lang="en-GB" dirty="0"/>
              <a:t>Section title</a:t>
            </a:r>
            <a:endParaRPr lang="en-US" dirty="0"/>
          </a:p>
        </p:txBody>
      </p:sp>
      <p:sp>
        <p:nvSpPr>
          <p:cNvPr id="3" name="Subtitle 2"/>
          <p:cNvSpPr>
            <a:spLocks noGrp="1"/>
          </p:cNvSpPr>
          <p:nvPr>
            <p:ph type="subTitle" idx="1" hasCustomPrompt="1"/>
          </p:nvPr>
        </p:nvSpPr>
        <p:spPr>
          <a:xfrm>
            <a:off x="338667" y="2034771"/>
            <a:ext cx="5757333" cy="4033214"/>
          </a:xfrm>
          <a:prstGeom prst="rect">
            <a:avLst/>
          </a:prstGeom>
        </p:spPr>
        <p:txBody>
          <a:bodyPr/>
          <a:lstStyle>
            <a:lvl1pPr marL="257175" indent="-257175" algn="l">
              <a:buFont typeface="Arial" panose="020B0604020202020204" pitchFamily="34" charset="0"/>
              <a:buChar char="•"/>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Contents</a:t>
            </a:r>
            <a:endParaRPr lang="en-US" dirty="0"/>
          </a:p>
        </p:txBody>
      </p:sp>
      <p:sp>
        <p:nvSpPr>
          <p:cNvPr id="21" name="Text Placeholder 8">
            <a:extLst>
              <a:ext uri="{FF2B5EF4-FFF2-40B4-BE49-F238E27FC236}">
                <a16:creationId xmlns:a16="http://schemas.microsoft.com/office/drawing/2014/main" id="{9442AC80-08F2-DB44-92D8-33F5578E8D13}"/>
              </a:ext>
            </a:extLst>
          </p:cNvPr>
          <p:cNvSpPr txBox="1">
            <a:spLocks/>
          </p:cNvSpPr>
          <p:nvPr userDrawn="1"/>
        </p:nvSpPr>
        <p:spPr>
          <a:xfrm>
            <a:off x="232397" y="6373809"/>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l"/>
            <a:r>
              <a:rPr lang="en-GB" sz="600" dirty="0"/>
              <a:t>© Cranfield University </a:t>
            </a:r>
            <a:fld id="{9F749477-C6E1-0848-80BB-E9ECD956F19F}" type="datetime6">
              <a:rPr lang="en-GB" sz="600" smtClean="0"/>
              <a:pPr algn="l"/>
              <a:t>September 24</a:t>
            </a:fld>
            <a:endParaRPr lang="en-US" sz="600" dirty="0"/>
          </a:p>
        </p:txBody>
      </p:sp>
    </p:spTree>
    <p:extLst>
      <p:ext uri="{BB962C8B-B14F-4D97-AF65-F5344CB8AC3E}">
        <p14:creationId xmlns:p14="http://schemas.microsoft.com/office/powerpoint/2010/main" val="1306948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Purpl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F7FF15FC-BA01-774B-A80E-4CCDCDC99AA2}"/>
              </a:ext>
            </a:extLst>
          </p:cNvPr>
          <p:cNvSpPr/>
          <p:nvPr userDrawn="1"/>
        </p:nvSpPr>
        <p:spPr>
          <a:xfrm>
            <a:off x="0" y="6785"/>
            <a:ext cx="12192000" cy="6858000"/>
          </a:xfrm>
          <a:custGeom>
            <a:avLst/>
            <a:gdLst>
              <a:gd name="connsiteX0" fmla="*/ 0 w 12192000"/>
              <a:gd name="connsiteY0" fmla="*/ 0 h 6858000"/>
              <a:gd name="connsiteX1" fmla="*/ 8894175 w 12192000"/>
              <a:gd name="connsiteY1" fmla="*/ 0 h 6858000"/>
              <a:gd name="connsiteX2" fmla="*/ 12192000 w 12192000"/>
              <a:gd name="connsiteY2" fmla="*/ 3297825 h 6858000"/>
              <a:gd name="connsiteX3" fmla="*/ 121920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8894175" y="0"/>
                </a:lnTo>
                <a:lnTo>
                  <a:pt x="12192000" y="3297825"/>
                </a:lnTo>
                <a:lnTo>
                  <a:pt x="12192000" y="6858000"/>
                </a:lnTo>
                <a:lnTo>
                  <a:pt x="0" y="6858000"/>
                </a:lnTo>
                <a:close/>
              </a:path>
            </a:pathLst>
          </a:custGeom>
          <a:gradFill>
            <a:gsLst>
              <a:gs pos="0">
                <a:srgbClr val="623E87"/>
              </a:gs>
              <a:gs pos="100000">
                <a:srgbClr val="452B56"/>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456569" y="649288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chemeClr val="bg1"/>
                </a:solidFill>
              </a:rPr>
              <a:t>© Cranfield University </a:t>
            </a:r>
            <a:fld id="{9F749477-C6E1-0848-80BB-E9ECD956F19F}" type="datetime6">
              <a:rPr lang="en-GB" sz="600" smtClean="0">
                <a:solidFill>
                  <a:schemeClr val="bg1"/>
                </a:solidFill>
              </a:rPr>
              <a:t>September 24</a:t>
            </a:fld>
            <a:endParaRPr lang="en-US" sz="600" dirty="0">
              <a:solidFill>
                <a:schemeClr val="bg1"/>
              </a:solidFill>
            </a:endParaRPr>
          </a:p>
        </p:txBody>
      </p:sp>
      <p:sp>
        <p:nvSpPr>
          <p:cNvPr id="2" name="Title 1"/>
          <p:cNvSpPr>
            <a:spLocks noGrp="1"/>
          </p:cNvSpPr>
          <p:nvPr>
            <p:ph type="title" hasCustomPrompt="1"/>
          </p:nvPr>
        </p:nvSpPr>
        <p:spPr>
          <a:xfrm>
            <a:off x="407277" y="365129"/>
            <a:ext cx="5846379" cy="1325563"/>
          </a:xfrm>
          <a:prstGeom prst="rect">
            <a:avLst/>
          </a:prstGeom>
        </p:spPr>
        <p:txBody>
          <a:bodyPr/>
          <a:lstStyle>
            <a:lvl1pPr>
              <a:defRPr b="1">
                <a:solidFill>
                  <a:schemeClr val="bg1"/>
                </a:solidFill>
              </a:defRPr>
            </a:lvl1pPr>
          </a:lstStyle>
          <a:p>
            <a:r>
              <a:rPr lang="en-GB" dirty="0"/>
              <a:t>Slide title</a:t>
            </a:r>
            <a:endParaRPr lang="en-US" dirty="0"/>
          </a:p>
        </p:txBody>
      </p:sp>
      <p:sp>
        <p:nvSpPr>
          <p:cNvPr id="3" name="Content Placeholder 2"/>
          <p:cNvSpPr>
            <a:spLocks noGrp="1"/>
          </p:cNvSpPr>
          <p:nvPr>
            <p:ph idx="1" hasCustomPrompt="1"/>
          </p:nvPr>
        </p:nvSpPr>
        <p:spPr>
          <a:xfrm>
            <a:off x="407281" y="1939929"/>
            <a:ext cx="6844863" cy="338121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Body text here – add a background image to this slide</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Freeform 9">
            <a:extLst>
              <a:ext uri="{FF2B5EF4-FFF2-40B4-BE49-F238E27FC236}">
                <a16:creationId xmlns:a16="http://schemas.microsoft.com/office/drawing/2014/main" id="{9575E6AD-14EF-6041-8182-99CC0829B756}"/>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1" name="Freeform 10">
            <a:extLst>
              <a:ext uri="{FF2B5EF4-FFF2-40B4-BE49-F238E27FC236}">
                <a16:creationId xmlns:a16="http://schemas.microsoft.com/office/drawing/2014/main" id="{DA0B993C-5B00-4D45-9EC3-EB4C3DE67F55}"/>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D70947BD-607D-E846-A680-87C3C85905A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ED85D816-7083-3648-9B18-A857BE36C75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9E9206DE-8C20-9E40-BA05-5A7AB97F5EC3}"/>
              </a:ext>
            </a:extLst>
          </p:cNvPr>
          <p:cNvSpPr>
            <a:spLocks noGrp="1"/>
          </p:cNvSpPr>
          <p:nvPr>
            <p:ph type="pic" sz="quarter" idx="10"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1513139064"/>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Blu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F7FF15FC-BA01-774B-A80E-4CCDCDC99AA2}"/>
              </a:ext>
            </a:extLst>
          </p:cNvPr>
          <p:cNvSpPr/>
          <p:nvPr userDrawn="1"/>
        </p:nvSpPr>
        <p:spPr>
          <a:xfrm>
            <a:off x="0" y="6785"/>
            <a:ext cx="12192000" cy="6858000"/>
          </a:xfrm>
          <a:custGeom>
            <a:avLst/>
            <a:gdLst>
              <a:gd name="connsiteX0" fmla="*/ 0 w 12192000"/>
              <a:gd name="connsiteY0" fmla="*/ 0 h 6858000"/>
              <a:gd name="connsiteX1" fmla="*/ 8894175 w 12192000"/>
              <a:gd name="connsiteY1" fmla="*/ 0 h 6858000"/>
              <a:gd name="connsiteX2" fmla="*/ 12192000 w 12192000"/>
              <a:gd name="connsiteY2" fmla="*/ 3297825 h 6858000"/>
              <a:gd name="connsiteX3" fmla="*/ 121920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8894175" y="0"/>
                </a:lnTo>
                <a:lnTo>
                  <a:pt x="12192000" y="3297825"/>
                </a:lnTo>
                <a:lnTo>
                  <a:pt x="12192000" y="6858000"/>
                </a:lnTo>
                <a:lnTo>
                  <a:pt x="0" y="6858000"/>
                </a:lnTo>
                <a:close/>
              </a:path>
            </a:pathLst>
          </a:custGeom>
          <a:solidFill>
            <a:srgbClr val="26366F"/>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456569" y="649288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chemeClr val="bg1"/>
                </a:solidFill>
              </a:rPr>
              <a:t>© Cranfield University </a:t>
            </a:r>
            <a:fld id="{9F749477-C6E1-0848-80BB-E9ECD956F19F}" type="datetime6">
              <a:rPr lang="en-GB" sz="600" smtClean="0">
                <a:solidFill>
                  <a:schemeClr val="bg1"/>
                </a:solidFill>
              </a:rPr>
              <a:t>September 24</a:t>
            </a:fld>
            <a:endParaRPr lang="en-US" sz="600" dirty="0">
              <a:solidFill>
                <a:schemeClr val="bg1"/>
              </a:solidFill>
            </a:endParaRPr>
          </a:p>
        </p:txBody>
      </p:sp>
      <p:sp>
        <p:nvSpPr>
          <p:cNvPr id="2" name="Title 1"/>
          <p:cNvSpPr>
            <a:spLocks noGrp="1"/>
          </p:cNvSpPr>
          <p:nvPr>
            <p:ph type="title" hasCustomPrompt="1"/>
          </p:nvPr>
        </p:nvSpPr>
        <p:spPr>
          <a:xfrm>
            <a:off x="407277" y="365129"/>
            <a:ext cx="5846379" cy="1325563"/>
          </a:xfrm>
          <a:prstGeom prst="rect">
            <a:avLst/>
          </a:prstGeom>
        </p:spPr>
        <p:txBody>
          <a:bodyPr/>
          <a:lstStyle>
            <a:lvl1pPr>
              <a:defRPr b="1">
                <a:solidFill>
                  <a:schemeClr val="bg1"/>
                </a:solidFill>
              </a:defRPr>
            </a:lvl1pPr>
          </a:lstStyle>
          <a:p>
            <a:r>
              <a:rPr lang="en-GB" dirty="0"/>
              <a:t>Slide title</a:t>
            </a:r>
            <a:endParaRPr lang="en-US" dirty="0"/>
          </a:p>
        </p:txBody>
      </p:sp>
      <p:sp>
        <p:nvSpPr>
          <p:cNvPr id="3" name="Content Placeholder 2"/>
          <p:cNvSpPr>
            <a:spLocks noGrp="1"/>
          </p:cNvSpPr>
          <p:nvPr>
            <p:ph idx="1" hasCustomPrompt="1"/>
          </p:nvPr>
        </p:nvSpPr>
        <p:spPr>
          <a:xfrm>
            <a:off x="407281" y="1939929"/>
            <a:ext cx="6844863" cy="338121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Body text here – add a background image to this slide</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Freeform 9">
            <a:extLst>
              <a:ext uri="{FF2B5EF4-FFF2-40B4-BE49-F238E27FC236}">
                <a16:creationId xmlns:a16="http://schemas.microsoft.com/office/drawing/2014/main" id="{9575E6AD-14EF-6041-8182-99CC0829B756}"/>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1" name="Freeform 10">
            <a:extLst>
              <a:ext uri="{FF2B5EF4-FFF2-40B4-BE49-F238E27FC236}">
                <a16:creationId xmlns:a16="http://schemas.microsoft.com/office/drawing/2014/main" id="{DA0B993C-5B00-4D45-9EC3-EB4C3DE67F55}"/>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D70947BD-607D-E846-A680-87C3C85905A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ED85D816-7083-3648-9B18-A857BE36C75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9E9206DE-8C20-9E40-BA05-5A7AB97F5EC3}"/>
              </a:ext>
            </a:extLst>
          </p:cNvPr>
          <p:cNvSpPr>
            <a:spLocks noGrp="1"/>
          </p:cNvSpPr>
          <p:nvPr>
            <p:ph type="pic" sz="quarter" idx="10"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270105807"/>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itle (Green)">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F7FF15FC-BA01-774B-A80E-4CCDCDC99AA2}"/>
              </a:ext>
            </a:extLst>
          </p:cNvPr>
          <p:cNvSpPr/>
          <p:nvPr userDrawn="1"/>
        </p:nvSpPr>
        <p:spPr>
          <a:xfrm>
            <a:off x="0" y="6785"/>
            <a:ext cx="12192000" cy="6858000"/>
          </a:xfrm>
          <a:custGeom>
            <a:avLst/>
            <a:gdLst>
              <a:gd name="connsiteX0" fmla="*/ 0 w 12192000"/>
              <a:gd name="connsiteY0" fmla="*/ 0 h 6858000"/>
              <a:gd name="connsiteX1" fmla="*/ 8894175 w 12192000"/>
              <a:gd name="connsiteY1" fmla="*/ 0 h 6858000"/>
              <a:gd name="connsiteX2" fmla="*/ 12192000 w 12192000"/>
              <a:gd name="connsiteY2" fmla="*/ 3297825 h 6858000"/>
              <a:gd name="connsiteX3" fmla="*/ 121920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8894175" y="0"/>
                </a:lnTo>
                <a:lnTo>
                  <a:pt x="12192000" y="3297825"/>
                </a:lnTo>
                <a:lnTo>
                  <a:pt x="12192000" y="6858000"/>
                </a:lnTo>
                <a:lnTo>
                  <a:pt x="0" y="6858000"/>
                </a:lnTo>
                <a:close/>
              </a:path>
            </a:pathLst>
          </a:custGeom>
          <a:gradFill>
            <a:gsLst>
              <a:gs pos="100000">
                <a:srgbClr val="74981A"/>
              </a:gs>
              <a:gs pos="0">
                <a:srgbClr val="5A771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456569" y="649288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chemeClr val="bg1"/>
                </a:solidFill>
              </a:rPr>
              <a:t>© Cranfield University </a:t>
            </a:r>
            <a:fld id="{9F749477-C6E1-0848-80BB-E9ECD956F19F}" type="datetime6">
              <a:rPr lang="en-GB" sz="600" smtClean="0">
                <a:solidFill>
                  <a:schemeClr val="bg1"/>
                </a:solidFill>
              </a:rPr>
              <a:t>September 24</a:t>
            </a:fld>
            <a:endParaRPr lang="en-US" sz="600" dirty="0">
              <a:solidFill>
                <a:schemeClr val="bg1"/>
              </a:solidFill>
            </a:endParaRPr>
          </a:p>
        </p:txBody>
      </p:sp>
      <p:sp>
        <p:nvSpPr>
          <p:cNvPr id="2" name="Title 1"/>
          <p:cNvSpPr>
            <a:spLocks noGrp="1"/>
          </p:cNvSpPr>
          <p:nvPr>
            <p:ph type="title" hasCustomPrompt="1"/>
          </p:nvPr>
        </p:nvSpPr>
        <p:spPr>
          <a:xfrm>
            <a:off x="407277" y="365129"/>
            <a:ext cx="5846379" cy="1325563"/>
          </a:xfrm>
          <a:prstGeom prst="rect">
            <a:avLst/>
          </a:prstGeom>
        </p:spPr>
        <p:txBody>
          <a:bodyPr/>
          <a:lstStyle>
            <a:lvl1pPr>
              <a:defRPr b="1">
                <a:solidFill>
                  <a:schemeClr val="bg1"/>
                </a:solidFill>
              </a:defRPr>
            </a:lvl1pPr>
          </a:lstStyle>
          <a:p>
            <a:r>
              <a:rPr lang="en-GB" dirty="0"/>
              <a:t>Slide title</a:t>
            </a:r>
            <a:endParaRPr lang="en-US" dirty="0"/>
          </a:p>
        </p:txBody>
      </p:sp>
      <p:sp>
        <p:nvSpPr>
          <p:cNvPr id="3" name="Content Placeholder 2"/>
          <p:cNvSpPr>
            <a:spLocks noGrp="1"/>
          </p:cNvSpPr>
          <p:nvPr>
            <p:ph idx="1" hasCustomPrompt="1"/>
          </p:nvPr>
        </p:nvSpPr>
        <p:spPr>
          <a:xfrm>
            <a:off x="407281" y="1939929"/>
            <a:ext cx="6844863" cy="338121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Body text here – add a background image to this slide</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Freeform 9">
            <a:extLst>
              <a:ext uri="{FF2B5EF4-FFF2-40B4-BE49-F238E27FC236}">
                <a16:creationId xmlns:a16="http://schemas.microsoft.com/office/drawing/2014/main" id="{9575E6AD-14EF-6041-8182-99CC0829B756}"/>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1" name="Freeform 10">
            <a:extLst>
              <a:ext uri="{FF2B5EF4-FFF2-40B4-BE49-F238E27FC236}">
                <a16:creationId xmlns:a16="http://schemas.microsoft.com/office/drawing/2014/main" id="{DA0B993C-5B00-4D45-9EC3-EB4C3DE67F55}"/>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D70947BD-607D-E846-A680-87C3C85905A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ED85D816-7083-3648-9B18-A857BE36C75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9E9206DE-8C20-9E40-BA05-5A7AB97F5EC3}"/>
              </a:ext>
            </a:extLst>
          </p:cNvPr>
          <p:cNvSpPr>
            <a:spLocks noGrp="1"/>
          </p:cNvSpPr>
          <p:nvPr>
            <p:ph type="pic" sz="quarter" idx="10"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442086927"/>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title (Pink)">
    <p:spTree>
      <p:nvGrpSpPr>
        <p:cNvPr id="1" name=""/>
        <p:cNvGrpSpPr/>
        <p:nvPr/>
      </p:nvGrpSpPr>
      <p:grpSpPr>
        <a:xfrm>
          <a:off x="0" y="0"/>
          <a:ext cx="0" cy="0"/>
          <a:chOff x="0" y="0"/>
          <a:chExt cx="0" cy="0"/>
        </a:xfrm>
      </p:grpSpPr>
      <p:sp>
        <p:nvSpPr>
          <p:cNvPr id="14" name="Freeform 13">
            <a:extLst>
              <a:ext uri="{FF2B5EF4-FFF2-40B4-BE49-F238E27FC236}">
                <a16:creationId xmlns:a16="http://schemas.microsoft.com/office/drawing/2014/main" id="{9DF32DC6-F852-834B-AF6A-8BBD69ADAB7B}"/>
              </a:ext>
            </a:extLst>
          </p:cNvPr>
          <p:cNvSpPr/>
          <p:nvPr userDrawn="1"/>
        </p:nvSpPr>
        <p:spPr>
          <a:xfrm>
            <a:off x="0" y="6785"/>
            <a:ext cx="12192000" cy="6858000"/>
          </a:xfrm>
          <a:custGeom>
            <a:avLst/>
            <a:gdLst>
              <a:gd name="connsiteX0" fmla="*/ 0 w 12192000"/>
              <a:gd name="connsiteY0" fmla="*/ 0 h 6858000"/>
              <a:gd name="connsiteX1" fmla="*/ 8894175 w 12192000"/>
              <a:gd name="connsiteY1" fmla="*/ 0 h 6858000"/>
              <a:gd name="connsiteX2" fmla="*/ 12192000 w 12192000"/>
              <a:gd name="connsiteY2" fmla="*/ 3297825 h 6858000"/>
              <a:gd name="connsiteX3" fmla="*/ 12192000 w 12192000"/>
              <a:gd name="connsiteY3" fmla="*/ 6858000 h 6858000"/>
              <a:gd name="connsiteX4" fmla="*/ 0 w 1219200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000">
                <a:moveTo>
                  <a:pt x="0" y="0"/>
                </a:moveTo>
                <a:lnTo>
                  <a:pt x="8894175" y="0"/>
                </a:lnTo>
                <a:lnTo>
                  <a:pt x="12192000" y="3297825"/>
                </a:lnTo>
                <a:lnTo>
                  <a:pt x="12192000" y="6858000"/>
                </a:lnTo>
                <a:lnTo>
                  <a:pt x="0" y="6858000"/>
                </a:lnTo>
                <a:close/>
              </a:path>
            </a:pathLst>
          </a:custGeom>
          <a:solidFill>
            <a:srgbClr val="811F42"/>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6" name="Text Placeholder 8">
            <a:extLst>
              <a:ext uri="{FF2B5EF4-FFF2-40B4-BE49-F238E27FC236}">
                <a16:creationId xmlns:a16="http://schemas.microsoft.com/office/drawing/2014/main" id="{DE9255C6-40A9-CD45-9806-D5C3D7968F88}"/>
              </a:ext>
            </a:extLst>
          </p:cNvPr>
          <p:cNvSpPr txBox="1">
            <a:spLocks/>
          </p:cNvSpPr>
          <p:nvPr userDrawn="1"/>
        </p:nvSpPr>
        <p:spPr>
          <a:xfrm>
            <a:off x="9456569" y="649288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chemeClr val="bg1"/>
                </a:solidFill>
              </a:rPr>
              <a:t>© Cranfield University </a:t>
            </a:r>
            <a:fld id="{9F749477-C6E1-0848-80BB-E9ECD956F19F}" type="datetime6">
              <a:rPr lang="en-GB" sz="600" smtClean="0">
                <a:solidFill>
                  <a:schemeClr val="bg1"/>
                </a:solidFill>
              </a:rPr>
              <a:t>September 24</a:t>
            </a:fld>
            <a:endParaRPr lang="en-US" sz="600" dirty="0">
              <a:solidFill>
                <a:schemeClr val="bg1"/>
              </a:solidFill>
            </a:endParaRPr>
          </a:p>
        </p:txBody>
      </p:sp>
      <p:sp>
        <p:nvSpPr>
          <p:cNvPr id="17" name="Title 1">
            <a:extLst>
              <a:ext uri="{FF2B5EF4-FFF2-40B4-BE49-F238E27FC236}">
                <a16:creationId xmlns:a16="http://schemas.microsoft.com/office/drawing/2014/main" id="{268F6639-80CD-D84A-83E5-A4644AEF1FCD}"/>
              </a:ext>
            </a:extLst>
          </p:cNvPr>
          <p:cNvSpPr>
            <a:spLocks noGrp="1"/>
          </p:cNvSpPr>
          <p:nvPr>
            <p:ph type="title" hasCustomPrompt="1"/>
          </p:nvPr>
        </p:nvSpPr>
        <p:spPr>
          <a:xfrm>
            <a:off x="407277" y="365129"/>
            <a:ext cx="5846379" cy="1325563"/>
          </a:xfrm>
          <a:prstGeom prst="rect">
            <a:avLst/>
          </a:prstGeom>
        </p:spPr>
        <p:txBody>
          <a:bodyPr/>
          <a:lstStyle>
            <a:lvl1pPr>
              <a:defRPr b="1">
                <a:solidFill>
                  <a:schemeClr val="bg1"/>
                </a:solidFill>
              </a:defRPr>
            </a:lvl1pPr>
          </a:lstStyle>
          <a:p>
            <a:r>
              <a:rPr lang="en-GB" dirty="0"/>
              <a:t>Slide title</a:t>
            </a:r>
            <a:endParaRPr lang="en-US" dirty="0"/>
          </a:p>
        </p:txBody>
      </p:sp>
      <p:sp>
        <p:nvSpPr>
          <p:cNvPr id="18" name="Content Placeholder 2">
            <a:extLst>
              <a:ext uri="{FF2B5EF4-FFF2-40B4-BE49-F238E27FC236}">
                <a16:creationId xmlns:a16="http://schemas.microsoft.com/office/drawing/2014/main" id="{1A030BED-21E9-0746-BD88-DE28DAE9DBE2}"/>
              </a:ext>
            </a:extLst>
          </p:cNvPr>
          <p:cNvSpPr>
            <a:spLocks noGrp="1"/>
          </p:cNvSpPr>
          <p:nvPr>
            <p:ph idx="1" hasCustomPrompt="1"/>
          </p:nvPr>
        </p:nvSpPr>
        <p:spPr>
          <a:xfrm>
            <a:off x="407281" y="1939929"/>
            <a:ext cx="6844863" cy="3381211"/>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dirty="0"/>
              <a:t>Body text here – add a background image to this slide</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0" name="Freeform 19">
            <a:extLst>
              <a:ext uri="{FF2B5EF4-FFF2-40B4-BE49-F238E27FC236}">
                <a16:creationId xmlns:a16="http://schemas.microsoft.com/office/drawing/2014/main" id="{4114D0BB-0635-B944-B5F2-E1589560A69D}"/>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5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2" name="Freeform 21">
            <a:extLst>
              <a:ext uri="{FF2B5EF4-FFF2-40B4-BE49-F238E27FC236}">
                <a16:creationId xmlns:a16="http://schemas.microsoft.com/office/drawing/2014/main" id="{1E6C026E-30EF-5143-976D-9A7D972B7A49}"/>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3" name="Oval 22">
            <a:extLst>
              <a:ext uri="{FF2B5EF4-FFF2-40B4-BE49-F238E27FC236}">
                <a16:creationId xmlns:a16="http://schemas.microsoft.com/office/drawing/2014/main" id="{8F473F63-7F3A-CB46-8662-46146C05A83C}"/>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4" name="Picture 23">
            <a:extLst>
              <a:ext uri="{FF2B5EF4-FFF2-40B4-BE49-F238E27FC236}">
                <a16:creationId xmlns:a16="http://schemas.microsoft.com/office/drawing/2014/main" id="{E4E072BB-1DB5-8C43-89E0-76A553D5E13F}"/>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5" name="Picture Placeholder 20">
            <a:extLst>
              <a:ext uri="{FF2B5EF4-FFF2-40B4-BE49-F238E27FC236}">
                <a16:creationId xmlns:a16="http://schemas.microsoft.com/office/drawing/2014/main" id="{B86EAEDB-CDEE-4A4F-AFD0-A582456A317E}"/>
              </a:ext>
            </a:extLst>
          </p:cNvPr>
          <p:cNvSpPr>
            <a:spLocks noGrp="1"/>
          </p:cNvSpPr>
          <p:nvPr>
            <p:ph type="pic" sz="quarter" idx="10"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2994514813"/>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Purpl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8FCBFA1-F566-A24B-847B-F7A15FCD587F}"/>
              </a:ext>
            </a:extLst>
          </p:cNvPr>
          <p:cNvSpPr>
            <a:spLocks noGrp="1"/>
          </p:cNvSpPr>
          <p:nvPr>
            <p:ph type="pic" sz="quarter" idx="11" hasCustomPrompt="1"/>
          </p:nvPr>
        </p:nvSpPr>
        <p:spPr>
          <a:xfrm>
            <a:off x="9306813" y="3681412"/>
            <a:ext cx="2115899" cy="2439988"/>
          </a:xfrm>
          <a:prstGeom prst="rect">
            <a:avLst/>
          </a:prstGeom>
        </p:spPr>
        <p:txBody>
          <a:bodyPr>
            <a:normAutofit/>
          </a:bodyPr>
          <a:lstStyle>
            <a:lvl1pPr marL="0" indent="0">
              <a:buNone/>
              <a:defRPr sz="1200">
                <a:solidFill>
                  <a:schemeClr val="bg1"/>
                </a:solidFill>
              </a:defRPr>
            </a:lvl1pPr>
          </a:lstStyle>
          <a:p>
            <a:r>
              <a:rPr lang="en-US" dirty="0"/>
              <a:t>Click the icon to add a headshot.</a:t>
            </a:r>
          </a:p>
        </p:txBody>
      </p:sp>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dirty="0"/>
              <a:t>Quote purple</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4" y="2237781"/>
            <a:ext cx="8679461" cy="3883628"/>
          </a:xfrm>
          <a:prstGeom prst="rect">
            <a:avLst/>
          </a:prstGeom>
          <a:gradFill>
            <a:gsLst>
              <a:gs pos="0">
                <a:srgbClr val="623E87"/>
              </a:gs>
              <a:gs pos="100000">
                <a:srgbClr val="452B56"/>
              </a:gs>
            </a:gsLst>
            <a:lin ang="0" scaled="0"/>
          </a:gradFill>
        </p:spPr>
        <p:txBody>
          <a:bodyPr lIns="360000" tIns="360000" rIns="360000" bIns="360000">
            <a:normAutofit/>
          </a:bodyPr>
          <a:lstStyle>
            <a:lvl1pPr marL="0" indent="0">
              <a:lnSpc>
                <a:spcPct val="100000"/>
              </a:lnSpc>
              <a:buNone/>
              <a:defRPr lang="en-GB" sz="1800" b="0" i="0" smtClean="0">
                <a:solidFill>
                  <a:schemeClr val="bg1"/>
                </a:solidFill>
                <a:effectLst/>
              </a:defRPr>
            </a:lvl1pPr>
          </a:lstStyle>
          <a:p>
            <a:pPr lvl="0"/>
            <a:r>
              <a:rPr lang="en-GB" dirty="0"/>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2238376"/>
            <a:ext cx="407277" cy="3883025"/>
          </a:xfrm>
          <a:prstGeom prst="rect">
            <a:avLst/>
          </a:prstGeom>
          <a:solidFill>
            <a:srgbClr val="623E87"/>
          </a:solidFill>
        </p:spPr>
        <p:txBody>
          <a:bodyPr/>
          <a:lstStyle>
            <a:lvl1pPr marL="0" indent="0">
              <a:buNone/>
              <a:defRPr/>
            </a:lvl1pPr>
          </a:lstStyle>
          <a:p>
            <a:pPr lvl="0"/>
            <a:r>
              <a:rPr lang="en-US" dirty="0"/>
              <a:t> </a:t>
            </a:r>
          </a:p>
        </p:txBody>
      </p:sp>
      <p:sp>
        <p:nvSpPr>
          <p:cNvPr id="25" name="Freeform 24">
            <a:extLst>
              <a:ext uri="{FF2B5EF4-FFF2-40B4-BE49-F238E27FC236}">
                <a16:creationId xmlns:a16="http://schemas.microsoft.com/office/drawing/2014/main" id="{5890AA65-4B06-874B-9739-DB04DB376E9C}"/>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6" name="Freeform 25">
            <a:extLst>
              <a:ext uri="{FF2B5EF4-FFF2-40B4-BE49-F238E27FC236}">
                <a16:creationId xmlns:a16="http://schemas.microsoft.com/office/drawing/2014/main" id="{6173CCB1-3800-4C47-BDBC-48AA255090CF}"/>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7" name="Oval 26">
            <a:extLst>
              <a:ext uri="{FF2B5EF4-FFF2-40B4-BE49-F238E27FC236}">
                <a16:creationId xmlns:a16="http://schemas.microsoft.com/office/drawing/2014/main" id="{EAB2F7E7-A19C-0C4D-A85B-CA0C3757043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8" name="Picture 27">
            <a:extLst>
              <a:ext uri="{FF2B5EF4-FFF2-40B4-BE49-F238E27FC236}">
                <a16:creationId xmlns:a16="http://schemas.microsoft.com/office/drawing/2014/main" id="{02F9277E-F058-9145-99C2-4C4D3F40D60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2A188442-88BD-F049-ACD9-CAD8BF5FF3EF}"/>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
        <p:nvSpPr>
          <p:cNvPr id="4" name="Content Placeholder 3">
            <a:extLst>
              <a:ext uri="{FF2B5EF4-FFF2-40B4-BE49-F238E27FC236}">
                <a16:creationId xmlns:a16="http://schemas.microsoft.com/office/drawing/2014/main" id="{AF78E2D3-8065-C64F-8F3C-C1BF577C56AD}"/>
              </a:ext>
            </a:extLst>
          </p:cNvPr>
          <p:cNvSpPr>
            <a:spLocks noGrp="1"/>
          </p:cNvSpPr>
          <p:nvPr>
            <p:ph sz="quarter" idx="15" hasCustomPrompt="1"/>
          </p:nvPr>
        </p:nvSpPr>
        <p:spPr>
          <a:xfrm>
            <a:off x="779392" y="4583910"/>
            <a:ext cx="8253771" cy="1345243"/>
          </a:xfrm>
        </p:spPr>
        <p:txBody>
          <a:bodyPr anchor="b">
            <a:normAutofit/>
          </a:bodyPr>
          <a:lstStyle>
            <a:lvl1pPr marL="0" indent="0">
              <a:lnSpc>
                <a:spcPct val="100000"/>
              </a:lnSpc>
              <a:buNone/>
              <a:defRPr sz="1650">
                <a:solidFill>
                  <a:schemeClr val="bg1"/>
                </a:solidFill>
              </a:defRPr>
            </a:lvl1pPr>
          </a:lstStyle>
          <a:p>
            <a:pPr lvl="0"/>
            <a:r>
              <a:rPr lang="en-GB" dirty="0"/>
              <a:t>[Title] [First name] [Surname], [Job title], [Company],</a:t>
            </a:r>
          </a:p>
          <a:p>
            <a:pPr lvl="0"/>
            <a:r>
              <a:rPr lang="en-GB" dirty="0"/>
              <a:t>([Course title] [Qualification] [Year of completion])</a:t>
            </a:r>
          </a:p>
        </p:txBody>
      </p:sp>
    </p:spTree>
    <p:extLst>
      <p:ext uri="{BB962C8B-B14F-4D97-AF65-F5344CB8AC3E}">
        <p14:creationId xmlns:p14="http://schemas.microsoft.com/office/powerpoint/2010/main" val="2164411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8099535" cy="1325563"/>
          </a:xfrm>
          <a:prstGeom prst="rect">
            <a:avLst/>
          </a:prstGeom>
        </p:spPr>
        <p:txBody>
          <a:bodyPr/>
          <a:lstStyle>
            <a:lvl1pPr>
              <a:lnSpc>
                <a:spcPct val="100000"/>
              </a:lnSpc>
              <a:defRPr b="1">
                <a:solidFill>
                  <a:srgbClr val="0A406C"/>
                </a:solidFill>
              </a:defRPr>
            </a:lvl1pPr>
          </a:lstStyle>
          <a:p>
            <a:r>
              <a:rPr lang="en-GB" dirty="0"/>
              <a:t>Slide title</a:t>
            </a:r>
            <a:endParaRPr lang="en-US" dirty="0"/>
          </a:p>
        </p:txBody>
      </p:sp>
      <p:sp>
        <p:nvSpPr>
          <p:cNvPr id="3" name="Content Placeholder 2"/>
          <p:cNvSpPr>
            <a:spLocks noGrp="1"/>
          </p:cNvSpPr>
          <p:nvPr>
            <p:ph idx="1" hasCustomPrompt="1"/>
          </p:nvPr>
        </p:nvSpPr>
        <p:spPr>
          <a:xfrm>
            <a:off x="407277" y="2795757"/>
            <a:ext cx="10138803"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dirty="0"/>
              <a:t>Click to add body text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Freeform 13">
            <a:extLst>
              <a:ext uri="{FF2B5EF4-FFF2-40B4-BE49-F238E27FC236}">
                <a16:creationId xmlns:a16="http://schemas.microsoft.com/office/drawing/2014/main" id="{4E371CE9-F4A7-514B-960D-C2F3C033750D}"/>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1" name="Freeform 20">
            <a:extLst>
              <a:ext uri="{FF2B5EF4-FFF2-40B4-BE49-F238E27FC236}">
                <a16:creationId xmlns:a16="http://schemas.microsoft.com/office/drawing/2014/main" id="{440194CE-8F7F-1644-B3BB-FD55176A2F2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6" name="Oval 15">
            <a:extLst>
              <a:ext uri="{FF2B5EF4-FFF2-40B4-BE49-F238E27FC236}">
                <a16:creationId xmlns:a16="http://schemas.microsoft.com/office/drawing/2014/main" id="{F7573F97-5D0C-EB4F-B0F0-F3BAC51FDD97}"/>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a:extLst>
              <a:ext uri="{FF2B5EF4-FFF2-40B4-BE49-F238E27FC236}">
                <a16:creationId xmlns:a16="http://schemas.microsoft.com/office/drawing/2014/main" id="{F74A6085-DB6F-D049-AB30-A1C5B52D2C9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81" y="1823409"/>
            <a:ext cx="9261169" cy="806285"/>
          </a:xfrm>
          <a:prstGeom prst="rect">
            <a:avLst/>
          </a:prstGeom>
        </p:spPr>
        <p:txBody>
          <a:bodyPr/>
          <a:lstStyle>
            <a:lvl1pPr marL="0" indent="0">
              <a:lnSpc>
                <a:spcPct val="100000"/>
              </a:lnSpc>
              <a:buNone/>
              <a:defRPr b="1">
                <a:solidFill>
                  <a:srgbClr val="623E87"/>
                </a:solidFill>
              </a:defRPr>
            </a:lvl1pPr>
          </a:lstStyle>
          <a:p>
            <a:pPr lvl="0"/>
            <a:r>
              <a:rPr lang="en-US" dirty="0"/>
              <a:t>Click to add a </a:t>
            </a:r>
            <a:r>
              <a:rPr lang="en-US" dirty="0" err="1"/>
              <a:t>subheader</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24" name="Picture Placeholder 23">
            <a:extLst>
              <a:ext uri="{FF2B5EF4-FFF2-40B4-BE49-F238E27FC236}">
                <a16:creationId xmlns:a16="http://schemas.microsoft.com/office/drawing/2014/main" id="{85C13CF6-96F0-2846-976E-6DAF848B7172}"/>
              </a:ext>
            </a:extLst>
          </p:cNvPr>
          <p:cNvSpPr>
            <a:spLocks noGrp="1"/>
          </p:cNvSpPr>
          <p:nvPr>
            <p:ph type="pic" sz="quarter" idx="11"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99110269"/>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Blu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8FCBFA1-F566-A24B-847B-F7A15FCD587F}"/>
              </a:ext>
            </a:extLst>
          </p:cNvPr>
          <p:cNvSpPr>
            <a:spLocks noGrp="1"/>
          </p:cNvSpPr>
          <p:nvPr>
            <p:ph type="pic" sz="quarter" idx="11" hasCustomPrompt="1"/>
          </p:nvPr>
        </p:nvSpPr>
        <p:spPr>
          <a:xfrm>
            <a:off x="9296709" y="3671998"/>
            <a:ext cx="2115899" cy="2439988"/>
          </a:xfrm>
          <a:prstGeom prst="rect">
            <a:avLst/>
          </a:prstGeom>
        </p:spPr>
        <p:txBody>
          <a:bodyPr>
            <a:normAutofit/>
          </a:bodyPr>
          <a:lstStyle>
            <a:lvl1pPr marL="0" indent="0">
              <a:buNone/>
              <a:defRPr sz="1200">
                <a:solidFill>
                  <a:schemeClr val="bg1"/>
                </a:solidFill>
              </a:defRPr>
            </a:lvl1pPr>
          </a:lstStyle>
          <a:p>
            <a:r>
              <a:rPr lang="en-US" dirty="0"/>
              <a:t>Click the icon to add a headshot.</a:t>
            </a:r>
          </a:p>
        </p:txBody>
      </p:sp>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dirty="0"/>
              <a:t>Quote blue</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4" y="2237781"/>
            <a:ext cx="8679461" cy="3883628"/>
          </a:xfrm>
          <a:prstGeom prst="rect">
            <a:avLst/>
          </a:prstGeom>
          <a:solidFill>
            <a:srgbClr val="26366F"/>
          </a:solidFill>
        </p:spPr>
        <p:txBody>
          <a:bodyPr lIns="360000" tIns="360000" rIns="360000" bIns="360000">
            <a:normAutofit/>
          </a:bodyPr>
          <a:lstStyle>
            <a:lvl1pPr marL="0" indent="0">
              <a:lnSpc>
                <a:spcPct val="100000"/>
              </a:lnSpc>
              <a:buNone/>
              <a:defRPr lang="en-GB" sz="1800" b="0" i="0" smtClean="0">
                <a:solidFill>
                  <a:schemeClr val="bg1"/>
                </a:solidFill>
                <a:effectLst/>
              </a:defRPr>
            </a:lvl1pPr>
          </a:lstStyle>
          <a:p>
            <a:pPr lvl="0"/>
            <a:r>
              <a:rPr lang="en-GB" dirty="0"/>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2238376"/>
            <a:ext cx="407277" cy="3883025"/>
          </a:xfrm>
          <a:prstGeom prst="rect">
            <a:avLst/>
          </a:prstGeom>
          <a:solidFill>
            <a:srgbClr val="26366F"/>
          </a:solidFill>
        </p:spPr>
        <p:txBody>
          <a:bodyPr/>
          <a:lstStyle>
            <a:lvl1pPr marL="0" indent="0">
              <a:buNone/>
              <a:defRPr/>
            </a:lvl1pPr>
          </a:lstStyle>
          <a:p>
            <a:pPr lvl="0"/>
            <a:r>
              <a:rPr lang="en-US" dirty="0"/>
              <a:t> </a:t>
            </a:r>
          </a:p>
        </p:txBody>
      </p:sp>
      <p:sp>
        <p:nvSpPr>
          <p:cNvPr id="25" name="Freeform 24">
            <a:extLst>
              <a:ext uri="{FF2B5EF4-FFF2-40B4-BE49-F238E27FC236}">
                <a16:creationId xmlns:a16="http://schemas.microsoft.com/office/drawing/2014/main" id="{5890AA65-4B06-874B-9739-DB04DB376E9C}"/>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6" name="Freeform 25">
            <a:extLst>
              <a:ext uri="{FF2B5EF4-FFF2-40B4-BE49-F238E27FC236}">
                <a16:creationId xmlns:a16="http://schemas.microsoft.com/office/drawing/2014/main" id="{6173CCB1-3800-4C47-BDBC-48AA255090CF}"/>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7" name="Oval 26">
            <a:extLst>
              <a:ext uri="{FF2B5EF4-FFF2-40B4-BE49-F238E27FC236}">
                <a16:creationId xmlns:a16="http://schemas.microsoft.com/office/drawing/2014/main" id="{EAB2F7E7-A19C-0C4D-A85B-CA0C3757043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8" name="Picture 27">
            <a:extLst>
              <a:ext uri="{FF2B5EF4-FFF2-40B4-BE49-F238E27FC236}">
                <a16:creationId xmlns:a16="http://schemas.microsoft.com/office/drawing/2014/main" id="{02F9277E-F058-9145-99C2-4C4D3F40D60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2A188442-88BD-F049-ACD9-CAD8BF5FF3EF}"/>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
        <p:nvSpPr>
          <p:cNvPr id="4" name="Content Placeholder 3">
            <a:extLst>
              <a:ext uri="{FF2B5EF4-FFF2-40B4-BE49-F238E27FC236}">
                <a16:creationId xmlns:a16="http://schemas.microsoft.com/office/drawing/2014/main" id="{AF78E2D3-8065-C64F-8F3C-C1BF577C56AD}"/>
              </a:ext>
            </a:extLst>
          </p:cNvPr>
          <p:cNvSpPr>
            <a:spLocks noGrp="1"/>
          </p:cNvSpPr>
          <p:nvPr>
            <p:ph sz="quarter" idx="15" hasCustomPrompt="1"/>
          </p:nvPr>
        </p:nvSpPr>
        <p:spPr>
          <a:xfrm>
            <a:off x="779392" y="4583910"/>
            <a:ext cx="8253771" cy="1345243"/>
          </a:xfrm>
        </p:spPr>
        <p:txBody>
          <a:bodyPr anchor="b">
            <a:normAutofit/>
          </a:bodyPr>
          <a:lstStyle>
            <a:lvl1pPr marL="0" indent="0">
              <a:lnSpc>
                <a:spcPct val="100000"/>
              </a:lnSpc>
              <a:buNone/>
              <a:defRPr sz="1650">
                <a:solidFill>
                  <a:schemeClr val="bg1"/>
                </a:solidFill>
              </a:defRPr>
            </a:lvl1pPr>
          </a:lstStyle>
          <a:p>
            <a:pPr lvl="0"/>
            <a:r>
              <a:rPr lang="en-GB" dirty="0"/>
              <a:t>[Title] [First name] [Surname], [Job title], [Company],</a:t>
            </a:r>
          </a:p>
          <a:p>
            <a:pPr lvl="0"/>
            <a:r>
              <a:rPr lang="en-GB" dirty="0"/>
              <a:t>([Course title] [Qualification] [Year of completion])</a:t>
            </a:r>
          </a:p>
        </p:txBody>
      </p:sp>
    </p:spTree>
    <p:extLst>
      <p:ext uri="{BB962C8B-B14F-4D97-AF65-F5344CB8AC3E}">
        <p14:creationId xmlns:p14="http://schemas.microsoft.com/office/powerpoint/2010/main" val="33955510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Green)">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8FCBFA1-F566-A24B-847B-F7A15FCD587F}"/>
              </a:ext>
            </a:extLst>
          </p:cNvPr>
          <p:cNvSpPr>
            <a:spLocks noGrp="1"/>
          </p:cNvSpPr>
          <p:nvPr>
            <p:ph type="pic" sz="quarter" idx="11" hasCustomPrompt="1"/>
          </p:nvPr>
        </p:nvSpPr>
        <p:spPr>
          <a:xfrm>
            <a:off x="9296709" y="3681412"/>
            <a:ext cx="2115899" cy="2439988"/>
          </a:xfrm>
          <a:prstGeom prst="rect">
            <a:avLst/>
          </a:prstGeom>
        </p:spPr>
        <p:txBody>
          <a:bodyPr>
            <a:normAutofit/>
          </a:bodyPr>
          <a:lstStyle>
            <a:lvl1pPr marL="0" indent="0">
              <a:lnSpc>
                <a:spcPct val="100000"/>
              </a:lnSpc>
              <a:buNone/>
              <a:defRPr sz="1200">
                <a:solidFill>
                  <a:schemeClr val="bg1"/>
                </a:solidFill>
              </a:defRPr>
            </a:lvl1pPr>
          </a:lstStyle>
          <a:p>
            <a:r>
              <a:rPr lang="en-US" dirty="0"/>
              <a:t>Click the icon to add a headshot.</a:t>
            </a:r>
          </a:p>
        </p:txBody>
      </p:sp>
      <p:sp>
        <p:nvSpPr>
          <p:cNvPr id="2" name="Title 1"/>
          <p:cNvSpPr>
            <a:spLocks noGrp="1"/>
          </p:cNvSpPr>
          <p:nvPr>
            <p:ph type="title" hasCustomPrompt="1"/>
          </p:nvPr>
        </p:nvSpPr>
        <p:spPr>
          <a:xfrm>
            <a:off x="407278" y="365129"/>
            <a:ext cx="7570076" cy="1325563"/>
          </a:xfrm>
          <a:prstGeom prst="rect">
            <a:avLst/>
          </a:prstGeom>
        </p:spPr>
        <p:txBody>
          <a:bodyPr/>
          <a:lstStyle>
            <a:lvl1pPr>
              <a:lnSpc>
                <a:spcPct val="100000"/>
              </a:lnSpc>
              <a:defRPr b="1">
                <a:solidFill>
                  <a:srgbClr val="0A406C"/>
                </a:solidFill>
              </a:defRPr>
            </a:lvl1pPr>
          </a:lstStyle>
          <a:p>
            <a:r>
              <a:rPr lang="en-GB" dirty="0"/>
              <a:t>Quote green</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lnSpc>
                <a:spcPct val="100000"/>
              </a:lnSpc>
            </a:pPr>
            <a:r>
              <a:rPr lang="en-GB" sz="600" dirty="0">
                <a:solidFill>
                  <a:srgbClr val="0A406C"/>
                </a:solidFill>
              </a:rPr>
              <a:t>© Cranfield University </a:t>
            </a:r>
            <a:fld id="{9F749477-C6E1-0848-80BB-E9ECD956F19F}" type="datetime6">
              <a:rPr lang="en-GB" sz="600" smtClean="0">
                <a:solidFill>
                  <a:srgbClr val="0A406C"/>
                </a:solidFill>
              </a:rPr>
              <a:pPr algn="r">
                <a:lnSpc>
                  <a:spcPct val="100000"/>
                </a:lnSpc>
              </a:pPr>
              <a:t>September 24</a:t>
            </a:fld>
            <a:endParaRPr lang="en-US" sz="600" dirty="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4" y="2237781"/>
            <a:ext cx="8679461" cy="3883628"/>
          </a:xfrm>
          <a:prstGeom prst="rect">
            <a:avLst/>
          </a:prstGeom>
          <a:solidFill>
            <a:srgbClr val="5A7713"/>
          </a:solidFill>
        </p:spPr>
        <p:txBody>
          <a:bodyPr lIns="360000" tIns="360000" rIns="360000" bIns="360000">
            <a:normAutofit/>
          </a:bodyPr>
          <a:lstStyle>
            <a:lvl1pPr marL="0" indent="0">
              <a:lnSpc>
                <a:spcPct val="100000"/>
              </a:lnSpc>
              <a:buNone/>
              <a:defRPr lang="en-GB" sz="1800" b="0" i="0" smtClean="0">
                <a:solidFill>
                  <a:schemeClr val="bg1"/>
                </a:solidFill>
                <a:effectLst/>
              </a:defRPr>
            </a:lvl1pPr>
          </a:lstStyle>
          <a:p>
            <a:pPr lvl="0"/>
            <a:r>
              <a:rPr lang="en-GB" dirty="0"/>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2238376"/>
            <a:ext cx="407277" cy="3883025"/>
          </a:xfrm>
          <a:prstGeom prst="rect">
            <a:avLst/>
          </a:prstGeom>
          <a:solidFill>
            <a:srgbClr val="5A7713"/>
          </a:solidFill>
        </p:spPr>
        <p:txBody>
          <a:bodyPr/>
          <a:lstStyle>
            <a:lvl1pPr marL="0" indent="0">
              <a:lnSpc>
                <a:spcPct val="100000"/>
              </a:lnSpc>
              <a:buNone/>
              <a:defRPr/>
            </a:lvl1pPr>
          </a:lstStyle>
          <a:p>
            <a:pPr lvl="0"/>
            <a:r>
              <a:rPr lang="en-US" dirty="0"/>
              <a:t> </a:t>
            </a:r>
          </a:p>
        </p:txBody>
      </p:sp>
      <p:sp>
        <p:nvSpPr>
          <p:cNvPr id="25" name="Freeform 24">
            <a:extLst>
              <a:ext uri="{FF2B5EF4-FFF2-40B4-BE49-F238E27FC236}">
                <a16:creationId xmlns:a16="http://schemas.microsoft.com/office/drawing/2014/main" id="{5890AA65-4B06-874B-9739-DB04DB376E9C}"/>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00000"/>
              </a:lnSpc>
            </a:pPr>
            <a:endParaRPr lang="en-US" sz="1350" dirty="0"/>
          </a:p>
        </p:txBody>
      </p:sp>
      <p:sp>
        <p:nvSpPr>
          <p:cNvPr id="26" name="Freeform 25">
            <a:extLst>
              <a:ext uri="{FF2B5EF4-FFF2-40B4-BE49-F238E27FC236}">
                <a16:creationId xmlns:a16="http://schemas.microsoft.com/office/drawing/2014/main" id="{6173CCB1-3800-4C47-BDBC-48AA255090CF}"/>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00000"/>
              </a:lnSpc>
            </a:pPr>
            <a:endParaRPr lang="en-US" sz="1350"/>
          </a:p>
        </p:txBody>
      </p:sp>
      <p:sp>
        <p:nvSpPr>
          <p:cNvPr id="27" name="Oval 26">
            <a:extLst>
              <a:ext uri="{FF2B5EF4-FFF2-40B4-BE49-F238E27FC236}">
                <a16:creationId xmlns:a16="http://schemas.microsoft.com/office/drawing/2014/main" id="{EAB2F7E7-A19C-0C4D-A85B-CA0C3757043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sz="1350"/>
          </a:p>
        </p:txBody>
      </p:sp>
      <p:pic>
        <p:nvPicPr>
          <p:cNvPr id="28" name="Picture 27">
            <a:extLst>
              <a:ext uri="{FF2B5EF4-FFF2-40B4-BE49-F238E27FC236}">
                <a16:creationId xmlns:a16="http://schemas.microsoft.com/office/drawing/2014/main" id="{02F9277E-F058-9145-99C2-4C4D3F40D60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2A188442-88BD-F049-ACD9-CAD8BF5FF3EF}"/>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lnSpc>
                <a:spcPct val="100000"/>
              </a:lnSpc>
              <a:buNone/>
              <a:defRPr sz="900">
                <a:solidFill>
                  <a:schemeClr val="bg1"/>
                </a:solidFill>
              </a:defRPr>
            </a:lvl1pPr>
          </a:lstStyle>
          <a:p>
            <a:r>
              <a:rPr lang="en-US" dirty="0"/>
              <a:t>Change logo (optional)</a:t>
            </a:r>
          </a:p>
        </p:txBody>
      </p:sp>
      <p:sp>
        <p:nvSpPr>
          <p:cNvPr id="4" name="Content Placeholder 3">
            <a:extLst>
              <a:ext uri="{FF2B5EF4-FFF2-40B4-BE49-F238E27FC236}">
                <a16:creationId xmlns:a16="http://schemas.microsoft.com/office/drawing/2014/main" id="{AF78E2D3-8065-C64F-8F3C-C1BF577C56AD}"/>
              </a:ext>
            </a:extLst>
          </p:cNvPr>
          <p:cNvSpPr>
            <a:spLocks noGrp="1"/>
          </p:cNvSpPr>
          <p:nvPr>
            <p:ph sz="quarter" idx="15" hasCustomPrompt="1"/>
          </p:nvPr>
        </p:nvSpPr>
        <p:spPr>
          <a:xfrm>
            <a:off x="779392" y="4583910"/>
            <a:ext cx="8253771" cy="1345243"/>
          </a:xfrm>
        </p:spPr>
        <p:txBody>
          <a:bodyPr anchor="b">
            <a:normAutofit/>
          </a:bodyPr>
          <a:lstStyle>
            <a:lvl1pPr marL="0" indent="0">
              <a:lnSpc>
                <a:spcPct val="100000"/>
              </a:lnSpc>
              <a:buNone/>
              <a:defRPr sz="1650">
                <a:solidFill>
                  <a:schemeClr val="bg1"/>
                </a:solidFill>
              </a:defRPr>
            </a:lvl1pPr>
          </a:lstStyle>
          <a:p>
            <a:pPr lvl="0"/>
            <a:r>
              <a:rPr lang="en-GB" dirty="0"/>
              <a:t>[Title] [First name] [Surname], [Job title], [Company],</a:t>
            </a:r>
          </a:p>
          <a:p>
            <a:pPr lvl="0"/>
            <a:r>
              <a:rPr lang="en-GB" dirty="0"/>
              <a:t>([Course title] [Qualification] [Year of completion])</a:t>
            </a:r>
          </a:p>
        </p:txBody>
      </p:sp>
    </p:spTree>
    <p:extLst>
      <p:ext uri="{BB962C8B-B14F-4D97-AF65-F5344CB8AC3E}">
        <p14:creationId xmlns:p14="http://schemas.microsoft.com/office/powerpoint/2010/main" val="110056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Pin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8FCBFA1-F566-A24B-847B-F7A15FCD587F}"/>
              </a:ext>
            </a:extLst>
          </p:cNvPr>
          <p:cNvSpPr>
            <a:spLocks noGrp="1"/>
          </p:cNvSpPr>
          <p:nvPr>
            <p:ph type="pic" sz="quarter" idx="11" hasCustomPrompt="1"/>
          </p:nvPr>
        </p:nvSpPr>
        <p:spPr>
          <a:xfrm>
            <a:off x="9296709" y="3681412"/>
            <a:ext cx="2115899" cy="2439988"/>
          </a:xfrm>
          <a:prstGeom prst="rect">
            <a:avLst/>
          </a:prstGeom>
        </p:spPr>
        <p:txBody>
          <a:bodyPr>
            <a:normAutofit/>
          </a:bodyPr>
          <a:lstStyle>
            <a:lvl1pPr marL="0" indent="0">
              <a:lnSpc>
                <a:spcPct val="100000"/>
              </a:lnSpc>
              <a:buNone/>
              <a:defRPr sz="1200">
                <a:solidFill>
                  <a:schemeClr val="bg1"/>
                </a:solidFill>
              </a:defRPr>
            </a:lvl1pPr>
          </a:lstStyle>
          <a:p>
            <a:r>
              <a:rPr lang="en-US" dirty="0"/>
              <a:t>Click the icon to add a headshot.</a:t>
            </a:r>
          </a:p>
        </p:txBody>
      </p:sp>
      <p:sp>
        <p:nvSpPr>
          <p:cNvPr id="2" name="Title 1"/>
          <p:cNvSpPr>
            <a:spLocks noGrp="1"/>
          </p:cNvSpPr>
          <p:nvPr>
            <p:ph type="title" hasCustomPrompt="1"/>
          </p:nvPr>
        </p:nvSpPr>
        <p:spPr>
          <a:xfrm>
            <a:off x="407278" y="365129"/>
            <a:ext cx="7570076" cy="1325563"/>
          </a:xfrm>
          <a:prstGeom prst="rect">
            <a:avLst/>
          </a:prstGeom>
        </p:spPr>
        <p:txBody>
          <a:bodyPr/>
          <a:lstStyle>
            <a:lvl1pPr>
              <a:lnSpc>
                <a:spcPct val="100000"/>
              </a:lnSpc>
              <a:defRPr b="1">
                <a:solidFill>
                  <a:srgbClr val="0A406C"/>
                </a:solidFill>
              </a:defRPr>
            </a:lvl1pPr>
          </a:lstStyle>
          <a:p>
            <a:r>
              <a:rPr lang="en-GB" dirty="0"/>
              <a:t>Quote pink</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lnSpc>
                <a:spcPct val="100000"/>
              </a:lnSpc>
            </a:pPr>
            <a:r>
              <a:rPr lang="en-GB" sz="600" dirty="0">
                <a:solidFill>
                  <a:srgbClr val="0A406C"/>
                </a:solidFill>
              </a:rPr>
              <a:t>© Cranfield University </a:t>
            </a:r>
            <a:fld id="{9F749477-C6E1-0848-80BB-E9ECD956F19F}" type="datetime6">
              <a:rPr lang="en-GB" sz="600" smtClean="0">
                <a:solidFill>
                  <a:srgbClr val="0A406C"/>
                </a:solidFill>
              </a:rPr>
              <a:pPr algn="r">
                <a:lnSpc>
                  <a:spcPct val="100000"/>
                </a:lnSpc>
              </a:pPr>
              <a:t>September 24</a:t>
            </a:fld>
            <a:endParaRPr lang="en-US" sz="600" dirty="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4" y="2237781"/>
            <a:ext cx="8679461" cy="3883628"/>
          </a:xfrm>
          <a:prstGeom prst="rect">
            <a:avLst/>
          </a:prstGeom>
          <a:solidFill>
            <a:srgbClr val="811F42"/>
          </a:solidFill>
        </p:spPr>
        <p:txBody>
          <a:bodyPr lIns="360000" tIns="360000" rIns="360000" bIns="360000">
            <a:normAutofit/>
          </a:bodyPr>
          <a:lstStyle>
            <a:lvl1pPr marL="0" indent="0">
              <a:lnSpc>
                <a:spcPct val="100000"/>
              </a:lnSpc>
              <a:buNone/>
              <a:defRPr lang="en-GB" sz="1800" b="0" i="0" smtClean="0">
                <a:solidFill>
                  <a:schemeClr val="bg1"/>
                </a:solidFill>
                <a:effectLst/>
              </a:defRPr>
            </a:lvl1pPr>
          </a:lstStyle>
          <a:p>
            <a:pPr lvl="0"/>
            <a:r>
              <a:rPr lang="en-GB" dirty="0"/>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2238376"/>
            <a:ext cx="407277" cy="3883025"/>
          </a:xfrm>
          <a:prstGeom prst="rect">
            <a:avLst/>
          </a:prstGeom>
          <a:solidFill>
            <a:srgbClr val="811F42"/>
          </a:solidFill>
        </p:spPr>
        <p:txBody>
          <a:bodyPr/>
          <a:lstStyle>
            <a:lvl1pPr marL="0" indent="0">
              <a:lnSpc>
                <a:spcPct val="100000"/>
              </a:lnSpc>
              <a:buNone/>
              <a:defRPr/>
            </a:lvl1pPr>
          </a:lstStyle>
          <a:p>
            <a:pPr lvl="0"/>
            <a:r>
              <a:rPr lang="en-US" dirty="0"/>
              <a:t> </a:t>
            </a:r>
          </a:p>
        </p:txBody>
      </p:sp>
      <p:sp>
        <p:nvSpPr>
          <p:cNvPr id="25" name="Freeform 24">
            <a:extLst>
              <a:ext uri="{FF2B5EF4-FFF2-40B4-BE49-F238E27FC236}">
                <a16:creationId xmlns:a16="http://schemas.microsoft.com/office/drawing/2014/main" id="{5890AA65-4B06-874B-9739-DB04DB376E9C}"/>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4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00000"/>
              </a:lnSpc>
            </a:pPr>
            <a:endParaRPr lang="en-US" sz="1350" dirty="0"/>
          </a:p>
        </p:txBody>
      </p:sp>
      <p:sp>
        <p:nvSpPr>
          <p:cNvPr id="26" name="Freeform 25">
            <a:extLst>
              <a:ext uri="{FF2B5EF4-FFF2-40B4-BE49-F238E27FC236}">
                <a16:creationId xmlns:a16="http://schemas.microsoft.com/office/drawing/2014/main" id="{6173CCB1-3800-4C47-BDBC-48AA255090CF}"/>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00000"/>
              </a:lnSpc>
            </a:pPr>
            <a:endParaRPr lang="en-US" sz="1350"/>
          </a:p>
        </p:txBody>
      </p:sp>
      <p:sp>
        <p:nvSpPr>
          <p:cNvPr id="27" name="Oval 26">
            <a:extLst>
              <a:ext uri="{FF2B5EF4-FFF2-40B4-BE49-F238E27FC236}">
                <a16:creationId xmlns:a16="http://schemas.microsoft.com/office/drawing/2014/main" id="{EAB2F7E7-A19C-0C4D-A85B-CA0C37570436}"/>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sz="1350"/>
          </a:p>
        </p:txBody>
      </p:sp>
      <p:pic>
        <p:nvPicPr>
          <p:cNvPr id="28" name="Picture 27">
            <a:extLst>
              <a:ext uri="{FF2B5EF4-FFF2-40B4-BE49-F238E27FC236}">
                <a16:creationId xmlns:a16="http://schemas.microsoft.com/office/drawing/2014/main" id="{02F9277E-F058-9145-99C2-4C4D3F40D60E}"/>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2A188442-88BD-F049-ACD9-CAD8BF5FF3EF}"/>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lnSpc>
                <a:spcPct val="100000"/>
              </a:lnSpc>
              <a:buNone/>
              <a:defRPr sz="900">
                <a:solidFill>
                  <a:schemeClr val="bg1"/>
                </a:solidFill>
              </a:defRPr>
            </a:lvl1pPr>
          </a:lstStyle>
          <a:p>
            <a:r>
              <a:rPr lang="en-US" dirty="0"/>
              <a:t>Change logo (optional)</a:t>
            </a:r>
          </a:p>
        </p:txBody>
      </p:sp>
      <p:sp>
        <p:nvSpPr>
          <p:cNvPr id="4" name="Content Placeholder 3">
            <a:extLst>
              <a:ext uri="{FF2B5EF4-FFF2-40B4-BE49-F238E27FC236}">
                <a16:creationId xmlns:a16="http://schemas.microsoft.com/office/drawing/2014/main" id="{AF78E2D3-8065-C64F-8F3C-C1BF577C56AD}"/>
              </a:ext>
            </a:extLst>
          </p:cNvPr>
          <p:cNvSpPr>
            <a:spLocks noGrp="1"/>
          </p:cNvSpPr>
          <p:nvPr>
            <p:ph sz="quarter" idx="15" hasCustomPrompt="1"/>
          </p:nvPr>
        </p:nvSpPr>
        <p:spPr>
          <a:xfrm>
            <a:off x="779392" y="4583910"/>
            <a:ext cx="8253771" cy="1345243"/>
          </a:xfrm>
        </p:spPr>
        <p:txBody>
          <a:bodyPr anchor="b">
            <a:normAutofit/>
          </a:bodyPr>
          <a:lstStyle>
            <a:lvl1pPr marL="0" indent="0">
              <a:lnSpc>
                <a:spcPct val="100000"/>
              </a:lnSpc>
              <a:buNone/>
              <a:defRPr sz="1650">
                <a:solidFill>
                  <a:schemeClr val="bg1"/>
                </a:solidFill>
              </a:defRPr>
            </a:lvl1pPr>
          </a:lstStyle>
          <a:p>
            <a:pPr lvl="0"/>
            <a:r>
              <a:rPr lang="en-GB" dirty="0"/>
              <a:t>[Title] [First name] [Surname], [Job title], [Company],</a:t>
            </a:r>
          </a:p>
          <a:p>
            <a:pPr lvl="0"/>
            <a:r>
              <a:rPr lang="en-GB" dirty="0"/>
              <a:t>([Course title] [Qualification] [Year of completion])</a:t>
            </a:r>
          </a:p>
        </p:txBody>
      </p:sp>
    </p:spTree>
    <p:extLst>
      <p:ext uri="{BB962C8B-B14F-4D97-AF65-F5344CB8AC3E}">
        <p14:creationId xmlns:p14="http://schemas.microsoft.com/office/powerpoint/2010/main" val="31316361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x2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dirty="0"/>
              <a:t>Double quote purple</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1" y="1818409"/>
            <a:ext cx="9552659" cy="2270414"/>
          </a:xfrm>
          <a:prstGeom prst="rect">
            <a:avLst/>
          </a:prstGeom>
          <a:gradFill>
            <a:gsLst>
              <a:gs pos="0">
                <a:srgbClr val="623E87"/>
              </a:gs>
              <a:gs pos="100000">
                <a:srgbClr val="452B56"/>
              </a:gs>
            </a:gsLst>
            <a:lin ang="0" scaled="0"/>
          </a:gradFill>
        </p:spPr>
        <p:txBody>
          <a:bodyPr lIns="360000" tIns="360000" rIns="360000" bIns="360000">
            <a:normAutofit/>
          </a:bodyPr>
          <a:lstStyle>
            <a:lvl1pPr marL="0" indent="0">
              <a:buNone/>
              <a:defRPr sz="1800">
                <a:solidFill>
                  <a:schemeClr val="bg1"/>
                </a:solidFill>
              </a:defRPr>
            </a:lvl1pPr>
          </a:lstStyle>
          <a:p>
            <a:pPr lvl="0"/>
            <a:r>
              <a:rPr lang="en-GB" dirty="0"/>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1819038"/>
            <a:ext cx="407277" cy="2270062"/>
          </a:xfrm>
          <a:prstGeom prst="rect">
            <a:avLst/>
          </a:prstGeom>
          <a:solidFill>
            <a:srgbClr val="623E87"/>
          </a:solidFill>
        </p:spPr>
        <p:txBody>
          <a:bodyPr/>
          <a:lstStyle>
            <a:lvl1pPr marL="0" indent="0">
              <a:buNone/>
              <a:defRPr/>
            </a:lvl1pPr>
          </a:lstStyle>
          <a:p>
            <a:pPr lvl="0"/>
            <a:r>
              <a:rPr lang="en-US" dirty="0"/>
              <a:t> </a:t>
            </a:r>
          </a:p>
        </p:txBody>
      </p:sp>
      <p:sp>
        <p:nvSpPr>
          <p:cNvPr id="19" name="Content Placeholder 5">
            <a:extLst>
              <a:ext uri="{FF2B5EF4-FFF2-40B4-BE49-F238E27FC236}">
                <a16:creationId xmlns:a16="http://schemas.microsoft.com/office/drawing/2014/main" id="{B2FD743E-7C72-1B42-829A-5DF06D6715AB}"/>
              </a:ext>
            </a:extLst>
          </p:cNvPr>
          <p:cNvSpPr>
            <a:spLocks noGrp="1"/>
          </p:cNvSpPr>
          <p:nvPr>
            <p:ph sz="quarter" idx="14" hasCustomPrompt="1"/>
          </p:nvPr>
        </p:nvSpPr>
        <p:spPr>
          <a:xfrm>
            <a:off x="505741" y="4273268"/>
            <a:ext cx="9552659" cy="2270413"/>
          </a:xfrm>
          <a:prstGeom prst="rect">
            <a:avLst/>
          </a:prstGeom>
          <a:gradFill>
            <a:gsLst>
              <a:gs pos="0">
                <a:srgbClr val="623E87"/>
              </a:gs>
              <a:gs pos="100000">
                <a:srgbClr val="452B56"/>
              </a:gs>
            </a:gsLst>
            <a:lin ang="0" scaled="0"/>
          </a:gradFill>
        </p:spPr>
        <p:txBody>
          <a:bodyPr lIns="360000" tIns="360000" rIns="360000" bIns="360000">
            <a:normAutofit/>
          </a:bodyPr>
          <a:lstStyle>
            <a:lvl1pPr marL="0" indent="0">
              <a:buNone/>
              <a:defRPr sz="1800">
                <a:solidFill>
                  <a:schemeClr val="bg1"/>
                </a:solidFill>
              </a:defRPr>
            </a:lvl1pPr>
          </a:lstStyle>
          <a:p>
            <a:pPr lvl="0"/>
            <a:r>
              <a:rPr lang="en-GB" dirty="0"/>
              <a:t>“Quote quote quote quote quote quote quote quote quote quote quote quote quote quote quote quote”</a:t>
            </a:r>
          </a:p>
        </p:txBody>
      </p:sp>
      <p:sp>
        <p:nvSpPr>
          <p:cNvPr id="20" name="Text Placeholder 35">
            <a:extLst>
              <a:ext uri="{FF2B5EF4-FFF2-40B4-BE49-F238E27FC236}">
                <a16:creationId xmlns:a16="http://schemas.microsoft.com/office/drawing/2014/main" id="{38F798BD-1CC7-A247-958B-0E090398A2CD}"/>
              </a:ext>
            </a:extLst>
          </p:cNvPr>
          <p:cNvSpPr>
            <a:spLocks noGrp="1"/>
          </p:cNvSpPr>
          <p:nvPr>
            <p:ph type="body" sz="quarter" idx="15" hasCustomPrompt="1"/>
          </p:nvPr>
        </p:nvSpPr>
        <p:spPr>
          <a:xfrm>
            <a:off x="-1" y="4273897"/>
            <a:ext cx="407277" cy="2270061"/>
          </a:xfrm>
          <a:prstGeom prst="rect">
            <a:avLst/>
          </a:prstGeom>
          <a:solidFill>
            <a:srgbClr val="623E87"/>
          </a:solidFill>
        </p:spPr>
        <p:txBody>
          <a:bodyPr/>
          <a:lstStyle>
            <a:lvl1pPr marL="0" indent="0">
              <a:buNone/>
              <a:defRPr/>
            </a:lvl1pPr>
          </a:lstStyle>
          <a:p>
            <a:pPr lvl="0"/>
            <a:r>
              <a:rPr lang="en-US" dirty="0"/>
              <a:t> </a:t>
            </a:r>
          </a:p>
        </p:txBody>
      </p:sp>
      <p:sp>
        <p:nvSpPr>
          <p:cNvPr id="21" name="Freeform 20">
            <a:extLst>
              <a:ext uri="{FF2B5EF4-FFF2-40B4-BE49-F238E27FC236}">
                <a16:creationId xmlns:a16="http://schemas.microsoft.com/office/drawing/2014/main" id="{1C0E72EB-9785-7646-B5BD-B079535A5F8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2" name="Freeform 21">
            <a:extLst>
              <a:ext uri="{FF2B5EF4-FFF2-40B4-BE49-F238E27FC236}">
                <a16:creationId xmlns:a16="http://schemas.microsoft.com/office/drawing/2014/main" id="{19973A26-BCB5-B24D-BAE8-44E8D9F360D1}"/>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3" name="Oval 22">
            <a:extLst>
              <a:ext uri="{FF2B5EF4-FFF2-40B4-BE49-F238E27FC236}">
                <a16:creationId xmlns:a16="http://schemas.microsoft.com/office/drawing/2014/main" id="{E201E0E0-1FEC-4642-972A-2F6DB63A22A0}"/>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4" name="Picture 23">
            <a:extLst>
              <a:ext uri="{FF2B5EF4-FFF2-40B4-BE49-F238E27FC236}">
                <a16:creationId xmlns:a16="http://schemas.microsoft.com/office/drawing/2014/main" id="{BF04A550-6BD2-9A45-BFAD-236A5891F07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5" name="Picture Placeholder 24">
            <a:extLst>
              <a:ext uri="{FF2B5EF4-FFF2-40B4-BE49-F238E27FC236}">
                <a16:creationId xmlns:a16="http://schemas.microsoft.com/office/drawing/2014/main" id="{C116755A-CAD1-B143-9C18-7BF53DD4803D}"/>
              </a:ext>
            </a:extLst>
          </p:cNvPr>
          <p:cNvSpPr>
            <a:spLocks noGrp="1"/>
          </p:cNvSpPr>
          <p:nvPr>
            <p:ph type="pic" sz="quarter" idx="16"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9471375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Quote x2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dirty="0"/>
              <a:t>Double quote green</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1" y="1818409"/>
            <a:ext cx="9552659" cy="2270414"/>
          </a:xfrm>
          <a:prstGeom prst="rect">
            <a:avLst/>
          </a:prstGeom>
          <a:solidFill>
            <a:srgbClr val="5A7713"/>
          </a:solidFill>
        </p:spPr>
        <p:txBody>
          <a:bodyPr lIns="360000" tIns="360000" rIns="360000" bIns="360000">
            <a:normAutofit/>
          </a:bodyPr>
          <a:lstStyle>
            <a:lvl1pPr marL="0" indent="0">
              <a:buNone/>
              <a:defRPr sz="1800">
                <a:solidFill>
                  <a:schemeClr val="bg1"/>
                </a:solidFill>
              </a:defRPr>
            </a:lvl1pPr>
          </a:lstStyle>
          <a:p>
            <a:pPr lvl="0"/>
            <a:r>
              <a:rPr lang="en-GB" dirty="0"/>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1819038"/>
            <a:ext cx="407277" cy="2270062"/>
          </a:xfrm>
          <a:prstGeom prst="rect">
            <a:avLst/>
          </a:prstGeom>
          <a:solidFill>
            <a:srgbClr val="5A7713"/>
          </a:solidFill>
        </p:spPr>
        <p:txBody>
          <a:bodyPr/>
          <a:lstStyle>
            <a:lvl1pPr marL="0" indent="0">
              <a:buNone/>
              <a:defRPr/>
            </a:lvl1pPr>
          </a:lstStyle>
          <a:p>
            <a:pPr lvl="0"/>
            <a:r>
              <a:rPr lang="en-US" dirty="0"/>
              <a:t> </a:t>
            </a:r>
          </a:p>
        </p:txBody>
      </p:sp>
      <p:sp>
        <p:nvSpPr>
          <p:cNvPr id="19" name="Content Placeholder 5">
            <a:extLst>
              <a:ext uri="{FF2B5EF4-FFF2-40B4-BE49-F238E27FC236}">
                <a16:creationId xmlns:a16="http://schemas.microsoft.com/office/drawing/2014/main" id="{B2FD743E-7C72-1B42-829A-5DF06D6715AB}"/>
              </a:ext>
            </a:extLst>
          </p:cNvPr>
          <p:cNvSpPr>
            <a:spLocks noGrp="1"/>
          </p:cNvSpPr>
          <p:nvPr>
            <p:ph sz="quarter" idx="14" hasCustomPrompt="1"/>
          </p:nvPr>
        </p:nvSpPr>
        <p:spPr>
          <a:xfrm>
            <a:off x="505741" y="4273268"/>
            <a:ext cx="9552659" cy="2270413"/>
          </a:xfrm>
          <a:prstGeom prst="rect">
            <a:avLst/>
          </a:prstGeom>
          <a:solidFill>
            <a:srgbClr val="5A7713"/>
          </a:solidFill>
        </p:spPr>
        <p:txBody>
          <a:bodyPr lIns="360000" tIns="360000" rIns="360000" bIns="360000">
            <a:normAutofit/>
          </a:bodyPr>
          <a:lstStyle>
            <a:lvl1pPr marL="0" indent="0">
              <a:buNone/>
              <a:defRPr sz="1800">
                <a:solidFill>
                  <a:schemeClr val="bg1"/>
                </a:solidFill>
              </a:defRPr>
            </a:lvl1pPr>
          </a:lstStyle>
          <a:p>
            <a:pPr lvl="0"/>
            <a:r>
              <a:rPr lang="en-GB" dirty="0"/>
              <a:t>“Quote quote quote quote quote quote quote quote quote quote quote quote quote quote quote quote”</a:t>
            </a:r>
          </a:p>
        </p:txBody>
      </p:sp>
      <p:sp>
        <p:nvSpPr>
          <p:cNvPr id="20" name="Text Placeholder 35">
            <a:extLst>
              <a:ext uri="{FF2B5EF4-FFF2-40B4-BE49-F238E27FC236}">
                <a16:creationId xmlns:a16="http://schemas.microsoft.com/office/drawing/2014/main" id="{38F798BD-1CC7-A247-958B-0E090398A2CD}"/>
              </a:ext>
            </a:extLst>
          </p:cNvPr>
          <p:cNvSpPr>
            <a:spLocks noGrp="1"/>
          </p:cNvSpPr>
          <p:nvPr>
            <p:ph type="body" sz="quarter" idx="15" hasCustomPrompt="1"/>
          </p:nvPr>
        </p:nvSpPr>
        <p:spPr>
          <a:xfrm>
            <a:off x="-1" y="4273897"/>
            <a:ext cx="407277" cy="2270061"/>
          </a:xfrm>
          <a:prstGeom prst="rect">
            <a:avLst/>
          </a:prstGeom>
          <a:solidFill>
            <a:srgbClr val="5A7713"/>
          </a:solidFill>
        </p:spPr>
        <p:txBody>
          <a:bodyPr/>
          <a:lstStyle>
            <a:lvl1pPr marL="0" indent="0">
              <a:buNone/>
              <a:defRPr/>
            </a:lvl1pPr>
          </a:lstStyle>
          <a:p>
            <a:pPr lvl="0"/>
            <a:r>
              <a:rPr lang="en-US" dirty="0"/>
              <a:t> </a:t>
            </a:r>
          </a:p>
        </p:txBody>
      </p:sp>
      <p:sp>
        <p:nvSpPr>
          <p:cNvPr id="21" name="Freeform 20">
            <a:extLst>
              <a:ext uri="{FF2B5EF4-FFF2-40B4-BE49-F238E27FC236}">
                <a16:creationId xmlns:a16="http://schemas.microsoft.com/office/drawing/2014/main" id="{1C0E72EB-9785-7646-B5BD-B079535A5F8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2" name="Freeform 21">
            <a:extLst>
              <a:ext uri="{FF2B5EF4-FFF2-40B4-BE49-F238E27FC236}">
                <a16:creationId xmlns:a16="http://schemas.microsoft.com/office/drawing/2014/main" id="{19973A26-BCB5-B24D-BAE8-44E8D9F360D1}"/>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3" name="Oval 22">
            <a:extLst>
              <a:ext uri="{FF2B5EF4-FFF2-40B4-BE49-F238E27FC236}">
                <a16:creationId xmlns:a16="http://schemas.microsoft.com/office/drawing/2014/main" id="{E201E0E0-1FEC-4642-972A-2F6DB63A22A0}"/>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4" name="Picture 23">
            <a:extLst>
              <a:ext uri="{FF2B5EF4-FFF2-40B4-BE49-F238E27FC236}">
                <a16:creationId xmlns:a16="http://schemas.microsoft.com/office/drawing/2014/main" id="{BF04A550-6BD2-9A45-BFAD-236A5891F07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5" name="Picture Placeholder 24">
            <a:extLst>
              <a:ext uri="{FF2B5EF4-FFF2-40B4-BE49-F238E27FC236}">
                <a16:creationId xmlns:a16="http://schemas.microsoft.com/office/drawing/2014/main" id="{C116755A-CAD1-B143-9C18-7BF53DD4803D}"/>
              </a:ext>
            </a:extLst>
          </p:cNvPr>
          <p:cNvSpPr>
            <a:spLocks noGrp="1"/>
          </p:cNvSpPr>
          <p:nvPr>
            <p:ph type="pic" sz="quarter" idx="16"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3384295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x2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dirty="0"/>
              <a:t>Double quote pink</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1" y="1818409"/>
            <a:ext cx="9552659" cy="2270414"/>
          </a:xfrm>
          <a:prstGeom prst="rect">
            <a:avLst/>
          </a:prstGeom>
          <a:solidFill>
            <a:srgbClr val="811F42"/>
          </a:solidFill>
        </p:spPr>
        <p:txBody>
          <a:bodyPr lIns="360000" tIns="360000" rIns="360000" bIns="360000">
            <a:normAutofit/>
          </a:bodyPr>
          <a:lstStyle>
            <a:lvl1pPr marL="0" indent="0">
              <a:buNone/>
              <a:defRPr sz="1800">
                <a:solidFill>
                  <a:schemeClr val="bg1"/>
                </a:solidFill>
              </a:defRPr>
            </a:lvl1pPr>
          </a:lstStyle>
          <a:p>
            <a:pPr lvl="0"/>
            <a:r>
              <a:rPr lang="en-GB" dirty="0"/>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1819038"/>
            <a:ext cx="407277" cy="2270062"/>
          </a:xfrm>
          <a:prstGeom prst="rect">
            <a:avLst/>
          </a:prstGeom>
          <a:solidFill>
            <a:srgbClr val="811F42"/>
          </a:solidFill>
        </p:spPr>
        <p:txBody>
          <a:bodyPr/>
          <a:lstStyle>
            <a:lvl1pPr marL="0" indent="0">
              <a:buNone/>
              <a:defRPr/>
            </a:lvl1pPr>
          </a:lstStyle>
          <a:p>
            <a:pPr lvl="0"/>
            <a:r>
              <a:rPr lang="en-US" dirty="0"/>
              <a:t> </a:t>
            </a:r>
          </a:p>
        </p:txBody>
      </p:sp>
      <p:sp>
        <p:nvSpPr>
          <p:cNvPr id="19" name="Content Placeholder 5">
            <a:extLst>
              <a:ext uri="{FF2B5EF4-FFF2-40B4-BE49-F238E27FC236}">
                <a16:creationId xmlns:a16="http://schemas.microsoft.com/office/drawing/2014/main" id="{B2FD743E-7C72-1B42-829A-5DF06D6715AB}"/>
              </a:ext>
            </a:extLst>
          </p:cNvPr>
          <p:cNvSpPr>
            <a:spLocks noGrp="1"/>
          </p:cNvSpPr>
          <p:nvPr>
            <p:ph sz="quarter" idx="14" hasCustomPrompt="1"/>
          </p:nvPr>
        </p:nvSpPr>
        <p:spPr>
          <a:xfrm>
            <a:off x="505741" y="4273268"/>
            <a:ext cx="9552659" cy="2270413"/>
          </a:xfrm>
          <a:prstGeom prst="rect">
            <a:avLst/>
          </a:prstGeom>
          <a:solidFill>
            <a:srgbClr val="811F42"/>
          </a:solidFill>
        </p:spPr>
        <p:txBody>
          <a:bodyPr lIns="360000" tIns="360000" rIns="360000" bIns="360000">
            <a:normAutofit/>
          </a:bodyPr>
          <a:lstStyle>
            <a:lvl1pPr marL="0" indent="0">
              <a:buNone/>
              <a:defRPr sz="1800">
                <a:solidFill>
                  <a:schemeClr val="bg1"/>
                </a:solidFill>
              </a:defRPr>
            </a:lvl1pPr>
          </a:lstStyle>
          <a:p>
            <a:pPr lvl="0"/>
            <a:r>
              <a:rPr lang="en-GB" dirty="0"/>
              <a:t>“Quote quote quote quote quote quote quote quote quote quote quote quote quote quote quote quote”</a:t>
            </a:r>
          </a:p>
        </p:txBody>
      </p:sp>
      <p:sp>
        <p:nvSpPr>
          <p:cNvPr id="20" name="Text Placeholder 35">
            <a:extLst>
              <a:ext uri="{FF2B5EF4-FFF2-40B4-BE49-F238E27FC236}">
                <a16:creationId xmlns:a16="http://schemas.microsoft.com/office/drawing/2014/main" id="{38F798BD-1CC7-A247-958B-0E090398A2CD}"/>
              </a:ext>
            </a:extLst>
          </p:cNvPr>
          <p:cNvSpPr>
            <a:spLocks noGrp="1"/>
          </p:cNvSpPr>
          <p:nvPr>
            <p:ph type="body" sz="quarter" idx="15" hasCustomPrompt="1"/>
          </p:nvPr>
        </p:nvSpPr>
        <p:spPr>
          <a:xfrm>
            <a:off x="-1" y="4273897"/>
            <a:ext cx="407277" cy="2270061"/>
          </a:xfrm>
          <a:prstGeom prst="rect">
            <a:avLst/>
          </a:prstGeom>
          <a:solidFill>
            <a:srgbClr val="811F42"/>
          </a:solidFill>
        </p:spPr>
        <p:txBody>
          <a:bodyPr/>
          <a:lstStyle>
            <a:lvl1pPr marL="0" indent="0">
              <a:buNone/>
              <a:defRPr/>
            </a:lvl1pPr>
          </a:lstStyle>
          <a:p>
            <a:pPr lvl="0"/>
            <a:r>
              <a:rPr lang="en-US" dirty="0"/>
              <a:t> </a:t>
            </a:r>
          </a:p>
        </p:txBody>
      </p:sp>
      <p:sp>
        <p:nvSpPr>
          <p:cNvPr id="21" name="Freeform 20">
            <a:extLst>
              <a:ext uri="{FF2B5EF4-FFF2-40B4-BE49-F238E27FC236}">
                <a16:creationId xmlns:a16="http://schemas.microsoft.com/office/drawing/2014/main" id="{1C0E72EB-9785-7646-B5BD-B079535A5F8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5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2" name="Freeform 21">
            <a:extLst>
              <a:ext uri="{FF2B5EF4-FFF2-40B4-BE49-F238E27FC236}">
                <a16:creationId xmlns:a16="http://schemas.microsoft.com/office/drawing/2014/main" id="{19973A26-BCB5-B24D-BAE8-44E8D9F360D1}"/>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3" name="Oval 22">
            <a:extLst>
              <a:ext uri="{FF2B5EF4-FFF2-40B4-BE49-F238E27FC236}">
                <a16:creationId xmlns:a16="http://schemas.microsoft.com/office/drawing/2014/main" id="{E201E0E0-1FEC-4642-972A-2F6DB63A22A0}"/>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4" name="Picture 23">
            <a:extLst>
              <a:ext uri="{FF2B5EF4-FFF2-40B4-BE49-F238E27FC236}">
                <a16:creationId xmlns:a16="http://schemas.microsoft.com/office/drawing/2014/main" id="{BF04A550-6BD2-9A45-BFAD-236A5891F07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5" name="Picture Placeholder 24">
            <a:extLst>
              <a:ext uri="{FF2B5EF4-FFF2-40B4-BE49-F238E27FC236}">
                <a16:creationId xmlns:a16="http://schemas.microsoft.com/office/drawing/2014/main" id="{C116755A-CAD1-B143-9C18-7BF53DD4803D}"/>
              </a:ext>
            </a:extLst>
          </p:cNvPr>
          <p:cNvSpPr>
            <a:spLocks noGrp="1"/>
          </p:cNvSpPr>
          <p:nvPr>
            <p:ph type="pic" sz="quarter" idx="16"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16633119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Quote x2 (Purple)">
    <p:spTree>
      <p:nvGrpSpPr>
        <p:cNvPr id="1" name=""/>
        <p:cNvGrpSpPr/>
        <p:nvPr/>
      </p:nvGrpSpPr>
      <p:grpSpPr>
        <a:xfrm>
          <a:off x="0" y="0"/>
          <a:ext cx="0" cy="0"/>
          <a:chOff x="0" y="0"/>
          <a:chExt cx="0" cy="0"/>
        </a:xfrm>
      </p:grpSpPr>
      <p:sp>
        <p:nvSpPr>
          <p:cNvPr id="14" name="Freeform 13">
            <a:extLst>
              <a:ext uri="{FF2B5EF4-FFF2-40B4-BE49-F238E27FC236}">
                <a16:creationId xmlns:a16="http://schemas.microsoft.com/office/drawing/2014/main" id="{E03E2350-7C7A-9E46-A024-BC2D617B408F}"/>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dirty="0"/>
              <a:t>Double quote blue</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6" name="Content Placeholder 5">
            <a:extLst>
              <a:ext uri="{FF2B5EF4-FFF2-40B4-BE49-F238E27FC236}">
                <a16:creationId xmlns:a16="http://schemas.microsoft.com/office/drawing/2014/main" id="{9ADA437E-3F8E-2446-AF6A-302E3CB0B4C5}"/>
              </a:ext>
            </a:extLst>
          </p:cNvPr>
          <p:cNvSpPr>
            <a:spLocks noGrp="1"/>
          </p:cNvSpPr>
          <p:nvPr>
            <p:ph sz="quarter" idx="10" hasCustomPrompt="1"/>
          </p:nvPr>
        </p:nvSpPr>
        <p:spPr>
          <a:xfrm>
            <a:off x="505741" y="1818409"/>
            <a:ext cx="9552659" cy="2270414"/>
          </a:xfrm>
          <a:prstGeom prst="rect">
            <a:avLst/>
          </a:prstGeom>
          <a:solidFill>
            <a:srgbClr val="26366F"/>
          </a:solidFill>
        </p:spPr>
        <p:txBody>
          <a:bodyPr lIns="360000" tIns="360000" rIns="360000" bIns="360000">
            <a:normAutofit/>
          </a:bodyPr>
          <a:lstStyle>
            <a:lvl1pPr marL="0" indent="0">
              <a:buNone/>
              <a:defRPr sz="1800">
                <a:solidFill>
                  <a:schemeClr val="bg1"/>
                </a:solidFill>
              </a:defRPr>
            </a:lvl1pPr>
          </a:lstStyle>
          <a:p>
            <a:pPr lvl="0"/>
            <a:r>
              <a:rPr lang="en-GB" dirty="0"/>
              <a:t>“Quote quote quote quote quote quote quote quote quote quote quote quote quote quote quote quote”</a:t>
            </a:r>
          </a:p>
        </p:txBody>
      </p:sp>
      <p:sp>
        <p:nvSpPr>
          <p:cNvPr id="36" name="Text Placeholder 35">
            <a:extLst>
              <a:ext uri="{FF2B5EF4-FFF2-40B4-BE49-F238E27FC236}">
                <a16:creationId xmlns:a16="http://schemas.microsoft.com/office/drawing/2014/main" id="{1DA694FB-C5D1-E54D-B614-B49FC0F6CF96}"/>
              </a:ext>
            </a:extLst>
          </p:cNvPr>
          <p:cNvSpPr>
            <a:spLocks noGrp="1"/>
          </p:cNvSpPr>
          <p:nvPr>
            <p:ph type="body" sz="quarter" idx="13" hasCustomPrompt="1"/>
          </p:nvPr>
        </p:nvSpPr>
        <p:spPr>
          <a:xfrm>
            <a:off x="-1" y="1819038"/>
            <a:ext cx="407277" cy="2270062"/>
          </a:xfrm>
          <a:prstGeom prst="rect">
            <a:avLst/>
          </a:prstGeom>
          <a:solidFill>
            <a:srgbClr val="26366F"/>
          </a:solidFill>
        </p:spPr>
        <p:txBody>
          <a:bodyPr/>
          <a:lstStyle>
            <a:lvl1pPr marL="0" indent="0">
              <a:buNone/>
              <a:defRPr/>
            </a:lvl1pPr>
          </a:lstStyle>
          <a:p>
            <a:pPr lvl="0"/>
            <a:r>
              <a:rPr lang="en-US" dirty="0"/>
              <a:t> </a:t>
            </a:r>
          </a:p>
        </p:txBody>
      </p:sp>
      <p:sp>
        <p:nvSpPr>
          <p:cNvPr id="19" name="Content Placeholder 5">
            <a:extLst>
              <a:ext uri="{FF2B5EF4-FFF2-40B4-BE49-F238E27FC236}">
                <a16:creationId xmlns:a16="http://schemas.microsoft.com/office/drawing/2014/main" id="{B2FD743E-7C72-1B42-829A-5DF06D6715AB}"/>
              </a:ext>
            </a:extLst>
          </p:cNvPr>
          <p:cNvSpPr>
            <a:spLocks noGrp="1"/>
          </p:cNvSpPr>
          <p:nvPr>
            <p:ph sz="quarter" idx="14" hasCustomPrompt="1"/>
          </p:nvPr>
        </p:nvSpPr>
        <p:spPr>
          <a:xfrm>
            <a:off x="505741" y="4273268"/>
            <a:ext cx="9552659" cy="2270413"/>
          </a:xfrm>
          <a:prstGeom prst="rect">
            <a:avLst/>
          </a:prstGeom>
          <a:solidFill>
            <a:srgbClr val="26366F"/>
          </a:solidFill>
        </p:spPr>
        <p:txBody>
          <a:bodyPr lIns="360000" tIns="360000" rIns="360000" bIns="360000">
            <a:normAutofit/>
          </a:bodyPr>
          <a:lstStyle>
            <a:lvl1pPr marL="0" indent="0">
              <a:buNone/>
              <a:defRPr sz="1800">
                <a:solidFill>
                  <a:schemeClr val="bg1"/>
                </a:solidFill>
              </a:defRPr>
            </a:lvl1pPr>
          </a:lstStyle>
          <a:p>
            <a:pPr lvl="0"/>
            <a:r>
              <a:rPr lang="en-GB" dirty="0"/>
              <a:t>“Quote quote quote quote quote quote quote quote quote quote quote quote quote quote quote quote”</a:t>
            </a:r>
          </a:p>
        </p:txBody>
      </p:sp>
      <p:sp>
        <p:nvSpPr>
          <p:cNvPr id="20" name="Text Placeholder 35">
            <a:extLst>
              <a:ext uri="{FF2B5EF4-FFF2-40B4-BE49-F238E27FC236}">
                <a16:creationId xmlns:a16="http://schemas.microsoft.com/office/drawing/2014/main" id="{38F798BD-1CC7-A247-958B-0E090398A2CD}"/>
              </a:ext>
            </a:extLst>
          </p:cNvPr>
          <p:cNvSpPr>
            <a:spLocks noGrp="1"/>
          </p:cNvSpPr>
          <p:nvPr>
            <p:ph type="body" sz="quarter" idx="15" hasCustomPrompt="1"/>
          </p:nvPr>
        </p:nvSpPr>
        <p:spPr>
          <a:xfrm>
            <a:off x="-1" y="4273897"/>
            <a:ext cx="407277" cy="2270061"/>
          </a:xfrm>
          <a:prstGeom prst="rect">
            <a:avLst/>
          </a:prstGeom>
          <a:solidFill>
            <a:srgbClr val="26366F"/>
          </a:solidFill>
        </p:spPr>
        <p:txBody>
          <a:bodyPr/>
          <a:lstStyle>
            <a:lvl1pPr marL="0" indent="0">
              <a:buNone/>
              <a:defRPr/>
            </a:lvl1pPr>
          </a:lstStyle>
          <a:p>
            <a:pPr lvl="0"/>
            <a:r>
              <a:rPr lang="en-US" dirty="0"/>
              <a:t> </a:t>
            </a:r>
          </a:p>
        </p:txBody>
      </p:sp>
      <p:sp>
        <p:nvSpPr>
          <p:cNvPr id="22" name="Freeform 21">
            <a:extLst>
              <a:ext uri="{FF2B5EF4-FFF2-40B4-BE49-F238E27FC236}">
                <a16:creationId xmlns:a16="http://schemas.microsoft.com/office/drawing/2014/main" id="{19973A26-BCB5-B24D-BAE8-44E8D9F360D1}"/>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3" name="Oval 22">
            <a:extLst>
              <a:ext uri="{FF2B5EF4-FFF2-40B4-BE49-F238E27FC236}">
                <a16:creationId xmlns:a16="http://schemas.microsoft.com/office/drawing/2014/main" id="{E201E0E0-1FEC-4642-972A-2F6DB63A22A0}"/>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4" name="Picture 23">
            <a:extLst>
              <a:ext uri="{FF2B5EF4-FFF2-40B4-BE49-F238E27FC236}">
                <a16:creationId xmlns:a16="http://schemas.microsoft.com/office/drawing/2014/main" id="{BF04A550-6BD2-9A45-BFAD-236A5891F07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5" name="Picture Placeholder 24">
            <a:extLst>
              <a:ext uri="{FF2B5EF4-FFF2-40B4-BE49-F238E27FC236}">
                <a16:creationId xmlns:a16="http://schemas.microsoft.com/office/drawing/2014/main" id="{C116755A-CAD1-B143-9C18-7BF53DD4803D}"/>
              </a:ext>
            </a:extLst>
          </p:cNvPr>
          <p:cNvSpPr>
            <a:spLocks noGrp="1"/>
          </p:cNvSpPr>
          <p:nvPr>
            <p:ph type="pic" sz="quarter" idx="16"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25422786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acilities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Facilities</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407276" y="1939926"/>
            <a:ext cx="2987565" cy="1745264"/>
          </a:xfrm>
          <a:prstGeom prst="rect">
            <a:avLst/>
          </a:prstGeom>
          <a:noFill/>
          <a:ln w="12700">
            <a:noFill/>
          </a:ln>
        </p:spPr>
        <p:txBody>
          <a:bodyPr>
            <a:normAutofit/>
          </a:bodyPr>
          <a:lstStyle>
            <a:lvl1pPr marL="0" indent="0">
              <a:buNone/>
              <a:defRPr sz="1200"/>
            </a:lvl1pPr>
          </a:lstStyle>
          <a:p>
            <a:r>
              <a:rPr lang="en-US" dirty="0"/>
              <a:t>Click icon to add photo of facility</a:t>
            </a: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407993"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Facility description</a:t>
            </a:r>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407993" y="3703188"/>
            <a:ext cx="2986087" cy="700646"/>
          </a:xfrm>
          <a:prstGeom prst="rect">
            <a:avLst/>
          </a:prstGeom>
          <a:solidFill>
            <a:srgbClr val="623E87"/>
          </a:solidFill>
        </p:spPr>
        <p:txBody>
          <a:bodyPr>
            <a:normAutofit/>
          </a:bodyPr>
          <a:lstStyle>
            <a:lvl1pPr marL="0" indent="0">
              <a:buNone/>
              <a:defRPr sz="1350" b="1">
                <a:solidFill>
                  <a:schemeClr val="bg1"/>
                </a:solidFill>
              </a:defRPr>
            </a:lvl1pPr>
          </a:lstStyle>
          <a:p>
            <a:r>
              <a:rPr lang="en-GB" dirty="0"/>
              <a:t>Name of facility</a:t>
            </a:r>
          </a:p>
        </p:txBody>
      </p:sp>
      <p:sp>
        <p:nvSpPr>
          <p:cNvPr id="23" name="Picture Placeholder 4">
            <a:extLst>
              <a:ext uri="{FF2B5EF4-FFF2-40B4-BE49-F238E27FC236}">
                <a16:creationId xmlns:a16="http://schemas.microsoft.com/office/drawing/2014/main" id="{31F77F19-B181-E542-A209-8E125F1BB30A}"/>
              </a:ext>
            </a:extLst>
          </p:cNvPr>
          <p:cNvSpPr>
            <a:spLocks noGrp="1"/>
          </p:cNvSpPr>
          <p:nvPr>
            <p:ph type="pic" sz="quarter" idx="13" hasCustomPrompt="1"/>
          </p:nvPr>
        </p:nvSpPr>
        <p:spPr>
          <a:xfrm>
            <a:off x="3678987" y="1939926"/>
            <a:ext cx="2986087" cy="1745264"/>
          </a:xfrm>
          <a:prstGeom prst="rect">
            <a:avLst/>
          </a:prstGeom>
          <a:noFill/>
          <a:ln w="12700">
            <a:noFill/>
          </a:ln>
        </p:spPr>
        <p:txBody>
          <a:bodyPr>
            <a:normAutofit/>
          </a:bodyPr>
          <a:lstStyle>
            <a:lvl1pPr marL="0" indent="0">
              <a:buNone/>
              <a:defRPr sz="1200"/>
            </a:lvl1pPr>
          </a:lstStyle>
          <a:p>
            <a:r>
              <a:rPr lang="en-US" dirty="0"/>
              <a:t>Click icon to add photo of facility</a:t>
            </a:r>
          </a:p>
        </p:txBody>
      </p:sp>
      <p:sp>
        <p:nvSpPr>
          <p:cNvPr id="24" name="Text Placeholder 18">
            <a:extLst>
              <a:ext uri="{FF2B5EF4-FFF2-40B4-BE49-F238E27FC236}">
                <a16:creationId xmlns:a16="http://schemas.microsoft.com/office/drawing/2014/main" id="{C0E94EB3-2FAF-9945-9FCC-D3EC464BFCAB}"/>
              </a:ext>
            </a:extLst>
          </p:cNvPr>
          <p:cNvSpPr>
            <a:spLocks noGrp="1"/>
          </p:cNvSpPr>
          <p:nvPr>
            <p:ph type="body" sz="quarter" idx="14" hasCustomPrompt="1"/>
          </p:nvPr>
        </p:nvSpPr>
        <p:spPr>
          <a:xfrm>
            <a:off x="3679699"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Facility description</a:t>
            </a:r>
          </a:p>
        </p:txBody>
      </p:sp>
      <p:sp>
        <p:nvSpPr>
          <p:cNvPr id="25" name="Text Placeholder 18">
            <a:extLst>
              <a:ext uri="{FF2B5EF4-FFF2-40B4-BE49-F238E27FC236}">
                <a16:creationId xmlns:a16="http://schemas.microsoft.com/office/drawing/2014/main" id="{A86EEF94-23E5-B647-8AA9-43A8A0D0D41C}"/>
              </a:ext>
            </a:extLst>
          </p:cNvPr>
          <p:cNvSpPr>
            <a:spLocks noGrp="1"/>
          </p:cNvSpPr>
          <p:nvPr>
            <p:ph type="body" sz="quarter" idx="15" hasCustomPrompt="1"/>
          </p:nvPr>
        </p:nvSpPr>
        <p:spPr>
          <a:xfrm>
            <a:off x="3679699" y="3703188"/>
            <a:ext cx="2986087" cy="700646"/>
          </a:xfrm>
          <a:prstGeom prst="rect">
            <a:avLst/>
          </a:prstGeom>
          <a:solidFill>
            <a:srgbClr val="623E87"/>
          </a:solidFill>
        </p:spPr>
        <p:txBody>
          <a:bodyPr>
            <a:normAutofit/>
          </a:bodyPr>
          <a:lstStyle>
            <a:lvl1pPr marL="0" indent="0">
              <a:buNone/>
              <a:defRPr sz="1350" b="1">
                <a:solidFill>
                  <a:schemeClr val="bg1"/>
                </a:solidFill>
              </a:defRPr>
            </a:lvl1pPr>
          </a:lstStyle>
          <a:p>
            <a:r>
              <a:rPr lang="en-GB" dirty="0"/>
              <a:t>Name of facility</a:t>
            </a:r>
          </a:p>
        </p:txBody>
      </p:sp>
      <p:sp>
        <p:nvSpPr>
          <p:cNvPr id="27" name="Picture Placeholder 4">
            <a:extLst>
              <a:ext uri="{FF2B5EF4-FFF2-40B4-BE49-F238E27FC236}">
                <a16:creationId xmlns:a16="http://schemas.microsoft.com/office/drawing/2014/main" id="{9E55E43E-4754-6141-9E49-341DA74612D6}"/>
              </a:ext>
            </a:extLst>
          </p:cNvPr>
          <p:cNvSpPr>
            <a:spLocks noGrp="1"/>
          </p:cNvSpPr>
          <p:nvPr>
            <p:ph type="pic" sz="quarter" idx="16" hasCustomPrompt="1"/>
          </p:nvPr>
        </p:nvSpPr>
        <p:spPr>
          <a:xfrm>
            <a:off x="6891968" y="1939926"/>
            <a:ext cx="2987565" cy="1745264"/>
          </a:xfrm>
          <a:prstGeom prst="rect">
            <a:avLst/>
          </a:prstGeom>
          <a:noFill/>
          <a:ln w="12700">
            <a:noFill/>
          </a:ln>
        </p:spPr>
        <p:txBody>
          <a:bodyPr>
            <a:normAutofit/>
          </a:bodyPr>
          <a:lstStyle>
            <a:lvl1pPr marL="0" indent="0">
              <a:buNone/>
              <a:defRPr sz="1200"/>
            </a:lvl1pPr>
          </a:lstStyle>
          <a:p>
            <a:r>
              <a:rPr lang="en-US" dirty="0"/>
              <a:t>Click icon to add photo of facility</a:t>
            </a:r>
          </a:p>
        </p:txBody>
      </p:sp>
      <p:sp>
        <p:nvSpPr>
          <p:cNvPr id="28" name="Text Placeholder 18">
            <a:extLst>
              <a:ext uri="{FF2B5EF4-FFF2-40B4-BE49-F238E27FC236}">
                <a16:creationId xmlns:a16="http://schemas.microsoft.com/office/drawing/2014/main" id="{81110EE3-AD63-8648-AE98-4F49FFB33767}"/>
              </a:ext>
            </a:extLst>
          </p:cNvPr>
          <p:cNvSpPr>
            <a:spLocks noGrp="1"/>
          </p:cNvSpPr>
          <p:nvPr>
            <p:ph type="body" sz="quarter" idx="17" hasCustomPrompt="1"/>
          </p:nvPr>
        </p:nvSpPr>
        <p:spPr>
          <a:xfrm>
            <a:off x="6892682"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Facility description</a:t>
            </a:r>
          </a:p>
        </p:txBody>
      </p:sp>
      <p:sp>
        <p:nvSpPr>
          <p:cNvPr id="29" name="Text Placeholder 18">
            <a:extLst>
              <a:ext uri="{FF2B5EF4-FFF2-40B4-BE49-F238E27FC236}">
                <a16:creationId xmlns:a16="http://schemas.microsoft.com/office/drawing/2014/main" id="{B6CEC7B8-100B-A544-9345-5649C31490DF}"/>
              </a:ext>
            </a:extLst>
          </p:cNvPr>
          <p:cNvSpPr>
            <a:spLocks noGrp="1"/>
          </p:cNvSpPr>
          <p:nvPr>
            <p:ph type="body" sz="quarter" idx="18" hasCustomPrompt="1"/>
          </p:nvPr>
        </p:nvSpPr>
        <p:spPr>
          <a:xfrm>
            <a:off x="6892682" y="3703188"/>
            <a:ext cx="2986087" cy="700646"/>
          </a:xfrm>
          <a:prstGeom prst="rect">
            <a:avLst/>
          </a:prstGeom>
          <a:solidFill>
            <a:srgbClr val="623E87"/>
          </a:solidFill>
        </p:spPr>
        <p:txBody>
          <a:bodyPr>
            <a:normAutofit/>
          </a:bodyPr>
          <a:lstStyle>
            <a:lvl1pPr marL="0" indent="0">
              <a:buNone/>
              <a:defRPr sz="1350" b="1">
                <a:solidFill>
                  <a:schemeClr val="bg1"/>
                </a:solidFill>
              </a:defRPr>
            </a:lvl1pPr>
          </a:lstStyle>
          <a:p>
            <a:r>
              <a:rPr lang="en-GB" dirty="0"/>
              <a:t>Name of facility</a:t>
            </a:r>
          </a:p>
        </p:txBody>
      </p:sp>
      <p:sp>
        <p:nvSpPr>
          <p:cNvPr id="17" name="Freeform 16">
            <a:extLst>
              <a:ext uri="{FF2B5EF4-FFF2-40B4-BE49-F238E27FC236}">
                <a16:creationId xmlns:a16="http://schemas.microsoft.com/office/drawing/2014/main" id="{642281AB-909E-BF4D-8149-1BC66A630AE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1" name="Freeform 20">
            <a:extLst>
              <a:ext uri="{FF2B5EF4-FFF2-40B4-BE49-F238E27FC236}">
                <a16:creationId xmlns:a16="http://schemas.microsoft.com/office/drawing/2014/main" id="{D9B85D20-8358-CE44-A753-9EEA177AAE6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2" name="Oval 21">
            <a:extLst>
              <a:ext uri="{FF2B5EF4-FFF2-40B4-BE49-F238E27FC236}">
                <a16:creationId xmlns:a16="http://schemas.microsoft.com/office/drawing/2014/main" id="{78FF5A48-4661-2249-8FCC-72D6A4823701}"/>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11431B29-A23D-2340-979C-51919317008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558A0550-C86F-A145-8AB4-3CA87DB5A5D7}"/>
              </a:ext>
            </a:extLst>
          </p:cNvPr>
          <p:cNvSpPr>
            <a:spLocks noGrp="1"/>
          </p:cNvSpPr>
          <p:nvPr>
            <p:ph type="pic" sz="quarter" idx="19"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17516934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acilities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Facilities</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407276" y="1939926"/>
            <a:ext cx="2987565" cy="1745264"/>
          </a:xfrm>
          <a:prstGeom prst="rect">
            <a:avLst/>
          </a:prstGeom>
          <a:noFill/>
          <a:ln w="12700">
            <a:noFill/>
          </a:ln>
        </p:spPr>
        <p:txBody>
          <a:bodyPr>
            <a:normAutofit/>
          </a:bodyPr>
          <a:lstStyle>
            <a:lvl1pPr marL="0" indent="0">
              <a:buNone/>
              <a:defRPr sz="1200"/>
            </a:lvl1pPr>
          </a:lstStyle>
          <a:p>
            <a:r>
              <a:rPr lang="en-US" dirty="0"/>
              <a:t>Click icon to add photo of facility</a:t>
            </a: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407993"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Facility description</a:t>
            </a:r>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407993" y="3703188"/>
            <a:ext cx="2986087" cy="700646"/>
          </a:xfrm>
          <a:prstGeom prst="rect">
            <a:avLst/>
          </a:prstGeom>
          <a:solidFill>
            <a:srgbClr val="5A7713"/>
          </a:solidFill>
        </p:spPr>
        <p:txBody>
          <a:bodyPr>
            <a:normAutofit/>
          </a:bodyPr>
          <a:lstStyle>
            <a:lvl1pPr marL="0" indent="0">
              <a:buNone/>
              <a:defRPr sz="1350" b="1">
                <a:solidFill>
                  <a:schemeClr val="bg1"/>
                </a:solidFill>
              </a:defRPr>
            </a:lvl1pPr>
          </a:lstStyle>
          <a:p>
            <a:r>
              <a:rPr lang="en-GB" dirty="0"/>
              <a:t>Name of facility</a:t>
            </a:r>
          </a:p>
        </p:txBody>
      </p:sp>
      <p:sp>
        <p:nvSpPr>
          <p:cNvPr id="23" name="Picture Placeholder 4">
            <a:extLst>
              <a:ext uri="{FF2B5EF4-FFF2-40B4-BE49-F238E27FC236}">
                <a16:creationId xmlns:a16="http://schemas.microsoft.com/office/drawing/2014/main" id="{31F77F19-B181-E542-A209-8E125F1BB30A}"/>
              </a:ext>
            </a:extLst>
          </p:cNvPr>
          <p:cNvSpPr>
            <a:spLocks noGrp="1"/>
          </p:cNvSpPr>
          <p:nvPr>
            <p:ph type="pic" sz="quarter" idx="13" hasCustomPrompt="1"/>
          </p:nvPr>
        </p:nvSpPr>
        <p:spPr>
          <a:xfrm>
            <a:off x="3678987" y="1939926"/>
            <a:ext cx="2986087" cy="1745264"/>
          </a:xfrm>
          <a:prstGeom prst="rect">
            <a:avLst/>
          </a:prstGeom>
          <a:noFill/>
          <a:ln w="12700">
            <a:noFill/>
          </a:ln>
        </p:spPr>
        <p:txBody>
          <a:bodyPr>
            <a:normAutofit/>
          </a:bodyPr>
          <a:lstStyle>
            <a:lvl1pPr marL="0" indent="0">
              <a:buNone/>
              <a:defRPr sz="1200"/>
            </a:lvl1pPr>
          </a:lstStyle>
          <a:p>
            <a:r>
              <a:rPr lang="en-US" dirty="0"/>
              <a:t>Click icon to add photo of facility</a:t>
            </a:r>
          </a:p>
        </p:txBody>
      </p:sp>
      <p:sp>
        <p:nvSpPr>
          <p:cNvPr id="24" name="Text Placeholder 18">
            <a:extLst>
              <a:ext uri="{FF2B5EF4-FFF2-40B4-BE49-F238E27FC236}">
                <a16:creationId xmlns:a16="http://schemas.microsoft.com/office/drawing/2014/main" id="{C0E94EB3-2FAF-9945-9FCC-D3EC464BFCAB}"/>
              </a:ext>
            </a:extLst>
          </p:cNvPr>
          <p:cNvSpPr>
            <a:spLocks noGrp="1"/>
          </p:cNvSpPr>
          <p:nvPr>
            <p:ph type="body" sz="quarter" idx="14" hasCustomPrompt="1"/>
          </p:nvPr>
        </p:nvSpPr>
        <p:spPr>
          <a:xfrm>
            <a:off x="3679699"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Facility description</a:t>
            </a:r>
          </a:p>
        </p:txBody>
      </p:sp>
      <p:sp>
        <p:nvSpPr>
          <p:cNvPr id="25" name="Text Placeholder 18">
            <a:extLst>
              <a:ext uri="{FF2B5EF4-FFF2-40B4-BE49-F238E27FC236}">
                <a16:creationId xmlns:a16="http://schemas.microsoft.com/office/drawing/2014/main" id="{A86EEF94-23E5-B647-8AA9-43A8A0D0D41C}"/>
              </a:ext>
            </a:extLst>
          </p:cNvPr>
          <p:cNvSpPr>
            <a:spLocks noGrp="1"/>
          </p:cNvSpPr>
          <p:nvPr>
            <p:ph type="body" sz="quarter" idx="15" hasCustomPrompt="1"/>
          </p:nvPr>
        </p:nvSpPr>
        <p:spPr>
          <a:xfrm>
            <a:off x="3679699" y="3703188"/>
            <a:ext cx="2986087" cy="700646"/>
          </a:xfrm>
          <a:prstGeom prst="rect">
            <a:avLst/>
          </a:prstGeom>
          <a:solidFill>
            <a:srgbClr val="5A7713"/>
          </a:solidFill>
        </p:spPr>
        <p:txBody>
          <a:bodyPr>
            <a:normAutofit/>
          </a:bodyPr>
          <a:lstStyle>
            <a:lvl1pPr marL="0" indent="0">
              <a:buNone/>
              <a:defRPr sz="1350" b="1">
                <a:solidFill>
                  <a:schemeClr val="bg1"/>
                </a:solidFill>
              </a:defRPr>
            </a:lvl1pPr>
          </a:lstStyle>
          <a:p>
            <a:r>
              <a:rPr lang="en-GB" dirty="0"/>
              <a:t>Name of facility</a:t>
            </a:r>
          </a:p>
        </p:txBody>
      </p:sp>
      <p:sp>
        <p:nvSpPr>
          <p:cNvPr id="27" name="Picture Placeholder 4">
            <a:extLst>
              <a:ext uri="{FF2B5EF4-FFF2-40B4-BE49-F238E27FC236}">
                <a16:creationId xmlns:a16="http://schemas.microsoft.com/office/drawing/2014/main" id="{9E55E43E-4754-6141-9E49-341DA74612D6}"/>
              </a:ext>
            </a:extLst>
          </p:cNvPr>
          <p:cNvSpPr>
            <a:spLocks noGrp="1"/>
          </p:cNvSpPr>
          <p:nvPr>
            <p:ph type="pic" sz="quarter" idx="16" hasCustomPrompt="1"/>
          </p:nvPr>
        </p:nvSpPr>
        <p:spPr>
          <a:xfrm>
            <a:off x="6891968" y="1939926"/>
            <a:ext cx="2987565" cy="1745264"/>
          </a:xfrm>
          <a:prstGeom prst="rect">
            <a:avLst/>
          </a:prstGeom>
          <a:noFill/>
          <a:ln w="12700">
            <a:noFill/>
          </a:ln>
        </p:spPr>
        <p:txBody>
          <a:bodyPr>
            <a:normAutofit/>
          </a:bodyPr>
          <a:lstStyle>
            <a:lvl1pPr marL="0" indent="0">
              <a:buNone/>
              <a:defRPr sz="1200"/>
            </a:lvl1pPr>
          </a:lstStyle>
          <a:p>
            <a:r>
              <a:rPr lang="en-US" dirty="0"/>
              <a:t>Click icon to add photo of facility</a:t>
            </a:r>
          </a:p>
        </p:txBody>
      </p:sp>
      <p:sp>
        <p:nvSpPr>
          <p:cNvPr id="28" name="Text Placeholder 18">
            <a:extLst>
              <a:ext uri="{FF2B5EF4-FFF2-40B4-BE49-F238E27FC236}">
                <a16:creationId xmlns:a16="http://schemas.microsoft.com/office/drawing/2014/main" id="{81110EE3-AD63-8648-AE98-4F49FFB33767}"/>
              </a:ext>
            </a:extLst>
          </p:cNvPr>
          <p:cNvSpPr>
            <a:spLocks noGrp="1"/>
          </p:cNvSpPr>
          <p:nvPr>
            <p:ph type="body" sz="quarter" idx="17" hasCustomPrompt="1"/>
          </p:nvPr>
        </p:nvSpPr>
        <p:spPr>
          <a:xfrm>
            <a:off x="6892682"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Facility description</a:t>
            </a:r>
          </a:p>
        </p:txBody>
      </p:sp>
      <p:sp>
        <p:nvSpPr>
          <p:cNvPr id="29" name="Text Placeholder 18">
            <a:extLst>
              <a:ext uri="{FF2B5EF4-FFF2-40B4-BE49-F238E27FC236}">
                <a16:creationId xmlns:a16="http://schemas.microsoft.com/office/drawing/2014/main" id="{B6CEC7B8-100B-A544-9345-5649C31490DF}"/>
              </a:ext>
            </a:extLst>
          </p:cNvPr>
          <p:cNvSpPr>
            <a:spLocks noGrp="1"/>
          </p:cNvSpPr>
          <p:nvPr>
            <p:ph type="body" sz="quarter" idx="18" hasCustomPrompt="1"/>
          </p:nvPr>
        </p:nvSpPr>
        <p:spPr>
          <a:xfrm>
            <a:off x="6892682" y="3703188"/>
            <a:ext cx="2986087" cy="700646"/>
          </a:xfrm>
          <a:prstGeom prst="rect">
            <a:avLst/>
          </a:prstGeom>
          <a:solidFill>
            <a:srgbClr val="5A7713"/>
          </a:solidFill>
        </p:spPr>
        <p:txBody>
          <a:bodyPr>
            <a:normAutofit/>
          </a:bodyPr>
          <a:lstStyle>
            <a:lvl1pPr marL="0" indent="0">
              <a:buNone/>
              <a:defRPr sz="1350" b="1">
                <a:solidFill>
                  <a:schemeClr val="bg1"/>
                </a:solidFill>
              </a:defRPr>
            </a:lvl1pPr>
          </a:lstStyle>
          <a:p>
            <a:r>
              <a:rPr lang="en-GB" dirty="0"/>
              <a:t>Name of facility</a:t>
            </a:r>
          </a:p>
        </p:txBody>
      </p:sp>
      <p:sp>
        <p:nvSpPr>
          <p:cNvPr id="17" name="Freeform 16">
            <a:extLst>
              <a:ext uri="{FF2B5EF4-FFF2-40B4-BE49-F238E27FC236}">
                <a16:creationId xmlns:a16="http://schemas.microsoft.com/office/drawing/2014/main" id="{642281AB-909E-BF4D-8149-1BC66A630AE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1" name="Freeform 20">
            <a:extLst>
              <a:ext uri="{FF2B5EF4-FFF2-40B4-BE49-F238E27FC236}">
                <a16:creationId xmlns:a16="http://schemas.microsoft.com/office/drawing/2014/main" id="{D9B85D20-8358-CE44-A753-9EEA177AAE6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2" name="Oval 21">
            <a:extLst>
              <a:ext uri="{FF2B5EF4-FFF2-40B4-BE49-F238E27FC236}">
                <a16:creationId xmlns:a16="http://schemas.microsoft.com/office/drawing/2014/main" id="{78FF5A48-4661-2249-8FCC-72D6A4823701}"/>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11431B29-A23D-2340-979C-51919317008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558A0550-C86F-A145-8AB4-3CA87DB5A5D7}"/>
              </a:ext>
            </a:extLst>
          </p:cNvPr>
          <p:cNvSpPr>
            <a:spLocks noGrp="1"/>
          </p:cNvSpPr>
          <p:nvPr>
            <p:ph type="pic" sz="quarter" idx="19"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16878716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acilities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Facilities pink</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407276" y="1939926"/>
            <a:ext cx="2987565" cy="1745264"/>
          </a:xfrm>
          <a:prstGeom prst="rect">
            <a:avLst/>
          </a:prstGeom>
          <a:noFill/>
          <a:ln w="12700">
            <a:noFill/>
          </a:ln>
        </p:spPr>
        <p:txBody>
          <a:bodyPr>
            <a:normAutofit/>
          </a:bodyPr>
          <a:lstStyle>
            <a:lvl1pPr marL="0" indent="0">
              <a:buNone/>
              <a:defRPr sz="1200"/>
            </a:lvl1pPr>
          </a:lstStyle>
          <a:p>
            <a:r>
              <a:rPr lang="en-US" dirty="0"/>
              <a:t>Click icon to add photo of facility</a:t>
            </a: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407993"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Facility description</a:t>
            </a:r>
          </a:p>
        </p:txBody>
      </p:sp>
      <p:sp>
        <p:nvSpPr>
          <p:cNvPr id="20" name="Text Placeholder 18">
            <a:extLst>
              <a:ext uri="{FF2B5EF4-FFF2-40B4-BE49-F238E27FC236}">
                <a16:creationId xmlns:a16="http://schemas.microsoft.com/office/drawing/2014/main" id="{2BFA7589-652B-B546-9D4C-8696AF138F4B}"/>
              </a:ext>
            </a:extLst>
          </p:cNvPr>
          <p:cNvSpPr>
            <a:spLocks noGrp="1"/>
          </p:cNvSpPr>
          <p:nvPr>
            <p:ph type="body" sz="quarter" idx="12" hasCustomPrompt="1"/>
          </p:nvPr>
        </p:nvSpPr>
        <p:spPr>
          <a:xfrm>
            <a:off x="407993" y="3703188"/>
            <a:ext cx="2986087" cy="700646"/>
          </a:xfrm>
          <a:prstGeom prst="rect">
            <a:avLst/>
          </a:prstGeom>
          <a:solidFill>
            <a:srgbClr val="811F42"/>
          </a:solidFill>
        </p:spPr>
        <p:txBody>
          <a:bodyPr>
            <a:normAutofit/>
          </a:bodyPr>
          <a:lstStyle>
            <a:lvl1pPr marL="0" indent="0">
              <a:buNone/>
              <a:defRPr sz="1350" b="1">
                <a:solidFill>
                  <a:schemeClr val="bg1"/>
                </a:solidFill>
              </a:defRPr>
            </a:lvl1pPr>
          </a:lstStyle>
          <a:p>
            <a:r>
              <a:rPr lang="en-GB" dirty="0"/>
              <a:t>Name of facility</a:t>
            </a:r>
          </a:p>
        </p:txBody>
      </p:sp>
      <p:sp>
        <p:nvSpPr>
          <p:cNvPr id="23" name="Picture Placeholder 4">
            <a:extLst>
              <a:ext uri="{FF2B5EF4-FFF2-40B4-BE49-F238E27FC236}">
                <a16:creationId xmlns:a16="http://schemas.microsoft.com/office/drawing/2014/main" id="{31F77F19-B181-E542-A209-8E125F1BB30A}"/>
              </a:ext>
            </a:extLst>
          </p:cNvPr>
          <p:cNvSpPr>
            <a:spLocks noGrp="1"/>
          </p:cNvSpPr>
          <p:nvPr>
            <p:ph type="pic" sz="quarter" idx="13" hasCustomPrompt="1"/>
          </p:nvPr>
        </p:nvSpPr>
        <p:spPr>
          <a:xfrm>
            <a:off x="3678987" y="1939926"/>
            <a:ext cx="2986087" cy="1745264"/>
          </a:xfrm>
          <a:prstGeom prst="rect">
            <a:avLst/>
          </a:prstGeom>
          <a:noFill/>
          <a:ln w="12700">
            <a:noFill/>
          </a:ln>
        </p:spPr>
        <p:txBody>
          <a:bodyPr>
            <a:normAutofit/>
          </a:bodyPr>
          <a:lstStyle>
            <a:lvl1pPr marL="0" indent="0">
              <a:buNone/>
              <a:defRPr sz="1200"/>
            </a:lvl1pPr>
          </a:lstStyle>
          <a:p>
            <a:r>
              <a:rPr lang="en-US" dirty="0"/>
              <a:t>Click icon to add photo of facility</a:t>
            </a:r>
          </a:p>
        </p:txBody>
      </p:sp>
      <p:sp>
        <p:nvSpPr>
          <p:cNvPr id="24" name="Text Placeholder 18">
            <a:extLst>
              <a:ext uri="{FF2B5EF4-FFF2-40B4-BE49-F238E27FC236}">
                <a16:creationId xmlns:a16="http://schemas.microsoft.com/office/drawing/2014/main" id="{C0E94EB3-2FAF-9945-9FCC-D3EC464BFCAB}"/>
              </a:ext>
            </a:extLst>
          </p:cNvPr>
          <p:cNvSpPr>
            <a:spLocks noGrp="1"/>
          </p:cNvSpPr>
          <p:nvPr>
            <p:ph type="body" sz="quarter" idx="14" hasCustomPrompt="1"/>
          </p:nvPr>
        </p:nvSpPr>
        <p:spPr>
          <a:xfrm>
            <a:off x="3679699"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Facility description</a:t>
            </a:r>
          </a:p>
        </p:txBody>
      </p:sp>
      <p:sp>
        <p:nvSpPr>
          <p:cNvPr id="25" name="Text Placeholder 18">
            <a:extLst>
              <a:ext uri="{FF2B5EF4-FFF2-40B4-BE49-F238E27FC236}">
                <a16:creationId xmlns:a16="http://schemas.microsoft.com/office/drawing/2014/main" id="{A86EEF94-23E5-B647-8AA9-43A8A0D0D41C}"/>
              </a:ext>
            </a:extLst>
          </p:cNvPr>
          <p:cNvSpPr>
            <a:spLocks noGrp="1"/>
          </p:cNvSpPr>
          <p:nvPr>
            <p:ph type="body" sz="quarter" idx="15" hasCustomPrompt="1"/>
          </p:nvPr>
        </p:nvSpPr>
        <p:spPr>
          <a:xfrm>
            <a:off x="3679699" y="3703188"/>
            <a:ext cx="2986087" cy="700646"/>
          </a:xfrm>
          <a:prstGeom prst="rect">
            <a:avLst/>
          </a:prstGeom>
          <a:solidFill>
            <a:srgbClr val="811F42"/>
          </a:solidFill>
        </p:spPr>
        <p:txBody>
          <a:bodyPr>
            <a:normAutofit/>
          </a:bodyPr>
          <a:lstStyle>
            <a:lvl1pPr marL="0" indent="0">
              <a:buNone/>
              <a:defRPr sz="1350" b="1">
                <a:solidFill>
                  <a:schemeClr val="bg1"/>
                </a:solidFill>
              </a:defRPr>
            </a:lvl1pPr>
          </a:lstStyle>
          <a:p>
            <a:r>
              <a:rPr lang="en-GB" dirty="0"/>
              <a:t>Name of facility</a:t>
            </a:r>
          </a:p>
        </p:txBody>
      </p:sp>
      <p:sp>
        <p:nvSpPr>
          <p:cNvPr id="27" name="Picture Placeholder 4">
            <a:extLst>
              <a:ext uri="{FF2B5EF4-FFF2-40B4-BE49-F238E27FC236}">
                <a16:creationId xmlns:a16="http://schemas.microsoft.com/office/drawing/2014/main" id="{9E55E43E-4754-6141-9E49-341DA74612D6}"/>
              </a:ext>
            </a:extLst>
          </p:cNvPr>
          <p:cNvSpPr>
            <a:spLocks noGrp="1"/>
          </p:cNvSpPr>
          <p:nvPr>
            <p:ph type="pic" sz="quarter" idx="16" hasCustomPrompt="1"/>
          </p:nvPr>
        </p:nvSpPr>
        <p:spPr>
          <a:xfrm>
            <a:off x="6891968" y="1939926"/>
            <a:ext cx="2987565" cy="1745264"/>
          </a:xfrm>
          <a:prstGeom prst="rect">
            <a:avLst/>
          </a:prstGeom>
          <a:noFill/>
          <a:ln w="12700">
            <a:noFill/>
          </a:ln>
        </p:spPr>
        <p:txBody>
          <a:bodyPr>
            <a:normAutofit/>
          </a:bodyPr>
          <a:lstStyle>
            <a:lvl1pPr marL="0" indent="0">
              <a:buNone/>
              <a:defRPr sz="1200"/>
            </a:lvl1pPr>
          </a:lstStyle>
          <a:p>
            <a:r>
              <a:rPr lang="en-US" dirty="0"/>
              <a:t>Click icon to add photo of facility</a:t>
            </a:r>
          </a:p>
        </p:txBody>
      </p:sp>
      <p:sp>
        <p:nvSpPr>
          <p:cNvPr id="28" name="Text Placeholder 18">
            <a:extLst>
              <a:ext uri="{FF2B5EF4-FFF2-40B4-BE49-F238E27FC236}">
                <a16:creationId xmlns:a16="http://schemas.microsoft.com/office/drawing/2014/main" id="{81110EE3-AD63-8648-AE98-4F49FFB33767}"/>
              </a:ext>
            </a:extLst>
          </p:cNvPr>
          <p:cNvSpPr>
            <a:spLocks noGrp="1"/>
          </p:cNvSpPr>
          <p:nvPr>
            <p:ph type="body" sz="quarter" idx="17" hasCustomPrompt="1"/>
          </p:nvPr>
        </p:nvSpPr>
        <p:spPr>
          <a:xfrm>
            <a:off x="6892682" y="4403835"/>
            <a:ext cx="2986087" cy="182880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Facility description</a:t>
            </a:r>
          </a:p>
        </p:txBody>
      </p:sp>
      <p:sp>
        <p:nvSpPr>
          <p:cNvPr id="29" name="Text Placeholder 18">
            <a:extLst>
              <a:ext uri="{FF2B5EF4-FFF2-40B4-BE49-F238E27FC236}">
                <a16:creationId xmlns:a16="http://schemas.microsoft.com/office/drawing/2014/main" id="{B6CEC7B8-100B-A544-9345-5649C31490DF}"/>
              </a:ext>
            </a:extLst>
          </p:cNvPr>
          <p:cNvSpPr>
            <a:spLocks noGrp="1"/>
          </p:cNvSpPr>
          <p:nvPr>
            <p:ph type="body" sz="quarter" idx="18" hasCustomPrompt="1"/>
          </p:nvPr>
        </p:nvSpPr>
        <p:spPr>
          <a:xfrm>
            <a:off x="6892682" y="3703188"/>
            <a:ext cx="2986087" cy="700646"/>
          </a:xfrm>
          <a:prstGeom prst="rect">
            <a:avLst/>
          </a:prstGeom>
          <a:solidFill>
            <a:srgbClr val="811F42"/>
          </a:solidFill>
        </p:spPr>
        <p:txBody>
          <a:bodyPr>
            <a:normAutofit/>
          </a:bodyPr>
          <a:lstStyle>
            <a:lvl1pPr marL="0" indent="0">
              <a:buNone/>
              <a:defRPr sz="1350" b="1">
                <a:solidFill>
                  <a:schemeClr val="bg1"/>
                </a:solidFill>
              </a:defRPr>
            </a:lvl1pPr>
          </a:lstStyle>
          <a:p>
            <a:r>
              <a:rPr lang="en-GB" dirty="0"/>
              <a:t>Name of facility</a:t>
            </a:r>
          </a:p>
        </p:txBody>
      </p:sp>
      <p:sp>
        <p:nvSpPr>
          <p:cNvPr id="17" name="Freeform 16">
            <a:extLst>
              <a:ext uri="{FF2B5EF4-FFF2-40B4-BE49-F238E27FC236}">
                <a16:creationId xmlns:a16="http://schemas.microsoft.com/office/drawing/2014/main" id="{642281AB-909E-BF4D-8149-1BC66A630AE0}"/>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4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1" name="Freeform 20">
            <a:extLst>
              <a:ext uri="{FF2B5EF4-FFF2-40B4-BE49-F238E27FC236}">
                <a16:creationId xmlns:a16="http://schemas.microsoft.com/office/drawing/2014/main" id="{D9B85D20-8358-CE44-A753-9EEA177AAE6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2" name="Oval 21">
            <a:extLst>
              <a:ext uri="{FF2B5EF4-FFF2-40B4-BE49-F238E27FC236}">
                <a16:creationId xmlns:a16="http://schemas.microsoft.com/office/drawing/2014/main" id="{78FF5A48-4661-2249-8FCC-72D6A4823701}"/>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6" name="Picture 25">
            <a:extLst>
              <a:ext uri="{FF2B5EF4-FFF2-40B4-BE49-F238E27FC236}">
                <a16:creationId xmlns:a16="http://schemas.microsoft.com/office/drawing/2014/main" id="{11431B29-A23D-2340-979C-51919317008A}"/>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30" name="Picture Placeholder 29">
            <a:extLst>
              <a:ext uri="{FF2B5EF4-FFF2-40B4-BE49-F238E27FC236}">
                <a16:creationId xmlns:a16="http://schemas.microsoft.com/office/drawing/2014/main" id="{558A0550-C86F-A145-8AB4-3CA87DB5A5D7}"/>
              </a:ext>
            </a:extLst>
          </p:cNvPr>
          <p:cNvSpPr>
            <a:spLocks noGrp="1"/>
          </p:cNvSpPr>
          <p:nvPr>
            <p:ph type="pic" sz="quarter" idx="19"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426739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8099535" cy="1325563"/>
          </a:xfrm>
          <a:prstGeom prst="rect">
            <a:avLst/>
          </a:prstGeom>
        </p:spPr>
        <p:txBody>
          <a:bodyPr/>
          <a:lstStyle>
            <a:lvl1pPr>
              <a:lnSpc>
                <a:spcPct val="100000"/>
              </a:lnSpc>
              <a:defRPr b="1">
                <a:solidFill>
                  <a:srgbClr val="0A406C"/>
                </a:solidFill>
              </a:defRPr>
            </a:lvl1pPr>
          </a:lstStyle>
          <a:p>
            <a:r>
              <a:rPr lang="en-GB" dirty="0"/>
              <a:t>Slide title</a:t>
            </a:r>
            <a:endParaRPr lang="en-US" dirty="0"/>
          </a:p>
        </p:txBody>
      </p:sp>
      <p:sp>
        <p:nvSpPr>
          <p:cNvPr id="3" name="Content Placeholder 2"/>
          <p:cNvSpPr>
            <a:spLocks noGrp="1"/>
          </p:cNvSpPr>
          <p:nvPr>
            <p:ph idx="1" hasCustomPrompt="1"/>
          </p:nvPr>
        </p:nvSpPr>
        <p:spPr>
          <a:xfrm>
            <a:off x="407277" y="2795757"/>
            <a:ext cx="10138803"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dirty="0"/>
              <a:t>Click to add body text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Freeform 13">
            <a:extLst>
              <a:ext uri="{FF2B5EF4-FFF2-40B4-BE49-F238E27FC236}">
                <a16:creationId xmlns:a16="http://schemas.microsoft.com/office/drawing/2014/main" id="{4E371CE9-F4A7-514B-960D-C2F3C033750D}"/>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1" name="Freeform 20">
            <a:extLst>
              <a:ext uri="{FF2B5EF4-FFF2-40B4-BE49-F238E27FC236}">
                <a16:creationId xmlns:a16="http://schemas.microsoft.com/office/drawing/2014/main" id="{440194CE-8F7F-1644-B3BB-FD55176A2F2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6" name="Oval 15">
            <a:extLst>
              <a:ext uri="{FF2B5EF4-FFF2-40B4-BE49-F238E27FC236}">
                <a16:creationId xmlns:a16="http://schemas.microsoft.com/office/drawing/2014/main" id="{F7573F97-5D0C-EB4F-B0F0-F3BAC51FDD97}"/>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a:extLst>
              <a:ext uri="{FF2B5EF4-FFF2-40B4-BE49-F238E27FC236}">
                <a16:creationId xmlns:a16="http://schemas.microsoft.com/office/drawing/2014/main" id="{F74A6085-DB6F-D049-AB30-A1C5B52D2C9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81" y="1823409"/>
            <a:ext cx="9261169" cy="806285"/>
          </a:xfrm>
          <a:prstGeom prst="rect">
            <a:avLst/>
          </a:prstGeom>
        </p:spPr>
        <p:txBody>
          <a:bodyPr/>
          <a:lstStyle>
            <a:lvl1pPr marL="0" indent="0">
              <a:lnSpc>
                <a:spcPct val="100000"/>
              </a:lnSpc>
              <a:buNone/>
              <a:defRPr b="1">
                <a:solidFill>
                  <a:srgbClr val="5A7713"/>
                </a:solidFill>
              </a:defRPr>
            </a:lvl1pPr>
          </a:lstStyle>
          <a:p>
            <a:pPr lvl="0"/>
            <a:r>
              <a:rPr lang="en-US" dirty="0"/>
              <a:t>Click to add a </a:t>
            </a:r>
            <a:r>
              <a:rPr lang="en-US" dirty="0" err="1"/>
              <a:t>subheader</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24" name="Picture Placeholder 23">
            <a:extLst>
              <a:ext uri="{FF2B5EF4-FFF2-40B4-BE49-F238E27FC236}">
                <a16:creationId xmlns:a16="http://schemas.microsoft.com/office/drawing/2014/main" id="{85C13CF6-96F0-2846-976E-6DAF848B7172}"/>
              </a:ext>
            </a:extLst>
          </p:cNvPr>
          <p:cNvSpPr>
            <a:spLocks noGrp="1"/>
          </p:cNvSpPr>
          <p:nvPr>
            <p:ph type="pic" sz="quarter" idx="11"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1209501968"/>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rojects x2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Example projects x2 (purple)</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8" y="1921921"/>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6726321" y="1921920"/>
            <a:ext cx="3141047" cy="214674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32" name="Text Placeholder 18">
            <a:extLst>
              <a:ext uri="{FF2B5EF4-FFF2-40B4-BE49-F238E27FC236}">
                <a16:creationId xmlns:a16="http://schemas.microsoft.com/office/drawing/2014/main" id="{1834CC92-80AC-6841-8F08-1AB357B89F61}"/>
              </a:ext>
            </a:extLst>
          </p:cNvPr>
          <p:cNvSpPr>
            <a:spLocks noGrp="1"/>
          </p:cNvSpPr>
          <p:nvPr>
            <p:ph type="body" sz="quarter" idx="12" hasCustomPrompt="1"/>
          </p:nvPr>
        </p:nvSpPr>
        <p:spPr>
          <a:xfrm>
            <a:off x="363318" y="4312784"/>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Project description</a:t>
            </a:r>
          </a:p>
        </p:txBody>
      </p:sp>
      <p:sp>
        <p:nvSpPr>
          <p:cNvPr id="33" name="Picture Placeholder 4">
            <a:extLst>
              <a:ext uri="{FF2B5EF4-FFF2-40B4-BE49-F238E27FC236}">
                <a16:creationId xmlns:a16="http://schemas.microsoft.com/office/drawing/2014/main" id="{9C3DFBF1-12BC-4D47-AB45-E06269B05E91}"/>
              </a:ext>
            </a:extLst>
          </p:cNvPr>
          <p:cNvSpPr>
            <a:spLocks noGrp="1"/>
          </p:cNvSpPr>
          <p:nvPr>
            <p:ph type="pic" sz="quarter" idx="13" hasCustomPrompt="1"/>
          </p:nvPr>
        </p:nvSpPr>
        <p:spPr>
          <a:xfrm>
            <a:off x="6726321" y="4312783"/>
            <a:ext cx="3141047" cy="214674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14559339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rojects x2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Example projects x2 (green)</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8" y="1921921"/>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6726321" y="1921920"/>
            <a:ext cx="3141047" cy="214674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32" name="Text Placeholder 18">
            <a:extLst>
              <a:ext uri="{FF2B5EF4-FFF2-40B4-BE49-F238E27FC236}">
                <a16:creationId xmlns:a16="http://schemas.microsoft.com/office/drawing/2014/main" id="{1834CC92-80AC-6841-8F08-1AB357B89F61}"/>
              </a:ext>
            </a:extLst>
          </p:cNvPr>
          <p:cNvSpPr>
            <a:spLocks noGrp="1"/>
          </p:cNvSpPr>
          <p:nvPr>
            <p:ph type="body" sz="quarter" idx="12" hasCustomPrompt="1"/>
          </p:nvPr>
        </p:nvSpPr>
        <p:spPr>
          <a:xfrm>
            <a:off x="363318" y="4312784"/>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Project description</a:t>
            </a:r>
          </a:p>
        </p:txBody>
      </p:sp>
      <p:sp>
        <p:nvSpPr>
          <p:cNvPr id="33" name="Picture Placeholder 4">
            <a:extLst>
              <a:ext uri="{FF2B5EF4-FFF2-40B4-BE49-F238E27FC236}">
                <a16:creationId xmlns:a16="http://schemas.microsoft.com/office/drawing/2014/main" id="{9C3DFBF1-12BC-4D47-AB45-E06269B05E91}"/>
              </a:ext>
            </a:extLst>
          </p:cNvPr>
          <p:cNvSpPr>
            <a:spLocks noGrp="1"/>
          </p:cNvSpPr>
          <p:nvPr>
            <p:ph type="pic" sz="quarter" idx="13" hasCustomPrompt="1"/>
          </p:nvPr>
        </p:nvSpPr>
        <p:spPr>
          <a:xfrm>
            <a:off x="6726321" y="4312783"/>
            <a:ext cx="3141047" cy="214674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30656542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rojects x2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Example projects x2 (blue)</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8" y="1921921"/>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6726321" y="1921920"/>
            <a:ext cx="3141047" cy="214674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32" name="Text Placeholder 18">
            <a:extLst>
              <a:ext uri="{FF2B5EF4-FFF2-40B4-BE49-F238E27FC236}">
                <a16:creationId xmlns:a16="http://schemas.microsoft.com/office/drawing/2014/main" id="{1834CC92-80AC-6841-8F08-1AB357B89F61}"/>
              </a:ext>
            </a:extLst>
          </p:cNvPr>
          <p:cNvSpPr>
            <a:spLocks noGrp="1"/>
          </p:cNvSpPr>
          <p:nvPr>
            <p:ph type="body" sz="quarter" idx="12" hasCustomPrompt="1"/>
          </p:nvPr>
        </p:nvSpPr>
        <p:spPr>
          <a:xfrm>
            <a:off x="363318" y="4312784"/>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Project description</a:t>
            </a:r>
          </a:p>
        </p:txBody>
      </p:sp>
      <p:sp>
        <p:nvSpPr>
          <p:cNvPr id="33" name="Picture Placeholder 4">
            <a:extLst>
              <a:ext uri="{FF2B5EF4-FFF2-40B4-BE49-F238E27FC236}">
                <a16:creationId xmlns:a16="http://schemas.microsoft.com/office/drawing/2014/main" id="{9C3DFBF1-12BC-4D47-AB45-E06269B05E91}"/>
              </a:ext>
            </a:extLst>
          </p:cNvPr>
          <p:cNvSpPr>
            <a:spLocks noGrp="1"/>
          </p:cNvSpPr>
          <p:nvPr>
            <p:ph type="pic" sz="quarter" idx="13" hasCustomPrompt="1"/>
          </p:nvPr>
        </p:nvSpPr>
        <p:spPr>
          <a:xfrm>
            <a:off x="6726321" y="4312783"/>
            <a:ext cx="3141047" cy="214674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37796998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rojects x2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Example projects x2 (pink)</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8" y="1921921"/>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6726321" y="1921920"/>
            <a:ext cx="3141047" cy="214674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32" name="Text Placeholder 18">
            <a:extLst>
              <a:ext uri="{FF2B5EF4-FFF2-40B4-BE49-F238E27FC236}">
                <a16:creationId xmlns:a16="http://schemas.microsoft.com/office/drawing/2014/main" id="{1834CC92-80AC-6841-8F08-1AB357B89F61}"/>
              </a:ext>
            </a:extLst>
          </p:cNvPr>
          <p:cNvSpPr>
            <a:spLocks noGrp="1"/>
          </p:cNvSpPr>
          <p:nvPr>
            <p:ph type="body" sz="quarter" idx="12" hasCustomPrompt="1"/>
          </p:nvPr>
        </p:nvSpPr>
        <p:spPr>
          <a:xfrm>
            <a:off x="363318" y="4312784"/>
            <a:ext cx="9504049" cy="2146740"/>
          </a:xfrm>
          <a:prstGeom prst="rect">
            <a:avLst/>
          </a:prstGeom>
          <a:solidFill>
            <a:schemeClr val="bg1">
              <a:lumMod val="95000"/>
            </a:schemeClr>
          </a:solidFill>
        </p:spPr>
        <p:txBody>
          <a:bodyPr>
            <a:normAutofit/>
          </a:bodyPr>
          <a:lstStyle>
            <a:lvl1pPr marL="0" indent="0">
              <a:buNone/>
              <a:defRPr sz="1350" b="0">
                <a:solidFill>
                  <a:srgbClr val="081830"/>
                </a:solidFill>
              </a:defRPr>
            </a:lvl1pPr>
          </a:lstStyle>
          <a:p>
            <a:r>
              <a:rPr lang="en-GB" dirty="0"/>
              <a:t>Project description</a:t>
            </a:r>
          </a:p>
        </p:txBody>
      </p:sp>
      <p:sp>
        <p:nvSpPr>
          <p:cNvPr id="33" name="Picture Placeholder 4">
            <a:extLst>
              <a:ext uri="{FF2B5EF4-FFF2-40B4-BE49-F238E27FC236}">
                <a16:creationId xmlns:a16="http://schemas.microsoft.com/office/drawing/2014/main" id="{9C3DFBF1-12BC-4D47-AB45-E06269B05E91}"/>
              </a:ext>
            </a:extLst>
          </p:cNvPr>
          <p:cNvSpPr>
            <a:spLocks noGrp="1"/>
          </p:cNvSpPr>
          <p:nvPr>
            <p:ph type="pic" sz="quarter" idx="13" hasCustomPrompt="1"/>
          </p:nvPr>
        </p:nvSpPr>
        <p:spPr>
          <a:xfrm>
            <a:off x="6726321" y="4312783"/>
            <a:ext cx="3141047" cy="214674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4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38660760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rojects x1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Example projects x1 (purple)</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3" y="1921921"/>
            <a:ext cx="7203763" cy="4275680"/>
          </a:xfrm>
          <a:prstGeom prst="rect">
            <a:avLst/>
          </a:prstGeom>
          <a:solidFill>
            <a:schemeClr val="bg1">
              <a:lumMod val="95000"/>
            </a:schemeClr>
          </a:solidFill>
        </p:spPr>
        <p:txBody>
          <a:bodyPr lIns="180000" tIns="180000" rIns="180000" bIns="180000">
            <a:normAutofit/>
          </a:bodyPr>
          <a:lstStyle>
            <a:lvl1pPr marL="0" indent="0">
              <a:buNone/>
              <a:defRPr sz="1350" b="0">
                <a:solidFill>
                  <a:srgbClr val="081830"/>
                </a:solidFill>
              </a:defRPr>
            </a:lvl1pPr>
          </a:lstStyle>
          <a:p>
            <a:r>
              <a:rPr lang="en-GB" dirty="0"/>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7567079" y="1921920"/>
            <a:ext cx="3141047" cy="427568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
        <p:nvSpPr>
          <p:cNvPr id="4" name="Text Placeholder 3">
            <a:extLst>
              <a:ext uri="{FF2B5EF4-FFF2-40B4-BE49-F238E27FC236}">
                <a16:creationId xmlns:a16="http://schemas.microsoft.com/office/drawing/2014/main" id="{93B90371-211A-1D41-879F-F58EF0DA123C}"/>
              </a:ext>
            </a:extLst>
          </p:cNvPr>
          <p:cNvSpPr>
            <a:spLocks noGrp="1"/>
          </p:cNvSpPr>
          <p:nvPr>
            <p:ph type="body" sz="quarter" idx="15" hasCustomPrompt="1"/>
          </p:nvPr>
        </p:nvSpPr>
        <p:spPr>
          <a:xfrm>
            <a:off x="548957" y="4500880"/>
            <a:ext cx="6827203" cy="1534160"/>
          </a:xfrm>
          <a:gradFill>
            <a:gsLst>
              <a:gs pos="0">
                <a:srgbClr val="623E87"/>
              </a:gs>
              <a:gs pos="100000">
                <a:srgbClr val="452B56"/>
              </a:gs>
            </a:gsLst>
            <a:lin ang="0" scaled="0"/>
          </a:gradFill>
          <a:ln w="31750">
            <a:noFill/>
          </a:ln>
        </p:spPr>
        <p:txBody>
          <a:bodyPr>
            <a:normAutofit/>
          </a:bodyPr>
          <a:lstStyle>
            <a:lvl1pPr marL="0" indent="0">
              <a:buNone/>
              <a:defRPr sz="135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GB" dirty="0"/>
              <a:t>“Quote quote quote.”</a:t>
            </a:r>
            <a:endParaRPr lang="en-US" dirty="0"/>
          </a:p>
        </p:txBody>
      </p:sp>
    </p:spTree>
    <p:extLst>
      <p:ext uri="{BB962C8B-B14F-4D97-AF65-F5344CB8AC3E}">
        <p14:creationId xmlns:p14="http://schemas.microsoft.com/office/powerpoint/2010/main" val="42368733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rojects x1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Example projects x1 (green)</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3" y="1921921"/>
            <a:ext cx="7203763" cy="4275680"/>
          </a:xfrm>
          <a:prstGeom prst="rect">
            <a:avLst/>
          </a:prstGeom>
          <a:solidFill>
            <a:schemeClr val="bg1">
              <a:lumMod val="95000"/>
            </a:schemeClr>
          </a:solidFill>
        </p:spPr>
        <p:txBody>
          <a:bodyPr lIns="180000" tIns="180000" rIns="180000" bIns="180000">
            <a:normAutofit/>
          </a:bodyPr>
          <a:lstStyle>
            <a:lvl1pPr marL="0" indent="0">
              <a:buNone/>
              <a:defRPr sz="1350" b="0">
                <a:solidFill>
                  <a:srgbClr val="081830"/>
                </a:solidFill>
              </a:defRPr>
            </a:lvl1pPr>
          </a:lstStyle>
          <a:p>
            <a:r>
              <a:rPr lang="en-GB" dirty="0"/>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7567079" y="1921920"/>
            <a:ext cx="3141047" cy="427568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
        <p:nvSpPr>
          <p:cNvPr id="4" name="Text Placeholder 3">
            <a:extLst>
              <a:ext uri="{FF2B5EF4-FFF2-40B4-BE49-F238E27FC236}">
                <a16:creationId xmlns:a16="http://schemas.microsoft.com/office/drawing/2014/main" id="{93B90371-211A-1D41-879F-F58EF0DA123C}"/>
              </a:ext>
            </a:extLst>
          </p:cNvPr>
          <p:cNvSpPr>
            <a:spLocks noGrp="1"/>
          </p:cNvSpPr>
          <p:nvPr>
            <p:ph type="body" sz="quarter" idx="15" hasCustomPrompt="1"/>
          </p:nvPr>
        </p:nvSpPr>
        <p:spPr>
          <a:xfrm>
            <a:off x="548957" y="4500880"/>
            <a:ext cx="6827203" cy="1534160"/>
          </a:xfrm>
          <a:solidFill>
            <a:srgbClr val="5A7713"/>
          </a:solidFill>
          <a:ln w="31750">
            <a:noFill/>
          </a:ln>
        </p:spPr>
        <p:txBody>
          <a:bodyPr>
            <a:normAutofit/>
          </a:bodyPr>
          <a:lstStyle>
            <a:lvl1pPr marL="0" indent="0">
              <a:buNone/>
              <a:defRPr sz="135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GB" dirty="0"/>
              <a:t>“Quote quote quote.”</a:t>
            </a:r>
            <a:endParaRPr lang="en-US" dirty="0"/>
          </a:p>
        </p:txBody>
      </p:sp>
    </p:spTree>
    <p:extLst>
      <p:ext uri="{BB962C8B-B14F-4D97-AF65-F5344CB8AC3E}">
        <p14:creationId xmlns:p14="http://schemas.microsoft.com/office/powerpoint/2010/main" val="11741003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rojects x1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Example projects x1 (blue)</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3" y="1921921"/>
            <a:ext cx="7203763" cy="4275680"/>
          </a:xfrm>
          <a:prstGeom prst="rect">
            <a:avLst/>
          </a:prstGeom>
          <a:solidFill>
            <a:schemeClr val="bg1">
              <a:lumMod val="95000"/>
            </a:schemeClr>
          </a:solidFill>
        </p:spPr>
        <p:txBody>
          <a:bodyPr lIns="180000" tIns="180000" rIns="180000" bIns="180000">
            <a:normAutofit/>
          </a:bodyPr>
          <a:lstStyle>
            <a:lvl1pPr marL="0" indent="0">
              <a:buNone/>
              <a:defRPr sz="1350" b="0">
                <a:solidFill>
                  <a:srgbClr val="081830"/>
                </a:solidFill>
              </a:defRPr>
            </a:lvl1pPr>
          </a:lstStyle>
          <a:p>
            <a:r>
              <a:rPr lang="en-GB" dirty="0"/>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7567079" y="1921920"/>
            <a:ext cx="3141047" cy="427568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
        <p:nvSpPr>
          <p:cNvPr id="4" name="Text Placeholder 3">
            <a:extLst>
              <a:ext uri="{FF2B5EF4-FFF2-40B4-BE49-F238E27FC236}">
                <a16:creationId xmlns:a16="http://schemas.microsoft.com/office/drawing/2014/main" id="{93B90371-211A-1D41-879F-F58EF0DA123C}"/>
              </a:ext>
            </a:extLst>
          </p:cNvPr>
          <p:cNvSpPr>
            <a:spLocks noGrp="1"/>
          </p:cNvSpPr>
          <p:nvPr>
            <p:ph type="body" sz="quarter" idx="15" hasCustomPrompt="1"/>
          </p:nvPr>
        </p:nvSpPr>
        <p:spPr>
          <a:xfrm>
            <a:off x="548957" y="4500880"/>
            <a:ext cx="6827203" cy="1534160"/>
          </a:xfrm>
          <a:solidFill>
            <a:srgbClr val="26366F"/>
          </a:solidFill>
          <a:ln w="31750">
            <a:noFill/>
          </a:ln>
        </p:spPr>
        <p:txBody>
          <a:bodyPr>
            <a:normAutofit/>
          </a:bodyPr>
          <a:lstStyle>
            <a:lvl1pPr marL="0" indent="0">
              <a:buNone/>
              <a:defRPr sz="135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GB" dirty="0"/>
              <a:t>“Quote quote quote.”</a:t>
            </a:r>
            <a:endParaRPr lang="en-US" dirty="0"/>
          </a:p>
        </p:txBody>
      </p:sp>
    </p:spTree>
    <p:extLst>
      <p:ext uri="{BB962C8B-B14F-4D97-AF65-F5344CB8AC3E}">
        <p14:creationId xmlns:p14="http://schemas.microsoft.com/office/powerpoint/2010/main" val="9148243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rojects x1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315" y="365129"/>
            <a:ext cx="7570076" cy="1325563"/>
          </a:xfrm>
          <a:prstGeom prst="rect">
            <a:avLst/>
          </a:prstGeom>
        </p:spPr>
        <p:txBody>
          <a:bodyPr/>
          <a:lstStyle>
            <a:lvl1pPr>
              <a:defRPr b="1">
                <a:solidFill>
                  <a:srgbClr val="0A406C"/>
                </a:solidFill>
              </a:defRPr>
            </a:lvl1pPr>
          </a:lstStyle>
          <a:p>
            <a:r>
              <a:rPr lang="en-GB" dirty="0"/>
              <a:t>Example projects x1 (pink)</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9" name="Text Placeholder 18">
            <a:extLst>
              <a:ext uri="{FF2B5EF4-FFF2-40B4-BE49-F238E27FC236}">
                <a16:creationId xmlns:a16="http://schemas.microsoft.com/office/drawing/2014/main" id="{37F01780-A527-BE4B-827B-04AFB9DC98CA}"/>
              </a:ext>
            </a:extLst>
          </p:cNvPr>
          <p:cNvSpPr>
            <a:spLocks noGrp="1"/>
          </p:cNvSpPr>
          <p:nvPr>
            <p:ph type="body" sz="quarter" idx="11" hasCustomPrompt="1"/>
          </p:nvPr>
        </p:nvSpPr>
        <p:spPr>
          <a:xfrm>
            <a:off x="363313" y="1921921"/>
            <a:ext cx="7203763" cy="4275680"/>
          </a:xfrm>
          <a:prstGeom prst="rect">
            <a:avLst/>
          </a:prstGeom>
          <a:solidFill>
            <a:schemeClr val="bg1">
              <a:lumMod val="95000"/>
            </a:schemeClr>
          </a:solidFill>
        </p:spPr>
        <p:txBody>
          <a:bodyPr lIns="180000" tIns="180000" rIns="180000" bIns="180000">
            <a:normAutofit/>
          </a:bodyPr>
          <a:lstStyle>
            <a:lvl1pPr marL="0" indent="0">
              <a:lnSpc>
                <a:spcPct val="100000"/>
              </a:lnSpc>
              <a:buNone/>
              <a:defRPr sz="1350" b="0">
                <a:solidFill>
                  <a:srgbClr val="081830"/>
                </a:solidFill>
              </a:defRPr>
            </a:lvl1pPr>
          </a:lstStyle>
          <a:p>
            <a:r>
              <a:rPr lang="en-GB" dirty="0"/>
              <a:t>Project description</a:t>
            </a:r>
          </a:p>
        </p:txBody>
      </p:sp>
      <p:sp>
        <p:nvSpPr>
          <p:cNvPr id="5" name="Picture Placeholder 4">
            <a:extLst>
              <a:ext uri="{FF2B5EF4-FFF2-40B4-BE49-F238E27FC236}">
                <a16:creationId xmlns:a16="http://schemas.microsoft.com/office/drawing/2014/main" id="{27527392-0132-9043-8E98-FF9EE1FBE401}"/>
              </a:ext>
            </a:extLst>
          </p:cNvPr>
          <p:cNvSpPr>
            <a:spLocks noGrp="1"/>
          </p:cNvSpPr>
          <p:nvPr>
            <p:ph type="pic" sz="quarter" idx="10" hasCustomPrompt="1"/>
          </p:nvPr>
        </p:nvSpPr>
        <p:spPr>
          <a:xfrm>
            <a:off x="7567079" y="1921920"/>
            <a:ext cx="3141047" cy="4275680"/>
          </a:xfrm>
          <a:prstGeom prst="rect">
            <a:avLst/>
          </a:prstGeom>
          <a:noFill/>
          <a:ln w="12700">
            <a:noFill/>
          </a:ln>
        </p:spPr>
        <p:txBody>
          <a:bodyPr>
            <a:normAutofit/>
          </a:bodyPr>
          <a:lstStyle>
            <a:lvl1pPr marL="0" indent="0">
              <a:buNone/>
              <a:defRPr sz="1200"/>
            </a:lvl1pPr>
          </a:lstStyle>
          <a:p>
            <a:r>
              <a:rPr lang="en-US" dirty="0"/>
              <a:t>Click icon to add a project photo</a:t>
            </a:r>
          </a:p>
        </p:txBody>
      </p:sp>
      <p:sp>
        <p:nvSpPr>
          <p:cNvPr id="12" name="Freeform 11">
            <a:extLst>
              <a:ext uri="{FF2B5EF4-FFF2-40B4-BE49-F238E27FC236}">
                <a16:creationId xmlns:a16="http://schemas.microsoft.com/office/drawing/2014/main" id="{2BD94FE9-CBC5-BB4A-9984-B6D90CE82F79}"/>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5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5" name="Freeform 14">
            <a:extLst>
              <a:ext uri="{FF2B5EF4-FFF2-40B4-BE49-F238E27FC236}">
                <a16:creationId xmlns:a16="http://schemas.microsoft.com/office/drawing/2014/main" id="{44F777DF-97E3-AE4D-B532-98A9FA29776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7" name="Oval 16">
            <a:extLst>
              <a:ext uri="{FF2B5EF4-FFF2-40B4-BE49-F238E27FC236}">
                <a16:creationId xmlns:a16="http://schemas.microsoft.com/office/drawing/2014/main" id="{D6F8AAEC-4CC8-1648-B146-AA37B0DDB4C8}"/>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0" name="Picture 19">
            <a:extLst>
              <a:ext uri="{FF2B5EF4-FFF2-40B4-BE49-F238E27FC236}">
                <a16:creationId xmlns:a16="http://schemas.microsoft.com/office/drawing/2014/main" id="{DA1E09C9-E5A8-484F-BC6B-8C11E6233330}"/>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27CE686C-A7B0-7442-B091-DE56E6BA0867}"/>
              </a:ext>
            </a:extLst>
          </p:cNvPr>
          <p:cNvSpPr>
            <a:spLocks noGrp="1"/>
          </p:cNvSpPr>
          <p:nvPr>
            <p:ph type="pic" sz="quarter" idx="14"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
        <p:nvSpPr>
          <p:cNvPr id="4" name="Text Placeholder 3">
            <a:extLst>
              <a:ext uri="{FF2B5EF4-FFF2-40B4-BE49-F238E27FC236}">
                <a16:creationId xmlns:a16="http://schemas.microsoft.com/office/drawing/2014/main" id="{93B90371-211A-1D41-879F-F58EF0DA123C}"/>
              </a:ext>
            </a:extLst>
          </p:cNvPr>
          <p:cNvSpPr>
            <a:spLocks noGrp="1"/>
          </p:cNvSpPr>
          <p:nvPr>
            <p:ph type="body" sz="quarter" idx="15" hasCustomPrompt="1"/>
          </p:nvPr>
        </p:nvSpPr>
        <p:spPr>
          <a:xfrm>
            <a:off x="548957" y="4500880"/>
            <a:ext cx="6827203" cy="1534160"/>
          </a:xfrm>
          <a:solidFill>
            <a:srgbClr val="811F42"/>
          </a:solidFill>
          <a:ln w="31750">
            <a:noFill/>
          </a:ln>
        </p:spPr>
        <p:txBody>
          <a:bodyPr>
            <a:normAutofit/>
          </a:bodyPr>
          <a:lstStyle>
            <a:lvl1pPr marL="0" indent="0">
              <a:lnSpc>
                <a:spcPct val="100000"/>
              </a:lnSpc>
              <a:buNone/>
              <a:defRPr sz="1350">
                <a:solidFill>
                  <a:schemeClr val="bg1"/>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GB" dirty="0"/>
              <a:t>“Quote quote quote.”</a:t>
            </a:r>
            <a:endParaRPr lang="en-US" dirty="0"/>
          </a:p>
        </p:txBody>
      </p:sp>
    </p:spTree>
    <p:extLst>
      <p:ext uri="{BB962C8B-B14F-4D97-AF65-F5344CB8AC3E}">
        <p14:creationId xmlns:p14="http://schemas.microsoft.com/office/powerpoint/2010/main" val="20165397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66383FD-ABC8-FF4F-93AF-BA81E5577F62}" type="datetimeFigureOut">
              <a:rPr lang="en-US" smtClean="0"/>
              <a:t>9/13/2024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8566994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lue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748731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8099535" cy="1325563"/>
          </a:xfrm>
          <a:prstGeom prst="rect">
            <a:avLst/>
          </a:prstGeom>
        </p:spPr>
        <p:txBody>
          <a:bodyPr/>
          <a:lstStyle>
            <a:lvl1pPr>
              <a:lnSpc>
                <a:spcPct val="100000"/>
              </a:lnSpc>
              <a:defRPr b="1">
                <a:solidFill>
                  <a:srgbClr val="0A406C"/>
                </a:solidFill>
              </a:defRPr>
            </a:lvl1pPr>
          </a:lstStyle>
          <a:p>
            <a:r>
              <a:rPr lang="en-GB" dirty="0"/>
              <a:t>Slide title</a:t>
            </a:r>
            <a:endParaRPr lang="en-US" dirty="0"/>
          </a:p>
        </p:txBody>
      </p:sp>
      <p:sp>
        <p:nvSpPr>
          <p:cNvPr id="3" name="Content Placeholder 2"/>
          <p:cNvSpPr>
            <a:spLocks noGrp="1"/>
          </p:cNvSpPr>
          <p:nvPr>
            <p:ph idx="1" hasCustomPrompt="1"/>
          </p:nvPr>
        </p:nvSpPr>
        <p:spPr>
          <a:xfrm>
            <a:off x="407277" y="2795757"/>
            <a:ext cx="10138803"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dirty="0"/>
              <a:t>Click to add body text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Freeform 13">
            <a:extLst>
              <a:ext uri="{FF2B5EF4-FFF2-40B4-BE49-F238E27FC236}">
                <a16:creationId xmlns:a16="http://schemas.microsoft.com/office/drawing/2014/main" id="{4E371CE9-F4A7-514B-960D-C2F3C033750D}"/>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21" name="Freeform 20">
            <a:extLst>
              <a:ext uri="{FF2B5EF4-FFF2-40B4-BE49-F238E27FC236}">
                <a16:creationId xmlns:a16="http://schemas.microsoft.com/office/drawing/2014/main" id="{440194CE-8F7F-1644-B3BB-FD55176A2F2A}"/>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6" name="Oval 15">
            <a:extLst>
              <a:ext uri="{FF2B5EF4-FFF2-40B4-BE49-F238E27FC236}">
                <a16:creationId xmlns:a16="http://schemas.microsoft.com/office/drawing/2014/main" id="{F7573F97-5D0C-EB4F-B0F0-F3BAC51FDD97}"/>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a:extLst>
              <a:ext uri="{FF2B5EF4-FFF2-40B4-BE49-F238E27FC236}">
                <a16:creationId xmlns:a16="http://schemas.microsoft.com/office/drawing/2014/main" id="{F74A6085-DB6F-D049-AB30-A1C5B52D2C92}"/>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81" y="1823409"/>
            <a:ext cx="9261169" cy="806285"/>
          </a:xfrm>
          <a:prstGeom prst="rect">
            <a:avLst/>
          </a:prstGeom>
        </p:spPr>
        <p:txBody>
          <a:bodyPr/>
          <a:lstStyle>
            <a:lvl1pPr marL="0" indent="0">
              <a:lnSpc>
                <a:spcPct val="100000"/>
              </a:lnSpc>
              <a:buNone/>
              <a:defRPr b="1">
                <a:solidFill>
                  <a:srgbClr val="26366F"/>
                </a:solidFill>
              </a:defRPr>
            </a:lvl1pPr>
          </a:lstStyle>
          <a:p>
            <a:pPr lvl="0"/>
            <a:r>
              <a:rPr lang="en-US" dirty="0"/>
              <a:t>Click to add a </a:t>
            </a:r>
            <a:r>
              <a:rPr lang="en-US" dirty="0" err="1"/>
              <a:t>subheader</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24" name="Picture Placeholder 23">
            <a:extLst>
              <a:ext uri="{FF2B5EF4-FFF2-40B4-BE49-F238E27FC236}">
                <a16:creationId xmlns:a16="http://schemas.microsoft.com/office/drawing/2014/main" id="{85C13CF6-96F0-2846-976E-6DAF848B7172}"/>
              </a:ext>
            </a:extLst>
          </p:cNvPr>
          <p:cNvSpPr>
            <a:spLocks noGrp="1"/>
          </p:cNvSpPr>
          <p:nvPr>
            <p:ph type="pic" sz="quarter" idx="11"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3113171321"/>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66383FD-ABC8-FF4F-93AF-BA81E5577F62}" type="datetimeFigureOut">
              <a:rPr lang="en-US" smtClean="0"/>
              <a:t>9/13/2024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271512666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hasCustomPrompt="1"/>
          </p:nvPr>
        </p:nvSpPr>
        <p:spPr>
          <a:xfrm>
            <a:off x="407370" y="1412776"/>
            <a:ext cx="11377265" cy="4968550"/>
          </a:xfrm>
          <a:prstGeom prst="rect">
            <a:avLst/>
          </a:prstGeom>
        </p:spPr>
        <p:txBody>
          <a:bodyPr numCol="2" spcCol="144000"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GB" dirty="0"/>
              <a:t>Body copy, Arial 20pt minimum</a:t>
            </a:r>
          </a:p>
          <a:p>
            <a:pPr lvl="0"/>
            <a:r>
              <a:rPr lang="en-GB" dirty="0"/>
              <a:t>Column 1</a:t>
            </a:r>
          </a:p>
          <a:p>
            <a:pPr lvl="0"/>
            <a:r>
              <a:rPr lang="en-US" dirty="0"/>
              <a:t>Bullet points should always be circular</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a:p>
            <a:pPr lvl="0"/>
            <a:endParaRPr lang="en-GB" dirty="0"/>
          </a:p>
          <a:p>
            <a:pPr lvl="0"/>
            <a:endParaRPr lang="en-GB" dirty="0"/>
          </a:p>
          <a:p>
            <a:pPr lvl="0"/>
            <a:endParaRPr lang="en-GB" dirty="0"/>
          </a:p>
          <a:p>
            <a:pPr lvl="0"/>
            <a:endParaRPr lang="en-GB" dirty="0"/>
          </a:p>
          <a:p>
            <a:pPr lvl="0"/>
            <a:r>
              <a:rPr lang="en-GB" dirty="0"/>
              <a:t>Body copy, Arial 20pt minimum</a:t>
            </a:r>
          </a:p>
          <a:p>
            <a:pPr lvl="0"/>
            <a:r>
              <a:rPr lang="en-GB" dirty="0"/>
              <a:t>Column 2</a:t>
            </a:r>
          </a:p>
          <a:p>
            <a:pPr lvl="0"/>
            <a:r>
              <a:rPr lang="en-US" dirty="0"/>
              <a:t>Bullet points should always be circular</a:t>
            </a:r>
          </a:p>
          <a:p>
            <a:pPr lvl="1"/>
            <a:r>
              <a:rPr lang="en-US" dirty="0"/>
              <a:t>Second level</a:t>
            </a:r>
          </a:p>
          <a:p>
            <a:pPr lvl="2"/>
            <a:r>
              <a:rPr lang="en-US" dirty="0"/>
              <a:t>Third level</a:t>
            </a:r>
          </a:p>
          <a:p>
            <a:pPr lvl="3"/>
            <a:r>
              <a:rPr lang="en-US" dirty="0"/>
              <a:t>Fourth level</a:t>
            </a:r>
          </a:p>
          <a:p>
            <a:pPr lvl="4"/>
            <a:r>
              <a:rPr lang="en-US" dirty="0"/>
              <a:t>Fifth level</a:t>
            </a:r>
            <a:endParaRPr lang="en-GB" dirty="0"/>
          </a:p>
          <a:p>
            <a:pPr lvl="4"/>
            <a:endParaRPr lang="en-GB" dirty="0"/>
          </a:p>
        </p:txBody>
      </p:sp>
      <p:sp>
        <p:nvSpPr>
          <p:cNvPr id="4"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dirty="0"/>
              <a:t>Slide Title, Arial Bold 24pt</a:t>
            </a:r>
            <a:endParaRPr lang="en-GB" dirty="0"/>
          </a:p>
        </p:txBody>
      </p:sp>
    </p:spTree>
    <p:extLst>
      <p:ext uri="{BB962C8B-B14F-4D97-AF65-F5344CB8AC3E}">
        <p14:creationId xmlns:p14="http://schemas.microsoft.com/office/powerpoint/2010/main" val="285366543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6383FD-ABC8-FF4F-93AF-BA81E5577F62}" type="datetimeFigureOut">
              <a:rPr lang="en-US" smtClean="0"/>
              <a:t>9/13/2024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C5596B-FB29-6749-8214-4CCCE35FAB01}" type="slidenum">
              <a:rPr lang="en-US" smtClean="0"/>
              <a:t>‹#›</a:t>
            </a:fld>
            <a:endParaRPr lang="en-US"/>
          </a:p>
        </p:txBody>
      </p:sp>
    </p:spTree>
    <p:extLst>
      <p:ext uri="{BB962C8B-B14F-4D97-AF65-F5344CB8AC3E}">
        <p14:creationId xmlns:p14="http://schemas.microsoft.com/office/powerpoint/2010/main" val="9890611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Presentation or Chapter Title">
    <p:spTree>
      <p:nvGrpSpPr>
        <p:cNvPr id="1" name=""/>
        <p:cNvGrpSpPr/>
        <p:nvPr/>
      </p:nvGrpSpPr>
      <p:grpSpPr>
        <a:xfrm>
          <a:off x="0" y="0"/>
          <a:ext cx="0" cy="0"/>
          <a:chOff x="0" y="0"/>
          <a:chExt cx="0" cy="0"/>
        </a:xfrm>
      </p:grpSpPr>
      <p:sp>
        <p:nvSpPr>
          <p:cNvPr id="9" name="Text Placeholder 8"/>
          <p:cNvSpPr>
            <a:spLocks noGrp="1"/>
          </p:cNvSpPr>
          <p:nvPr>
            <p:ph type="body" sz="quarter" idx="10" hasCustomPrompt="1"/>
          </p:nvPr>
        </p:nvSpPr>
        <p:spPr>
          <a:xfrm>
            <a:off x="4871864" y="1700460"/>
            <a:ext cx="6264696" cy="2160588"/>
          </a:xfrm>
          <a:prstGeom prst="rect">
            <a:avLst/>
          </a:prstGeom>
        </p:spPr>
        <p:txBody>
          <a:bodyPr anchor="ctr">
            <a:normAutofit/>
          </a:bodyPr>
          <a:lstStyle>
            <a:lvl1pPr marL="0" indent="0">
              <a:buNone/>
              <a:defRPr sz="2800" b="1" i="0">
                <a:solidFill>
                  <a:srgbClr val="0C406D"/>
                </a:solidFill>
                <a:latin typeface="Arial" charset="0"/>
                <a:ea typeface="Arial" charset="0"/>
                <a:cs typeface="Arial" charset="0"/>
              </a:defRPr>
            </a:lvl1pPr>
          </a:lstStyle>
          <a:p>
            <a:pPr lvl="0"/>
            <a:r>
              <a:rPr lang="en-GB" dirty="0"/>
              <a:t>Presentation or Chapter Title, Arial Bold 28pt</a:t>
            </a:r>
            <a:endParaRPr lang="en-US" dirty="0"/>
          </a:p>
        </p:txBody>
      </p:sp>
      <p:sp>
        <p:nvSpPr>
          <p:cNvPr id="11" name="Text Placeholder 8"/>
          <p:cNvSpPr>
            <a:spLocks noGrp="1"/>
          </p:cNvSpPr>
          <p:nvPr>
            <p:ph type="body" sz="quarter" idx="11" hasCustomPrompt="1"/>
          </p:nvPr>
        </p:nvSpPr>
        <p:spPr>
          <a:xfrm>
            <a:off x="4871864" y="4149080"/>
            <a:ext cx="6264696" cy="792088"/>
          </a:xfrm>
          <a:prstGeom prst="rect">
            <a:avLst/>
          </a:prstGeom>
        </p:spPr>
        <p:txBody>
          <a:bodyPr anchor="ctr">
            <a:normAutofit/>
          </a:bodyPr>
          <a:lstStyle>
            <a:lvl1pPr marL="0" indent="0">
              <a:buNone/>
              <a:defRPr sz="2000" b="1" i="0">
                <a:solidFill>
                  <a:srgbClr val="0099C4"/>
                </a:solidFill>
                <a:latin typeface="Arial" charset="0"/>
                <a:ea typeface="Arial" charset="0"/>
                <a:cs typeface="Arial" charset="0"/>
              </a:defRPr>
            </a:lvl1pPr>
          </a:lstStyle>
          <a:p>
            <a:pPr lvl="0"/>
            <a:r>
              <a:rPr lang="en-GB" dirty="0"/>
              <a:t>Presenter’s Name and Title, </a:t>
            </a:r>
            <a:br>
              <a:rPr lang="en-GB" dirty="0"/>
            </a:br>
            <a:r>
              <a:rPr lang="en-GB" dirty="0"/>
              <a:t>Arial Bold 20pt</a:t>
            </a:r>
            <a:endParaRPr lang="en-US" dirty="0"/>
          </a:p>
        </p:txBody>
      </p:sp>
      <p:sp>
        <p:nvSpPr>
          <p:cNvPr id="13" name="Text Placeholder 8"/>
          <p:cNvSpPr>
            <a:spLocks noGrp="1"/>
          </p:cNvSpPr>
          <p:nvPr>
            <p:ph type="body" sz="quarter" idx="12" hasCustomPrompt="1"/>
          </p:nvPr>
        </p:nvSpPr>
        <p:spPr>
          <a:xfrm>
            <a:off x="4873469" y="5229200"/>
            <a:ext cx="6264696" cy="504056"/>
          </a:xfrm>
          <a:prstGeom prst="rect">
            <a:avLst/>
          </a:prstGeom>
        </p:spPr>
        <p:txBody>
          <a:bodyPr anchor="ctr">
            <a:normAutofit/>
          </a:bodyPr>
          <a:lstStyle>
            <a:lvl1pPr marL="0" indent="0">
              <a:buNone/>
              <a:defRPr sz="1800" b="1" i="0">
                <a:solidFill>
                  <a:schemeClr val="tx1"/>
                </a:solidFill>
                <a:latin typeface="Arial" charset="0"/>
                <a:ea typeface="Arial" charset="0"/>
                <a:cs typeface="Arial" charset="0"/>
              </a:defRPr>
            </a:lvl1pPr>
          </a:lstStyle>
          <a:p>
            <a:pPr lvl="0"/>
            <a:r>
              <a:rPr lang="en-GB" dirty="0"/>
              <a:t>Date, Arial Bold 18pt</a:t>
            </a:r>
            <a:endParaRPr lang="en-US" dirty="0"/>
          </a:p>
        </p:txBody>
      </p:sp>
      <p:sp>
        <p:nvSpPr>
          <p:cNvPr id="5" name="Text Placeholder 17"/>
          <p:cNvSpPr txBox="1">
            <a:spLocks/>
          </p:cNvSpPr>
          <p:nvPr userDrawn="1"/>
        </p:nvSpPr>
        <p:spPr>
          <a:xfrm>
            <a:off x="4871864" y="6021288"/>
            <a:ext cx="6264696" cy="504056"/>
          </a:xfrm>
          <a:prstGeom prst="rect">
            <a:avLst/>
          </a:prstGeom>
        </p:spPr>
        <p:txBody>
          <a:bodyPr anchor="ctr"/>
          <a:lstStyle>
            <a:lvl1pPr marL="0" indent="0" algn="l" defTabSz="914400" rtl="0" eaLnBrk="1" latinLnBrk="0" hangingPunct="1">
              <a:spcBef>
                <a:spcPct val="20000"/>
              </a:spcBef>
              <a:buClr>
                <a:srgbClr val="00B0F0"/>
              </a:buClr>
              <a:buFont typeface="Arial" panose="020B0604020202020204" pitchFamily="34" charset="0"/>
              <a:buNone/>
              <a:defRPr sz="2200" b="1" kern="1200" baseline="0">
                <a:solidFill>
                  <a:srgbClr val="091932"/>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spcBef>
                <a:spcPct val="20000"/>
              </a:spcBef>
              <a:buClr>
                <a:srgbClr val="00B0F0"/>
              </a:buClr>
              <a:buFont typeface="Arial" charset="0"/>
              <a:buChar char="•"/>
              <a:defRPr sz="2000" kern="1200">
                <a:solidFill>
                  <a:srgbClr val="666666"/>
                </a:solidFill>
                <a:latin typeface="Arial" panose="020B0604020202020204" pitchFamily="34" charset="0"/>
                <a:ea typeface="+mn-ea"/>
                <a:cs typeface="Arial" panose="020B0604020202020204" pitchFamily="34" charset="0"/>
              </a:defRPr>
            </a:lvl2pPr>
            <a:lvl3pPr marL="1257300" indent="-342900" algn="l" defTabSz="914400" rtl="0" eaLnBrk="1" latinLnBrk="0" hangingPunct="1">
              <a:spcBef>
                <a:spcPct val="20000"/>
              </a:spcBef>
              <a:buClr>
                <a:srgbClr val="00B0F0"/>
              </a:buClr>
              <a:buFont typeface="Courier New" charset="0"/>
              <a:buChar char="o"/>
              <a:defRPr sz="2000" kern="1200">
                <a:solidFill>
                  <a:srgbClr val="666666"/>
                </a:solidFill>
                <a:latin typeface="Arial" panose="020B0604020202020204" pitchFamily="34" charset="0"/>
                <a:ea typeface="+mn-ea"/>
                <a:cs typeface="Arial" panose="020B0604020202020204" pitchFamily="34" charset="0"/>
              </a:defRPr>
            </a:lvl3pPr>
            <a:lvl4pPr marL="1714500" indent="-342900" algn="l" defTabSz="914400" rtl="0" eaLnBrk="1" latinLnBrk="0" hangingPunct="1">
              <a:spcBef>
                <a:spcPct val="20000"/>
              </a:spcBef>
              <a:buClr>
                <a:srgbClr val="00B0F0"/>
              </a:buClr>
              <a:buFont typeface="Wingdings" charset="2"/>
              <a:buChar char="§"/>
              <a:defRPr sz="2000" kern="1200">
                <a:solidFill>
                  <a:srgbClr val="666666"/>
                </a:solidFill>
                <a:latin typeface="Arial" panose="020B0604020202020204" pitchFamily="34" charset="0"/>
                <a:ea typeface="+mn-ea"/>
                <a:cs typeface="Arial" panose="020B0604020202020204" pitchFamily="34" charset="0"/>
              </a:defRPr>
            </a:lvl4pPr>
            <a:lvl5pPr marL="2171700" indent="-342900" algn="l" defTabSz="914400" rtl="0" eaLnBrk="1" latinLnBrk="0" hangingPunct="1">
              <a:spcBef>
                <a:spcPct val="20000"/>
              </a:spcBef>
              <a:buClr>
                <a:srgbClr val="00B0F0"/>
              </a:buClr>
              <a:buFont typeface=".HelveticaNeueDeskInterface-Regular" charset="0"/>
              <a:buChar char="-"/>
              <a:defRPr sz="2000" kern="1200">
                <a:solidFill>
                  <a:srgbClr val="66666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GB" sz="1800" b="0" dirty="0" err="1"/>
              <a:t>www.cranfield.ac.uk</a:t>
            </a:r>
            <a:endParaRPr lang="en-GB" sz="1800" b="0" dirty="0"/>
          </a:p>
        </p:txBody>
      </p:sp>
      <p:pic>
        <p:nvPicPr>
          <p:cNvPr id="6" name="Picture 5"/>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936000" y="1518897"/>
            <a:ext cx="3409000" cy="2556750"/>
          </a:xfrm>
          <a:prstGeom prst="rect">
            <a:avLst/>
          </a:prstGeom>
        </p:spPr>
      </p:pic>
      <p:sp>
        <p:nvSpPr>
          <p:cNvPr id="7" name="Text Placeholder 8"/>
          <p:cNvSpPr txBox="1">
            <a:spLocks/>
          </p:cNvSpPr>
          <p:nvPr userDrawn="1"/>
        </p:nvSpPr>
        <p:spPr>
          <a:xfrm>
            <a:off x="9264352" y="6597357"/>
            <a:ext cx="288032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800" dirty="0">
                <a:solidFill>
                  <a:srgbClr val="3B4950"/>
                </a:solidFill>
              </a:rPr>
              <a:t>© Cranfield University September 2019</a:t>
            </a:r>
            <a:endParaRPr lang="en-US" sz="800" dirty="0">
              <a:solidFill>
                <a:srgbClr val="3B4950"/>
              </a:solidFill>
            </a:endParaRPr>
          </a:p>
        </p:txBody>
      </p:sp>
    </p:spTree>
    <p:extLst>
      <p:ext uri="{BB962C8B-B14F-4D97-AF65-F5344CB8AC3E}">
        <p14:creationId xmlns:p14="http://schemas.microsoft.com/office/powerpoint/2010/main" val="25420669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Sub, Body copy">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407368" y="1412776"/>
            <a:ext cx="11377264" cy="792088"/>
          </a:xfrm>
          <a:prstGeom prst="rect">
            <a:avLst/>
          </a:prstGeom>
        </p:spPr>
        <p:txBody>
          <a:bodyPr anchor="ctr" anchorCtr="0">
            <a:normAutofit/>
          </a:bodyPr>
          <a:lstStyle>
            <a:lvl1pPr marL="0" indent="0">
              <a:buNone/>
              <a:defRPr sz="2200" b="1">
                <a:solidFill>
                  <a:srgbClr val="0099C4"/>
                </a:solidFill>
                <a:latin typeface="Arial" charset="0"/>
                <a:ea typeface="Arial" charset="0"/>
                <a:cs typeface="Arial" charset="0"/>
              </a:defRPr>
            </a:lvl1pPr>
          </a:lstStyle>
          <a:p>
            <a:pPr lvl="0"/>
            <a:r>
              <a:rPr lang="en-GB" dirty="0"/>
              <a:t>Sub-header, Arial Bold 22pt</a:t>
            </a:r>
            <a:endParaRPr lang="en-US" dirty="0"/>
          </a:p>
        </p:txBody>
      </p:sp>
      <p:sp>
        <p:nvSpPr>
          <p:cNvPr id="10" name="Text Placeholder 8"/>
          <p:cNvSpPr>
            <a:spLocks noGrp="1"/>
          </p:cNvSpPr>
          <p:nvPr>
            <p:ph type="body" sz="quarter" idx="14" hasCustomPrompt="1"/>
          </p:nvPr>
        </p:nvSpPr>
        <p:spPr>
          <a:xfrm>
            <a:off x="407368" y="2348882"/>
            <a:ext cx="11377264" cy="4032446"/>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Title 1"/>
          <p:cNvSpPr>
            <a:spLocks noGrp="1"/>
          </p:cNvSpPr>
          <p:nvPr>
            <p:ph type="title" hasCustomPrompt="1"/>
          </p:nvPr>
        </p:nvSpPr>
        <p:spPr/>
        <p:txBody>
          <a:bodyPr/>
          <a:lstStyle/>
          <a:p>
            <a:r>
              <a:rPr lang="en-US" dirty="0"/>
              <a:t>Slide Title, Arial Bold 24pt</a:t>
            </a:r>
          </a:p>
        </p:txBody>
      </p:sp>
    </p:spTree>
    <p:extLst>
      <p:ext uri="{BB962C8B-B14F-4D97-AF65-F5344CB8AC3E}">
        <p14:creationId xmlns:p14="http://schemas.microsoft.com/office/powerpoint/2010/main" val="31719711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Sub, Body copy, Image">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407368" y="1412776"/>
            <a:ext cx="6696744" cy="792088"/>
          </a:xfrm>
          <a:prstGeom prst="rect">
            <a:avLst/>
          </a:prstGeom>
        </p:spPr>
        <p:txBody>
          <a:bodyPr anchor="ctr" anchorCtr="0">
            <a:normAutofit/>
          </a:bodyPr>
          <a:lstStyle>
            <a:lvl1pPr marL="0" indent="0">
              <a:buNone/>
              <a:defRPr sz="2200" b="1">
                <a:solidFill>
                  <a:srgbClr val="0099C4"/>
                </a:solidFill>
                <a:latin typeface="Arial" charset="0"/>
                <a:ea typeface="Arial" charset="0"/>
                <a:cs typeface="Arial" charset="0"/>
              </a:defRPr>
            </a:lvl1pPr>
          </a:lstStyle>
          <a:p>
            <a:pPr lvl="0"/>
            <a:r>
              <a:rPr lang="en-GB" dirty="0"/>
              <a:t>Sub-header, Arial Bold 22pt</a:t>
            </a:r>
            <a:endParaRPr lang="en-US" dirty="0"/>
          </a:p>
        </p:txBody>
      </p:sp>
      <p:sp>
        <p:nvSpPr>
          <p:cNvPr id="10" name="Text Placeholder 8"/>
          <p:cNvSpPr>
            <a:spLocks noGrp="1"/>
          </p:cNvSpPr>
          <p:nvPr>
            <p:ph type="body" sz="quarter" idx="14" hasCustomPrompt="1"/>
          </p:nvPr>
        </p:nvSpPr>
        <p:spPr>
          <a:xfrm>
            <a:off x="407368" y="2348885"/>
            <a:ext cx="6696744" cy="4032447"/>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1" name="Content Placeholder 2"/>
          <p:cNvSpPr>
            <a:spLocks noGrp="1"/>
          </p:cNvSpPr>
          <p:nvPr>
            <p:ph sz="quarter" idx="17" hasCustomPrompt="1"/>
          </p:nvPr>
        </p:nvSpPr>
        <p:spPr>
          <a:xfrm>
            <a:off x="7248525" y="1412777"/>
            <a:ext cx="4535488" cy="4968550"/>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7"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dirty="0"/>
              <a:t>Slide Title, Arial Bold 24pt</a:t>
            </a:r>
            <a:endParaRPr lang="en-GB" dirty="0"/>
          </a:p>
        </p:txBody>
      </p:sp>
    </p:spTree>
    <p:extLst>
      <p:ext uri="{BB962C8B-B14F-4D97-AF65-F5344CB8AC3E}">
        <p14:creationId xmlns:p14="http://schemas.microsoft.com/office/powerpoint/2010/main" val="63156384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Body copy, Image">
    <p:spTree>
      <p:nvGrpSpPr>
        <p:cNvPr id="1" name=""/>
        <p:cNvGrpSpPr/>
        <p:nvPr/>
      </p:nvGrpSpPr>
      <p:grpSpPr>
        <a:xfrm>
          <a:off x="0" y="0"/>
          <a:ext cx="0" cy="0"/>
          <a:chOff x="0" y="0"/>
          <a:chExt cx="0" cy="0"/>
        </a:xfrm>
      </p:grpSpPr>
      <p:sp>
        <p:nvSpPr>
          <p:cNvPr id="7" name="Content Placeholder 2"/>
          <p:cNvSpPr>
            <a:spLocks noGrp="1"/>
          </p:cNvSpPr>
          <p:nvPr>
            <p:ph sz="quarter" idx="18" hasCustomPrompt="1"/>
          </p:nvPr>
        </p:nvSpPr>
        <p:spPr>
          <a:xfrm>
            <a:off x="7248525" y="1412780"/>
            <a:ext cx="4535488"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6"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dirty="0"/>
              <a:t>Slide Title, Arial Bold 24pt</a:t>
            </a:r>
            <a:endParaRPr lang="en-GB" dirty="0"/>
          </a:p>
        </p:txBody>
      </p:sp>
      <p:sp>
        <p:nvSpPr>
          <p:cNvPr id="10" name="Text Placeholder 8"/>
          <p:cNvSpPr>
            <a:spLocks noGrp="1"/>
          </p:cNvSpPr>
          <p:nvPr>
            <p:ph type="body" sz="quarter" idx="14" hasCustomPrompt="1"/>
          </p:nvPr>
        </p:nvSpPr>
        <p:spPr>
          <a:xfrm>
            <a:off x="407368" y="1412779"/>
            <a:ext cx="6696744" cy="4968551"/>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67918415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hasCustomPrompt="1"/>
          </p:nvPr>
        </p:nvSpPr>
        <p:spPr>
          <a:xfrm>
            <a:off x="407370" y="1412776"/>
            <a:ext cx="11377265" cy="4968550"/>
          </a:xfrm>
          <a:prstGeom prst="rect">
            <a:avLst/>
          </a:prstGeom>
        </p:spPr>
        <p:txBody>
          <a:bodyPr numCol="2" spcCol="144000" anchor="t" anchorCtr="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GB" dirty="0"/>
              <a:t>Body copy, Arial 20pt minimum</a:t>
            </a:r>
          </a:p>
          <a:p>
            <a:pPr lvl="0"/>
            <a:r>
              <a:rPr lang="en-GB" dirty="0"/>
              <a:t>Column 1</a:t>
            </a:r>
          </a:p>
          <a:p>
            <a:pPr lvl="0"/>
            <a:r>
              <a:rPr lang="en-US" dirty="0"/>
              <a:t>Bullet points should always be circular</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a:p>
            <a:pPr lvl="0"/>
            <a:endParaRPr lang="en-GB" dirty="0"/>
          </a:p>
          <a:p>
            <a:pPr lvl="0"/>
            <a:endParaRPr lang="en-GB" dirty="0"/>
          </a:p>
          <a:p>
            <a:pPr lvl="0"/>
            <a:endParaRPr lang="en-GB" dirty="0"/>
          </a:p>
          <a:p>
            <a:pPr lvl="0"/>
            <a:endParaRPr lang="en-GB" dirty="0"/>
          </a:p>
          <a:p>
            <a:pPr lvl="0"/>
            <a:r>
              <a:rPr lang="en-GB" dirty="0"/>
              <a:t>Body copy, Arial 20pt minimum</a:t>
            </a:r>
          </a:p>
          <a:p>
            <a:pPr lvl="0"/>
            <a:r>
              <a:rPr lang="en-GB" dirty="0"/>
              <a:t>Column 2</a:t>
            </a:r>
          </a:p>
          <a:p>
            <a:pPr lvl="0"/>
            <a:r>
              <a:rPr lang="en-US" dirty="0"/>
              <a:t>Bullet points should always be circular</a:t>
            </a:r>
          </a:p>
          <a:p>
            <a:pPr lvl="1"/>
            <a:r>
              <a:rPr lang="en-US" dirty="0"/>
              <a:t>Second level</a:t>
            </a:r>
          </a:p>
          <a:p>
            <a:pPr lvl="2"/>
            <a:r>
              <a:rPr lang="en-US" dirty="0"/>
              <a:t>Third level</a:t>
            </a:r>
          </a:p>
          <a:p>
            <a:pPr lvl="3"/>
            <a:r>
              <a:rPr lang="en-US" dirty="0"/>
              <a:t>Fourth level</a:t>
            </a:r>
          </a:p>
          <a:p>
            <a:pPr lvl="4"/>
            <a:r>
              <a:rPr lang="en-US" dirty="0"/>
              <a:t>Fifth level</a:t>
            </a:r>
            <a:endParaRPr lang="en-GB" dirty="0"/>
          </a:p>
          <a:p>
            <a:pPr lvl="4"/>
            <a:endParaRPr lang="en-GB" dirty="0"/>
          </a:p>
        </p:txBody>
      </p:sp>
      <p:sp>
        <p:nvSpPr>
          <p:cNvPr id="4"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dirty="0"/>
              <a:t>Slide Title, Arial Bold 24pt</a:t>
            </a:r>
            <a:endParaRPr lang="en-GB" dirty="0"/>
          </a:p>
        </p:txBody>
      </p:sp>
    </p:spTree>
    <p:extLst>
      <p:ext uri="{BB962C8B-B14F-4D97-AF65-F5344CB8AC3E}">
        <p14:creationId xmlns:p14="http://schemas.microsoft.com/office/powerpoint/2010/main" val="221902602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Large image area">
    <p:spTree>
      <p:nvGrpSpPr>
        <p:cNvPr id="1" name=""/>
        <p:cNvGrpSpPr/>
        <p:nvPr/>
      </p:nvGrpSpPr>
      <p:grpSpPr>
        <a:xfrm>
          <a:off x="0" y="0"/>
          <a:ext cx="0" cy="0"/>
          <a:chOff x="0" y="0"/>
          <a:chExt cx="0" cy="0"/>
        </a:xfrm>
      </p:grpSpPr>
      <p:sp>
        <p:nvSpPr>
          <p:cNvPr id="8" name="Content Placeholder 2"/>
          <p:cNvSpPr>
            <a:spLocks noGrp="1"/>
          </p:cNvSpPr>
          <p:nvPr>
            <p:ph sz="quarter" idx="19" hasCustomPrompt="1"/>
          </p:nvPr>
        </p:nvSpPr>
        <p:spPr>
          <a:xfrm>
            <a:off x="407368" y="1412780"/>
            <a:ext cx="11376645"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4"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dirty="0"/>
              <a:t>Slide Title, Arial Bold 24pt</a:t>
            </a:r>
            <a:endParaRPr lang="en-GB" dirty="0"/>
          </a:p>
        </p:txBody>
      </p:sp>
    </p:spTree>
    <p:extLst>
      <p:ext uri="{BB962C8B-B14F-4D97-AF65-F5344CB8AC3E}">
        <p14:creationId xmlns:p14="http://schemas.microsoft.com/office/powerpoint/2010/main" val="19016703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Image">
    <p:spTree>
      <p:nvGrpSpPr>
        <p:cNvPr id="1" name=""/>
        <p:cNvGrpSpPr/>
        <p:nvPr/>
      </p:nvGrpSpPr>
      <p:grpSpPr>
        <a:xfrm>
          <a:off x="0" y="0"/>
          <a:ext cx="0" cy="0"/>
          <a:chOff x="0" y="0"/>
          <a:chExt cx="0" cy="0"/>
        </a:xfrm>
      </p:grpSpPr>
      <p:sp>
        <p:nvSpPr>
          <p:cNvPr id="11" name="Content Placeholder 2"/>
          <p:cNvSpPr>
            <a:spLocks noGrp="1"/>
          </p:cNvSpPr>
          <p:nvPr>
            <p:ph sz="quarter" idx="21" hasCustomPrompt="1"/>
          </p:nvPr>
        </p:nvSpPr>
        <p:spPr>
          <a:xfrm>
            <a:off x="6168632"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12" name="Content Placeholder 2"/>
          <p:cNvSpPr>
            <a:spLocks noGrp="1"/>
          </p:cNvSpPr>
          <p:nvPr>
            <p:ph sz="quarter" idx="22" hasCustomPrompt="1"/>
          </p:nvPr>
        </p:nvSpPr>
        <p:spPr>
          <a:xfrm>
            <a:off x="407988"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5" name="Title Placeholder 1"/>
          <p:cNvSpPr>
            <a:spLocks noGrp="1"/>
          </p:cNvSpPr>
          <p:nvPr>
            <p:ph type="title" hasCustomPrompt="1"/>
          </p:nvPr>
        </p:nvSpPr>
        <p:spPr>
          <a:xfrm>
            <a:off x="1871532" y="403200"/>
            <a:ext cx="9911269" cy="864000"/>
          </a:xfrm>
          <a:prstGeom prst="rect">
            <a:avLst/>
          </a:prstGeom>
        </p:spPr>
        <p:txBody>
          <a:bodyPr vert="horz" lIns="91440" tIns="45720" rIns="91440" bIns="45720" rtlCol="0" anchor="ctr">
            <a:normAutofit/>
          </a:bodyPr>
          <a:lstStyle/>
          <a:p>
            <a:r>
              <a:rPr lang="en-US" dirty="0"/>
              <a:t>Slide Title, Arial Bold 24pt</a:t>
            </a:r>
            <a:endParaRPr lang="en-GB" dirty="0"/>
          </a:p>
        </p:txBody>
      </p:sp>
    </p:spTree>
    <p:extLst>
      <p:ext uri="{BB962C8B-B14F-4D97-AF65-F5344CB8AC3E}">
        <p14:creationId xmlns:p14="http://schemas.microsoft.com/office/powerpoint/2010/main" val="1135408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8" y="365129"/>
            <a:ext cx="7570076" cy="1325563"/>
          </a:xfrm>
          <a:prstGeom prst="rect">
            <a:avLst/>
          </a:prstGeom>
        </p:spPr>
        <p:txBody>
          <a:bodyPr/>
          <a:lstStyle>
            <a:lvl1pPr>
              <a:defRPr b="1">
                <a:solidFill>
                  <a:srgbClr val="0A406C"/>
                </a:solidFill>
              </a:defRPr>
            </a:lvl1pPr>
          </a:lstStyle>
          <a:p>
            <a:r>
              <a:rPr lang="en-GB" dirty="0"/>
              <a:t>Slide title</a:t>
            </a:r>
            <a:endParaRPr lang="en-US" dirty="0"/>
          </a:p>
        </p:txBody>
      </p:sp>
      <p:sp>
        <p:nvSpPr>
          <p:cNvPr id="3" name="Content Placeholder 2"/>
          <p:cNvSpPr>
            <a:spLocks noGrp="1"/>
          </p:cNvSpPr>
          <p:nvPr>
            <p:ph idx="1" hasCustomPrompt="1"/>
          </p:nvPr>
        </p:nvSpPr>
        <p:spPr>
          <a:xfrm>
            <a:off x="407280" y="2795757"/>
            <a:ext cx="9776321" cy="3381211"/>
          </a:xfrm>
          <a:prstGeom prst="rect">
            <a:avLst/>
          </a:prstGeom>
        </p:spPr>
        <p:txBody>
          <a:bodyPr/>
          <a:lstStyle>
            <a:lvl1pPr>
              <a:defRPr>
                <a:solidFill>
                  <a:srgbClr val="081830"/>
                </a:solidFill>
              </a:defRPr>
            </a:lvl1pPr>
            <a:lvl2pPr>
              <a:defRPr>
                <a:solidFill>
                  <a:srgbClr val="081830"/>
                </a:solidFill>
              </a:defRPr>
            </a:lvl2pPr>
            <a:lvl3pPr>
              <a:defRPr>
                <a:solidFill>
                  <a:srgbClr val="081830"/>
                </a:solidFill>
              </a:defRPr>
            </a:lvl3pPr>
            <a:lvl4pPr>
              <a:defRPr>
                <a:solidFill>
                  <a:srgbClr val="081830"/>
                </a:solidFill>
              </a:defRPr>
            </a:lvl4pPr>
            <a:lvl5pPr>
              <a:defRPr>
                <a:solidFill>
                  <a:srgbClr val="081830"/>
                </a:solidFill>
              </a:defRPr>
            </a:lvl5pPr>
          </a:lstStyle>
          <a:p>
            <a:pPr lvl="0"/>
            <a:r>
              <a:rPr lang="en-GB" dirty="0"/>
              <a:t>Click to add body text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80" y="1884369"/>
            <a:ext cx="9776321" cy="806285"/>
          </a:xfrm>
          <a:prstGeom prst="rect">
            <a:avLst/>
          </a:prstGeom>
        </p:spPr>
        <p:txBody>
          <a:bodyPr/>
          <a:lstStyle>
            <a:lvl1pPr marL="0" indent="0">
              <a:buNone/>
              <a:defRPr b="1">
                <a:solidFill>
                  <a:srgbClr val="7F2141"/>
                </a:solidFill>
              </a:defRPr>
            </a:lvl1pPr>
          </a:lstStyle>
          <a:p>
            <a:pPr lvl="0"/>
            <a:r>
              <a:rPr lang="en-US" dirty="0"/>
              <a:t>Click to add a </a:t>
            </a:r>
            <a:r>
              <a:rPr lang="en-US" dirty="0" err="1"/>
              <a:t>subheader</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0" name="Freeform 9">
            <a:extLst>
              <a:ext uri="{FF2B5EF4-FFF2-40B4-BE49-F238E27FC236}">
                <a16:creationId xmlns:a16="http://schemas.microsoft.com/office/drawing/2014/main" id="{6B5780AE-3FB2-3A4C-9059-E555F5ECD543}"/>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CE356D"/>
              </a:gs>
              <a:gs pos="54000">
                <a:srgbClr val="7F2141"/>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1" name="Freeform 10">
            <a:extLst>
              <a:ext uri="{FF2B5EF4-FFF2-40B4-BE49-F238E27FC236}">
                <a16:creationId xmlns:a16="http://schemas.microsoft.com/office/drawing/2014/main" id="{784A189E-514D-034A-B315-7B1262151DD8}"/>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Oval 11">
            <a:extLst>
              <a:ext uri="{FF2B5EF4-FFF2-40B4-BE49-F238E27FC236}">
                <a16:creationId xmlns:a16="http://schemas.microsoft.com/office/drawing/2014/main" id="{22655978-D376-8A4C-BB4B-848C651AE8A3}"/>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a:extLst>
              <a:ext uri="{FF2B5EF4-FFF2-40B4-BE49-F238E27FC236}">
                <a16:creationId xmlns:a16="http://schemas.microsoft.com/office/drawing/2014/main" id="{9FB1E7E2-B11C-0E4F-BF76-10CA99E8F9BC}"/>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17" name="Picture Placeholder 16">
            <a:extLst>
              <a:ext uri="{FF2B5EF4-FFF2-40B4-BE49-F238E27FC236}">
                <a16:creationId xmlns:a16="http://schemas.microsoft.com/office/drawing/2014/main" id="{1A141F51-EA4A-B542-998A-34903D0CA8B0}"/>
              </a:ext>
            </a:extLst>
          </p:cNvPr>
          <p:cNvSpPr>
            <a:spLocks noGrp="1"/>
          </p:cNvSpPr>
          <p:nvPr>
            <p:ph type="pic" sz="quarter" idx="11"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308715518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226219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ue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74783183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Green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5B78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n>
                <a:noFill/>
              </a:ln>
              <a:solidFill>
                <a:srgbClr val="5B7813"/>
              </a:solidFill>
            </a:endParaRPr>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8376917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ink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812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9750415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urple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442B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161509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Red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820E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3944908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Yellow impact slide">
    <p:spTree>
      <p:nvGrpSpPr>
        <p:cNvPr id="1" name=""/>
        <p:cNvGrpSpPr/>
        <p:nvPr/>
      </p:nvGrpSpPr>
      <p:grpSpPr>
        <a:xfrm>
          <a:off x="0" y="0"/>
          <a:ext cx="0" cy="0"/>
          <a:chOff x="0" y="0"/>
          <a:chExt cx="0" cy="0"/>
        </a:xfrm>
      </p:grpSpPr>
      <p:sp>
        <p:nvSpPr>
          <p:cNvPr id="2" name="Rectangle 1"/>
          <p:cNvSpPr/>
          <p:nvPr userDrawn="1"/>
        </p:nvSpPr>
        <p:spPr>
          <a:xfrm>
            <a:off x="0" y="0"/>
            <a:ext cx="5231904" cy="6858000"/>
          </a:xfrm>
          <a:prstGeom prst="rect">
            <a:avLst/>
          </a:prstGeom>
          <a:solidFill>
            <a:srgbClr val="DD7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Content Placeholder 2"/>
          <p:cNvSpPr>
            <a:spLocks noGrp="1"/>
          </p:cNvSpPr>
          <p:nvPr>
            <p:ph sz="quarter" idx="18" hasCustomPrompt="1"/>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dirty="0"/>
              <a:t>Image/media area</a:t>
            </a:r>
          </a:p>
        </p:txBody>
      </p:sp>
      <p:sp>
        <p:nvSpPr>
          <p:cNvPr id="10" name="Text Placeholder 8"/>
          <p:cNvSpPr>
            <a:spLocks noGrp="1"/>
          </p:cNvSpPr>
          <p:nvPr>
            <p:ph type="body" sz="quarter" idx="14" hasCustomPrompt="1"/>
          </p:nvPr>
        </p:nvSpPr>
        <p:spPr>
          <a:xfrm>
            <a:off x="407368" y="404665"/>
            <a:ext cx="4440493" cy="5976662"/>
          </a:xfrm>
          <a:prstGeom prst="rect">
            <a:avLst/>
          </a:prstGeom>
        </p:spPr>
        <p:txBody>
          <a:bodyPr anchor="t" anchorCtr="0">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86698058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14" name="Picture 13"/>
          <p:cNvPicPr>
            <a:picLocks/>
          </p:cNvPicPr>
          <p:nvPr userDrawn="1"/>
        </p:nvPicPr>
        <p:blipFill>
          <a:blip r:embed="rId2" cstate="screen">
            <a:extLst>
              <a:ext uri="{28A0092B-C50C-407E-A947-70E740481C1C}">
                <a14:useLocalDpi xmlns:a14="http://schemas.microsoft.com/office/drawing/2010/main"/>
              </a:ext>
            </a:extLst>
          </a:blip>
          <a:stretch>
            <a:fillRect/>
          </a:stretch>
        </p:blipFill>
        <p:spPr>
          <a:xfrm>
            <a:off x="936000" y="1517472"/>
            <a:ext cx="3409000" cy="2559600"/>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655840" y="4077072"/>
            <a:ext cx="4412661" cy="1836446"/>
          </a:xfrm>
          <a:prstGeom prst="rect">
            <a:avLst/>
          </a:prstGeom>
        </p:spPr>
      </p:pic>
      <p:sp>
        <p:nvSpPr>
          <p:cNvPr id="10" name="TextBox 9"/>
          <p:cNvSpPr txBox="1"/>
          <p:nvPr userDrawn="1"/>
        </p:nvSpPr>
        <p:spPr>
          <a:xfrm>
            <a:off x="4810331" y="2504889"/>
            <a:ext cx="637423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dirty="0" err="1">
                <a:solidFill>
                  <a:srgbClr val="0C406D"/>
                </a:solidFill>
                <a:latin typeface="Arial" charset="0"/>
                <a:ea typeface="Arial" charset="0"/>
                <a:cs typeface="Arial" charset="0"/>
              </a:rPr>
              <a:t>www.cranfield.ac.uk</a:t>
            </a:r>
            <a:endParaRPr lang="en-GB" sz="3200" b="1" dirty="0">
              <a:solidFill>
                <a:srgbClr val="0C406D"/>
              </a:solidFill>
              <a:latin typeface="Arial" charset="0"/>
              <a:ea typeface="Arial" charset="0"/>
              <a:cs typeface="Arial" charset="0"/>
            </a:endParaRPr>
          </a:p>
        </p:txBody>
      </p:sp>
      <p:sp>
        <p:nvSpPr>
          <p:cNvPr id="12" name="TextBox 11"/>
          <p:cNvSpPr txBox="1"/>
          <p:nvPr userDrawn="1"/>
        </p:nvSpPr>
        <p:spPr>
          <a:xfrm>
            <a:off x="4810329" y="3411612"/>
            <a:ext cx="604867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1" dirty="0">
                <a:solidFill>
                  <a:srgbClr val="0099C4"/>
                </a:solidFill>
                <a:latin typeface="Arial" charset="0"/>
                <a:ea typeface="Arial" charset="0"/>
                <a:cs typeface="Arial" charset="0"/>
              </a:rPr>
              <a:t>T: +44 (0)1234 750111</a:t>
            </a:r>
            <a:endParaRPr lang="en-US" sz="2800" b="1" dirty="0">
              <a:solidFill>
                <a:srgbClr val="0099C4"/>
              </a:solidFill>
              <a:latin typeface="Arial" charset="0"/>
              <a:ea typeface="Arial" charset="0"/>
              <a:cs typeface="Arial" charset="0"/>
            </a:endParaRPr>
          </a:p>
        </p:txBody>
      </p:sp>
    </p:spTree>
    <p:extLst>
      <p:ext uri="{BB962C8B-B14F-4D97-AF65-F5344CB8AC3E}">
        <p14:creationId xmlns:p14="http://schemas.microsoft.com/office/powerpoint/2010/main" val="35250483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resentation or Chapter Title">
    <p:spTree>
      <p:nvGrpSpPr>
        <p:cNvPr id="1" name=""/>
        <p:cNvGrpSpPr/>
        <p:nvPr/>
      </p:nvGrpSpPr>
      <p:grpSpPr>
        <a:xfrm>
          <a:off x="0" y="0"/>
          <a:ext cx="0" cy="0"/>
          <a:chOff x="0" y="0"/>
          <a:chExt cx="0" cy="0"/>
        </a:xfrm>
      </p:grpSpPr>
      <p:sp>
        <p:nvSpPr>
          <p:cNvPr id="5" name="Text Placeholder 17">
            <a:extLst>
              <a:ext uri="{FF2B5EF4-FFF2-40B4-BE49-F238E27FC236}">
                <a16:creationId xmlns:a16="http://schemas.microsoft.com/office/drawing/2014/main" id="{ADAA925A-F705-46F8-82B9-1CFF07067868}"/>
              </a:ext>
            </a:extLst>
          </p:cNvPr>
          <p:cNvSpPr txBox="1">
            <a:spLocks/>
          </p:cNvSpPr>
          <p:nvPr userDrawn="1"/>
        </p:nvSpPr>
        <p:spPr>
          <a:xfrm>
            <a:off x="4872570" y="6021393"/>
            <a:ext cx="6263217" cy="503237"/>
          </a:xfrm>
          <a:prstGeom prst="rect">
            <a:avLst/>
          </a:prstGeom>
        </p:spPr>
        <p:txBody>
          <a:bodyPr anchor="ctr"/>
          <a:lstStyle>
            <a:lvl1pPr marL="0" indent="0" algn="l" defTabSz="914400" rtl="0" eaLnBrk="1" latinLnBrk="0" hangingPunct="1">
              <a:spcBef>
                <a:spcPct val="20000"/>
              </a:spcBef>
              <a:buClr>
                <a:srgbClr val="00B0F0"/>
              </a:buClr>
              <a:buFont typeface="Arial" panose="020B0604020202020204" pitchFamily="34" charset="0"/>
              <a:buNone/>
              <a:defRPr sz="2200" b="1" kern="1200" baseline="0">
                <a:solidFill>
                  <a:srgbClr val="091932"/>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spcBef>
                <a:spcPct val="20000"/>
              </a:spcBef>
              <a:buClr>
                <a:srgbClr val="00B0F0"/>
              </a:buClr>
              <a:buFont typeface="Arial" charset="0"/>
              <a:buChar char="•"/>
              <a:defRPr sz="2000" kern="1200">
                <a:solidFill>
                  <a:srgbClr val="666666"/>
                </a:solidFill>
                <a:latin typeface="Arial" panose="020B0604020202020204" pitchFamily="34" charset="0"/>
                <a:ea typeface="+mn-ea"/>
                <a:cs typeface="Arial" panose="020B0604020202020204" pitchFamily="34" charset="0"/>
              </a:defRPr>
            </a:lvl2pPr>
            <a:lvl3pPr marL="1257300" indent="-342900" algn="l" defTabSz="914400" rtl="0" eaLnBrk="1" latinLnBrk="0" hangingPunct="1">
              <a:spcBef>
                <a:spcPct val="20000"/>
              </a:spcBef>
              <a:buClr>
                <a:srgbClr val="00B0F0"/>
              </a:buClr>
              <a:buFont typeface="Courier New" charset="0"/>
              <a:buChar char="o"/>
              <a:defRPr sz="2000" kern="1200">
                <a:solidFill>
                  <a:srgbClr val="666666"/>
                </a:solidFill>
                <a:latin typeface="Arial" panose="020B0604020202020204" pitchFamily="34" charset="0"/>
                <a:ea typeface="+mn-ea"/>
                <a:cs typeface="Arial" panose="020B0604020202020204" pitchFamily="34" charset="0"/>
              </a:defRPr>
            </a:lvl3pPr>
            <a:lvl4pPr marL="1714500" indent="-342900" algn="l" defTabSz="914400" rtl="0" eaLnBrk="1" latinLnBrk="0" hangingPunct="1">
              <a:spcBef>
                <a:spcPct val="20000"/>
              </a:spcBef>
              <a:buClr>
                <a:srgbClr val="00B0F0"/>
              </a:buClr>
              <a:buFont typeface="Wingdings" charset="2"/>
              <a:buChar char="§"/>
              <a:defRPr sz="2000" kern="1200">
                <a:solidFill>
                  <a:srgbClr val="666666"/>
                </a:solidFill>
                <a:latin typeface="Arial" panose="020B0604020202020204" pitchFamily="34" charset="0"/>
                <a:ea typeface="+mn-ea"/>
                <a:cs typeface="Arial" panose="020B0604020202020204" pitchFamily="34" charset="0"/>
              </a:defRPr>
            </a:lvl4pPr>
            <a:lvl5pPr marL="2171700" indent="-342900" algn="l" defTabSz="914400" rtl="0" eaLnBrk="1" latinLnBrk="0" hangingPunct="1">
              <a:spcBef>
                <a:spcPct val="20000"/>
              </a:spcBef>
              <a:buClr>
                <a:srgbClr val="00B0F0"/>
              </a:buClr>
              <a:buFont typeface=".HelveticaNeueDeskInterface-Regular" charset="0"/>
              <a:buChar char="-"/>
              <a:defRPr sz="2000" kern="1200">
                <a:solidFill>
                  <a:srgbClr val="66666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defRPr/>
            </a:pPr>
            <a:r>
              <a:rPr lang="en-GB" sz="1800" b="0" dirty="0"/>
              <a:t>www.cranfield.ac.uk</a:t>
            </a:r>
          </a:p>
        </p:txBody>
      </p:sp>
      <p:sp>
        <p:nvSpPr>
          <p:cNvPr id="6" name="Rectangle 5">
            <a:extLst>
              <a:ext uri="{FF2B5EF4-FFF2-40B4-BE49-F238E27FC236}">
                <a16:creationId xmlns:a16="http://schemas.microsoft.com/office/drawing/2014/main" id="{F8B34C83-ECAD-4641-B439-E19D4780827D}"/>
              </a:ext>
            </a:extLst>
          </p:cNvPr>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pic>
        <p:nvPicPr>
          <p:cNvPr id="7" name="Picture 10">
            <a:extLst>
              <a:ext uri="{FF2B5EF4-FFF2-40B4-BE49-F238E27FC236}">
                <a16:creationId xmlns:a16="http://schemas.microsoft.com/office/drawing/2014/main" id="{231CB8BA-3365-4040-8965-B6C74827A90F}"/>
              </a:ext>
            </a:extLst>
          </p:cNvPr>
          <p:cNvPicPr>
            <a:picLocks/>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10"/>
          </p:nvPr>
        </p:nvSpPr>
        <p:spPr>
          <a:xfrm>
            <a:off x="4871864" y="1700460"/>
            <a:ext cx="6264696" cy="2160588"/>
          </a:xfrm>
          <a:prstGeom prst="rect">
            <a:avLst/>
          </a:prstGeom>
        </p:spPr>
        <p:txBody>
          <a:bodyPr anchor="ctr">
            <a:normAutofit/>
          </a:bodyPr>
          <a:lstStyle>
            <a:lvl1pPr marL="0" indent="0">
              <a:buNone/>
              <a:defRPr sz="2800" b="1" i="0">
                <a:solidFill>
                  <a:srgbClr val="0C406D"/>
                </a:solidFill>
                <a:latin typeface="Arial" charset="0"/>
                <a:ea typeface="Arial" charset="0"/>
                <a:cs typeface="Arial" charset="0"/>
              </a:defRPr>
            </a:lvl1pPr>
          </a:lstStyle>
          <a:p>
            <a:pPr lvl="0"/>
            <a:r>
              <a:rPr lang="en-US"/>
              <a:t>Click to edit Master text styles</a:t>
            </a:r>
          </a:p>
        </p:txBody>
      </p:sp>
      <p:sp>
        <p:nvSpPr>
          <p:cNvPr id="11" name="Text Placeholder 8"/>
          <p:cNvSpPr>
            <a:spLocks noGrp="1"/>
          </p:cNvSpPr>
          <p:nvPr>
            <p:ph type="body" sz="quarter" idx="11"/>
          </p:nvPr>
        </p:nvSpPr>
        <p:spPr>
          <a:xfrm>
            <a:off x="4871864" y="4149080"/>
            <a:ext cx="6264696" cy="792088"/>
          </a:xfrm>
          <a:prstGeom prst="rect">
            <a:avLst/>
          </a:prstGeom>
        </p:spPr>
        <p:txBody>
          <a:bodyPr anchor="ctr">
            <a:normAutofit/>
          </a:bodyPr>
          <a:lstStyle>
            <a:lvl1pPr marL="0" indent="0">
              <a:buNone/>
              <a:defRPr sz="2000" b="1" i="0">
                <a:solidFill>
                  <a:srgbClr val="0099C4"/>
                </a:solidFill>
                <a:latin typeface="Arial" charset="0"/>
                <a:ea typeface="Arial" charset="0"/>
                <a:cs typeface="Arial" charset="0"/>
              </a:defRPr>
            </a:lvl1pPr>
          </a:lstStyle>
          <a:p>
            <a:pPr lvl="0"/>
            <a:r>
              <a:rPr lang="en-US"/>
              <a:t>Click to edit Master text styles</a:t>
            </a:r>
          </a:p>
        </p:txBody>
      </p:sp>
      <p:sp>
        <p:nvSpPr>
          <p:cNvPr id="13" name="Text Placeholder 8"/>
          <p:cNvSpPr>
            <a:spLocks noGrp="1"/>
          </p:cNvSpPr>
          <p:nvPr>
            <p:ph type="body" sz="quarter" idx="12"/>
          </p:nvPr>
        </p:nvSpPr>
        <p:spPr>
          <a:xfrm>
            <a:off x="4873469" y="5229200"/>
            <a:ext cx="6264696" cy="504056"/>
          </a:xfrm>
          <a:prstGeom prst="rect">
            <a:avLst/>
          </a:prstGeom>
        </p:spPr>
        <p:txBody>
          <a:bodyPr anchor="ctr">
            <a:normAutofit/>
          </a:bodyPr>
          <a:lstStyle>
            <a:lvl1pPr marL="0" indent="0">
              <a:buNone/>
              <a:defRPr sz="1800" b="1" i="0">
                <a:solidFill>
                  <a:schemeClr val="tx1"/>
                </a:solidFill>
                <a:latin typeface="Arial" charset="0"/>
                <a:ea typeface="Arial" charset="0"/>
                <a:cs typeface="Arial" charset="0"/>
              </a:defRPr>
            </a:lvl1pPr>
          </a:lstStyle>
          <a:p>
            <a:pPr lvl="0"/>
            <a:r>
              <a:rPr lang="en-US"/>
              <a:t>Click to edit Master text styles</a:t>
            </a:r>
          </a:p>
        </p:txBody>
      </p:sp>
    </p:spTree>
    <p:extLst>
      <p:ext uri="{BB962C8B-B14F-4D97-AF65-F5344CB8AC3E}">
        <p14:creationId xmlns:p14="http://schemas.microsoft.com/office/powerpoint/2010/main" val="279327305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Sub, Body copy">
    <p:spTree>
      <p:nvGrpSpPr>
        <p:cNvPr id="1" name=""/>
        <p:cNvGrpSpPr/>
        <p:nvPr/>
      </p:nvGrpSpPr>
      <p:grpSpPr>
        <a:xfrm>
          <a:off x="0" y="0"/>
          <a:ext cx="0" cy="0"/>
          <a:chOff x="0" y="0"/>
          <a:chExt cx="0" cy="0"/>
        </a:xfrm>
      </p:grpSpPr>
      <p:sp>
        <p:nvSpPr>
          <p:cNvPr id="5" name="Text Placeholder 8"/>
          <p:cNvSpPr>
            <a:spLocks noGrp="1"/>
          </p:cNvSpPr>
          <p:nvPr>
            <p:ph type="body" sz="quarter" idx="11"/>
          </p:nvPr>
        </p:nvSpPr>
        <p:spPr>
          <a:xfrm>
            <a:off x="407368" y="1412776"/>
            <a:ext cx="11377264" cy="792088"/>
          </a:xfrm>
          <a:prstGeom prst="rect">
            <a:avLst/>
          </a:prstGeom>
        </p:spPr>
        <p:txBody>
          <a:bodyPr anchor="ctr">
            <a:normAutofit/>
          </a:bodyPr>
          <a:lstStyle>
            <a:lvl1pPr marL="0" indent="0">
              <a:buNone/>
              <a:defRPr sz="2200" b="1">
                <a:solidFill>
                  <a:srgbClr val="0099C4"/>
                </a:solidFill>
                <a:latin typeface="Arial" charset="0"/>
                <a:ea typeface="Arial" charset="0"/>
                <a:cs typeface="Arial"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2"/>
            <a:ext cx="11377264" cy="4032446"/>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9802321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and Image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7" y="365129"/>
            <a:ext cx="7249299" cy="1325563"/>
          </a:xfrm>
          <a:prstGeom prst="rect">
            <a:avLst/>
          </a:prstGeom>
        </p:spPr>
        <p:txBody>
          <a:bodyPr/>
          <a:lstStyle>
            <a:lvl1pPr>
              <a:lnSpc>
                <a:spcPct val="100000"/>
              </a:lnSpc>
              <a:defRPr b="1">
                <a:solidFill>
                  <a:srgbClr val="0A406C"/>
                </a:solidFill>
              </a:defRPr>
            </a:lvl1pPr>
          </a:lstStyle>
          <a:p>
            <a:r>
              <a:rPr lang="en-GB" dirty="0"/>
              <a:t>Slide title</a:t>
            </a:r>
            <a:endParaRPr lang="en-US" dirty="0"/>
          </a:p>
        </p:txBody>
      </p:sp>
      <p:sp>
        <p:nvSpPr>
          <p:cNvPr id="3" name="Content Placeholder 2"/>
          <p:cNvSpPr>
            <a:spLocks noGrp="1"/>
          </p:cNvSpPr>
          <p:nvPr>
            <p:ph idx="1" hasCustomPrompt="1"/>
          </p:nvPr>
        </p:nvSpPr>
        <p:spPr>
          <a:xfrm>
            <a:off x="407281" y="2795757"/>
            <a:ext cx="7249297"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dirty="0"/>
              <a:t>Click to add body text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77" y="1823409"/>
            <a:ext cx="7249299" cy="806285"/>
          </a:xfrm>
          <a:prstGeom prst="rect">
            <a:avLst/>
          </a:prstGeom>
        </p:spPr>
        <p:txBody>
          <a:bodyPr/>
          <a:lstStyle>
            <a:lvl1pPr marL="0" indent="0">
              <a:lnSpc>
                <a:spcPct val="100000"/>
              </a:lnSpc>
              <a:buNone/>
              <a:defRPr b="1">
                <a:solidFill>
                  <a:srgbClr val="623E87"/>
                </a:solidFill>
              </a:defRPr>
            </a:lvl1pPr>
          </a:lstStyle>
          <a:p>
            <a:pPr lvl="0"/>
            <a:r>
              <a:rPr lang="en-US" dirty="0"/>
              <a:t>Click to add a </a:t>
            </a:r>
            <a:r>
              <a:rPr lang="en-US" dirty="0" err="1"/>
              <a:t>subheader</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1" name="Freeform 10">
            <a:extLst>
              <a:ext uri="{FF2B5EF4-FFF2-40B4-BE49-F238E27FC236}">
                <a16:creationId xmlns:a16="http://schemas.microsoft.com/office/drawing/2014/main" id="{5EB8795B-7D51-8148-9BA2-EE835AD4D29A}"/>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623E87"/>
              </a:gs>
              <a:gs pos="55000">
                <a:srgbClr val="452B56"/>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2" name="Freeform 11">
            <a:extLst>
              <a:ext uri="{FF2B5EF4-FFF2-40B4-BE49-F238E27FC236}">
                <a16:creationId xmlns:a16="http://schemas.microsoft.com/office/drawing/2014/main" id="{C5F39A31-6295-A64B-8B7B-11AD08FE2CAC}"/>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Oval 14">
            <a:extLst>
              <a:ext uri="{FF2B5EF4-FFF2-40B4-BE49-F238E27FC236}">
                <a16:creationId xmlns:a16="http://schemas.microsoft.com/office/drawing/2014/main" id="{8336DF81-077D-0C46-8790-E9162B5E0AAF}"/>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B4635852-0843-5540-B1C7-972A21FD55F8}"/>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3892CB3B-2A2D-834B-B4C1-FB083428549C}"/>
              </a:ext>
            </a:extLst>
          </p:cNvPr>
          <p:cNvSpPr>
            <a:spLocks noGrp="1"/>
          </p:cNvSpPr>
          <p:nvPr>
            <p:ph type="pic" sz="quarter" idx="12" hasCustomPrompt="1"/>
          </p:nvPr>
        </p:nvSpPr>
        <p:spPr>
          <a:xfrm>
            <a:off x="7891468" y="0"/>
            <a:ext cx="4300537" cy="6858000"/>
          </a:xfrm>
          <a:custGeom>
            <a:avLst/>
            <a:gdLst>
              <a:gd name="connsiteX0" fmla="*/ 0 w 4300537"/>
              <a:gd name="connsiteY0" fmla="*/ 0 h 6858000"/>
              <a:gd name="connsiteX1" fmla="*/ 1038228 w 4300537"/>
              <a:gd name="connsiteY1" fmla="*/ 0 h 6858000"/>
              <a:gd name="connsiteX2" fmla="*/ 4300537 w 4300537"/>
              <a:gd name="connsiteY2" fmla="*/ 3262309 h 6858000"/>
              <a:gd name="connsiteX3" fmla="*/ 4300537 w 4300537"/>
              <a:gd name="connsiteY3" fmla="*/ 6858000 h 6858000"/>
              <a:gd name="connsiteX4" fmla="*/ 0 w 4300537"/>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537" h="6858000">
                <a:moveTo>
                  <a:pt x="0" y="0"/>
                </a:moveTo>
                <a:lnTo>
                  <a:pt x="1038228" y="0"/>
                </a:lnTo>
                <a:lnTo>
                  <a:pt x="4300537" y="3262309"/>
                </a:lnTo>
                <a:lnTo>
                  <a:pt x="4300537" y="6858000"/>
                </a:lnTo>
                <a:lnTo>
                  <a:pt x="0" y="6858000"/>
                </a:lnTo>
                <a:close/>
              </a:path>
            </a:pathLst>
          </a:custGeom>
          <a:solidFill>
            <a:srgbClr val="623E87"/>
          </a:solidFill>
        </p:spPr>
        <p:txBody>
          <a:bodyPr wrap="square" anchor="b">
            <a:noAutofit/>
          </a:bodyPr>
          <a:lstStyle/>
          <a:p>
            <a:r>
              <a:rPr lang="en-US" dirty="0"/>
              <a:t>Click icon to add image here</a:t>
            </a:r>
          </a:p>
        </p:txBody>
      </p:sp>
      <p:sp>
        <p:nvSpPr>
          <p:cNvPr id="22" name="Picture Placeholder 21">
            <a:extLst>
              <a:ext uri="{FF2B5EF4-FFF2-40B4-BE49-F238E27FC236}">
                <a16:creationId xmlns:a16="http://schemas.microsoft.com/office/drawing/2014/main" id="{0A99EE12-D248-5F44-B270-7964E7FA6F4E}"/>
              </a:ext>
            </a:extLst>
          </p:cNvPr>
          <p:cNvSpPr>
            <a:spLocks noGrp="1"/>
          </p:cNvSpPr>
          <p:nvPr>
            <p:ph type="pic" sz="quarter" idx="13"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106539055"/>
      </p:ext>
    </p:extLst>
  </p:cSld>
  <p:clrMapOvr>
    <a:overrideClrMapping bg1="lt1" tx1="dk1" bg2="lt2" tx2="dk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ub, Body copy, Image">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407368" y="1412776"/>
            <a:ext cx="6696744" cy="792088"/>
          </a:xfrm>
          <a:prstGeom prst="rect">
            <a:avLst/>
          </a:prstGeom>
        </p:spPr>
        <p:txBody>
          <a:bodyPr anchor="ctr">
            <a:normAutofit/>
          </a:bodyPr>
          <a:lstStyle>
            <a:lvl1pPr marL="0" indent="0">
              <a:buNone/>
              <a:defRPr sz="2200" b="1">
                <a:solidFill>
                  <a:srgbClr val="0099C4"/>
                </a:solidFill>
                <a:latin typeface="Arial" charset="0"/>
                <a:ea typeface="Arial" charset="0"/>
                <a:cs typeface="Arial"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5"/>
            <a:ext cx="6696744" cy="4032447"/>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Content Placeholder 2"/>
          <p:cNvSpPr>
            <a:spLocks noGrp="1"/>
          </p:cNvSpPr>
          <p:nvPr>
            <p:ph sz="quarter" idx="17"/>
          </p:nvPr>
        </p:nvSpPr>
        <p:spPr>
          <a:xfrm>
            <a:off x="7248525" y="1412777"/>
            <a:ext cx="4535488" cy="4968550"/>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7"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31166065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Body copy, Image">
    <p:spTree>
      <p:nvGrpSpPr>
        <p:cNvPr id="1" name=""/>
        <p:cNvGrpSpPr/>
        <p:nvPr/>
      </p:nvGrpSpPr>
      <p:grpSpPr>
        <a:xfrm>
          <a:off x="0" y="0"/>
          <a:ext cx="0" cy="0"/>
          <a:chOff x="0" y="0"/>
          <a:chExt cx="0" cy="0"/>
        </a:xfrm>
      </p:grpSpPr>
      <p:sp>
        <p:nvSpPr>
          <p:cNvPr id="7" name="Content Placeholder 2"/>
          <p:cNvSpPr>
            <a:spLocks noGrp="1"/>
          </p:cNvSpPr>
          <p:nvPr>
            <p:ph sz="quarter" idx="18"/>
          </p:nvPr>
        </p:nvSpPr>
        <p:spPr>
          <a:xfrm>
            <a:off x="7248525" y="1412780"/>
            <a:ext cx="4535488"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6"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
        <p:nvSpPr>
          <p:cNvPr id="10" name="Text Placeholder 8"/>
          <p:cNvSpPr>
            <a:spLocks noGrp="1"/>
          </p:cNvSpPr>
          <p:nvPr>
            <p:ph type="body" sz="quarter" idx="14"/>
          </p:nvPr>
        </p:nvSpPr>
        <p:spPr>
          <a:xfrm>
            <a:off x="407368" y="1412779"/>
            <a:ext cx="6696744" cy="4968551"/>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7984603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p:nvPr>
        </p:nvSpPr>
        <p:spPr>
          <a:xfrm>
            <a:off x="407370" y="1412776"/>
            <a:ext cx="11377265" cy="4968550"/>
          </a:xfrm>
          <a:prstGeom prst="rect">
            <a:avLst/>
          </a:prstGeom>
        </p:spPr>
        <p:txBody>
          <a:bodyPr numCol="2" spcCol="14400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174240255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Large image area">
    <p:spTree>
      <p:nvGrpSpPr>
        <p:cNvPr id="1" name=""/>
        <p:cNvGrpSpPr/>
        <p:nvPr/>
      </p:nvGrpSpPr>
      <p:grpSpPr>
        <a:xfrm>
          <a:off x="0" y="0"/>
          <a:ext cx="0" cy="0"/>
          <a:chOff x="0" y="0"/>
          <a:chExt cx="0" cy="0"/>
        </a:xfrm>
      </p:grpSpPr>
      <p:sp>
        <p:nvSpPr>
          <p:cNvPr id="8" name="Content Placeholder 2"/>
          <p:cNvSpPr>
            <a:spLocks noGrp="1"/>
          </p:cNvSpPr>
          <p:nvPr>
            <p:ph sz="quarter" idx="19"/>
          </p:nvPr>
        </p:nvSpPr>
        <p:spPr>
          <a:xfrm>
            <a:off x="407368" y="1412780"/>
            <a:ext cx="11376645"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265944355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Image">
    <p:spTree>
      <p:nvGrpSpPr>
        <p:cNvPr id="1" name=""/>
        <p:cNvGrpSpPr/>
        <p:nvPr/>
      </p:nvGrpSpPr>
      <p:grpSpPr>
        <a:xfrm>
          <a:off x="0" y="0"/>
          <a:ext cx="0" cy="0"/>
          <a:chOff x="0" y="0"/>
          <a:chExt cx="0" cy="0"/>
        </a:xfrm>
      </p:grpSpPr>
      <p:sp>
        <p:nvSpPr>
          <p:cNvPr id="11" name="Content Placeholder 2"/>
          <p:cNvSpPr>
            <a:spLocks noGrp="1"/>
          </p:cNvSpPr>
          <p:nvPr>
            <p:ph sz="quarter" idx="21"/>
          </p:nvPr>
        </p:nvSpPr>
        <p:spPr>
          <a:xfrm>
            <a:off x="6168632"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2" name="Content Placeholder 2"/>
          <p:cNvSpPr>
            <a:spLocks noGrp="1"/>
          </p:cNvSpPr>
          <p:nvPr>
            <p:ph sz="quarter" idx="22"/>
          </p:nvPr>
        </p:nvSpPr>
        <p:spPr>
          <a:xfrm>
            <a:off x="407988"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5"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12449944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00058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ue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02531A-A2F1-4FED-BCE0-D180426664F2}"/>
              </a:ext>
            </a:extLst>
          </p:cNvPr>
          <p:cNvSpPr/>
          <p:nvPr userDrawn="1"/>
        </p:nvSpPr>
        <p:spPr>
          <a:xfrm>
            <a:off x="0" y="0"/>
            <a:ext cx="5232400"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31552"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55425901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Green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B26F160-1C31-4524-B325-A4E2CB149A3F}"/>
              </a:ext>
            </a:extLst>
          </p:cNvPr>
          <p:cNvSpPr/>
          <p:nvPr userDrawn="1"/>
        </p:nvSpPr>
        <p:spPr>
          <a:xfrm>
            <a:off x="0" y="0"/>
            <a:ext cx="5232400" cy="6858000"/>
          </a:xfrm>
          <a:prstGeom prst="rect">
            <a:avLst/>
          </a:prstGeom>
          <a:solidFill>
            <a:srgbClr val="5B78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srgbClr val="5B7813"/>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2153549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ink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FA54BD-2C1F-46B9-B0BE-DEB4B383838D}"/>
              </a:ext>
            </a:extLst>
          </p:cNvPr>
          <p:cNvSpPr/>
          <p:nvPr userDrawn="1"/>
        </p:nvSpPr>
        <p:spPr>
          <a:xfrm>
            <a:off x="0" y="0"/>
            <a:ext cx="5232400" cy="6858000"/>
          </a:xfrm>
          <a:prstGeom prst="rect">
            <a:avLst/>
          </a:prstGeom>
          <a:solidFill>
            <a:srgbClr val="8121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2046780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urple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85AE661-92E7-41D7-B5F1-2F0AC879EB0E}"/>
              </a:ext>
            </a:extLst>
          </p:cNvPr>
          <p:cNvSpPr/>
          <p:nvPr userDrawn="1"/>
        </p:nvSpPr>
        <p:spPr>
          <a:xfrm>
            <a:off x="0" y="0"/>
            <a:ext cx="5232400" cy="6858000"/>
          </a:xfrm>
          <a:prstGeom prst="rect">
            <a:avLst/>
          </a:prstGeom>
          <a:solidFill>
            <a:srgbClr val="442B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452786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Content and Image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7" y="365129"/>
            <a:ext cx="7249299" cy="1325563"/>
          </a:xfrm>
          <a:prstGeom prst="rect">
            <a:avLst/>
          </a:prstGeom>
        </p:spPr>
        <p:txBody>
          <a:bodyPr/>
          <a:lstStyle>
            <a:lvl1pPr>
              <a:lnSpc>
                <a:spcPct val="100000"/>
              </a:lnSpc>
              <a:defRPr b="1">
                <a:solidFill>
                  <a:srgbClr val="0A406C"/>
                </a:solidFill>
              </a:defRPr>
            </a:lvl1pPr>
          </a:lstStyle>
          <a:p>
            <a:r>
              <a:rPr lang="en-GB" dirty="0"/>
              <a:t>Slide title</a:t>
            </a:r>
            <a:endParaRPr lang="en-US" dirty="0"/>
          </a:p>
        </p:txBody>
      </p:sp>
      <p:sp>
        <p:nvSpPr>
          <p:cNvPr id="3" name="Content Placeholder 2"/>
          <p:cNvSpPr>
            <a:spLocks noGrp="1"/>
          </p:cNvSpPr>
          <p:nvPr>
            <p:ph idx="1" hasCustomPrompt="1"/>
          </p:nvPr>
        </p:nvSpPr>
        <p:spPr>
          <a:xfrm>
            <a:off x="407281" y="2795757"/>
            <a:ext cx="7249297"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dirty="0"/>
              <a:t>Click to add body text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77" y="1823409"/>
            <a:ext cx="7249299" cy="806285"/>
          </a:xfrm>
          <a:prstGeom prst="rect">
            <a:avLst/>
          </a:prstGeom>
        </p:spPr>
        <p:txBody>
          <a:bodyPr/>
          <a:lstStyle>
            <a:lvl1pPr marL="0" indent="0">
              <a:lnSpc>
                <a:spcPct val="100000"/>
              </a:lnSpc>
              <a:buNone/>
              <a:defRPr b="1">
                <a:solidFill>
                  <a:srgbClr val="5A7713"/>
                </a:solidFill>
              </a:defRPr>
            </a:lvl1pPr>
          </a:lstStyle>
          <a:p>
            <a:pPr lvl="0"/>
            <a:r>
              <a:rPr lang="en-US" dirty="0"/>
              <a:t>Click to add a </a:t>
            </a:r>
            <a:r>
              <a:rPr lang="en-US" dirty="0" err="1"/>
              <a:t>subheader</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1" name="Freeform 10">
            <a:extLst>
              <a:ext uri="{FF2B5EF4-FFF2-40B4-BE49-F238E27FC236}">
                <a16:creationId xmlns:a16="http://schemas.microsoft.com/office/drawing/2014/main" id="{5EB8795B-7D51-8148-9BA2-EE835AD4D29A}"/>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94C21E"/>
              </a:gs>
              <a:gs pos="55000">
                <a:srgbClr val="5A7713"/>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2" name="Freeform 11">
            <a:extLst>
              <a:ext uri="{FF2B5EF4-FFF2-40B4-BE49-F238E27FC236}">
                <a16:creationId xmlns:a16="http://schemas.microsoft.com/office/drawing/2014/main" id="{C5F39A31-6295-A64B-8B7B-11AD08FE2CAC}"/>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Oval 14">
            <a:extLst>
              <a:ext uri="{FF2B5EF4-FFF2-40B4-BE49-F238E27FC236}">
                <a16:creationId xmlns:a16="http://schemas.microsoft.com/office/drawing/2014/main" id="{8336DF81-077D-0C46-8790-E9162B5E0AAF}"/>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B4635852-0843-5540-B1C7-972A21FD55F8}"/>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3892CB3B-2A2D-834B-B4C1-FB083428549C}"/>
              </a:ext>
            </a:extLst>
          </p:cNvPr>
          <p:cNvSpPr>
            <a:spLocks noGrp="1"/>
          </p:cNvSpPr>
          <p:nvPr>
            <p:ph type="pic" sz="quarter" idx="12" hasCustomPrompt="1"/>
          </p:nvPr>
        </p:nvSpPr>
        <p:spPr>
          <a:xfrm>
            <a:off x="7891468" y="0"/>
            <a:ext cx="4300537" cy="6858000"/>
          </a:xfrm>
          <a:custGeom>
            <a:avLst/>
            <a:gdLst>
              <a:gd name="connsiteX0" fmla="*/ 0 w 4300537"/>
              <a:gd name="connsiteY0" fmla="*/ 0 h 6858000"/>
              <a:gd name="connsiteX1" fmla="*/ 1038228 w 4300537"/>
              <a:gd name="connsiteY1" fmla="*/ 0 h 6858000"/>
              <a:gd name="connsiteX2" fmla="*/ 4300537 w 4300537"/>
              <a:gd name="connsiteY2" fmla="*/ 3262309 h 6858000"/>
              <a:gd name="connsiteX3" fmla="*/ 4300537 w 4300537"/>
              <a:gd name="connsiteY3" fmla="*/ 6858000 h 6858000"/>
              <a:gd name="connsiteX4" fmla="*/ 0 w 4300537"/>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537" h="6858000">
                <a:moveTo>
                  <a:pt x="0" y="0"/>
                </a:moveTo>
                <a:lnTo>
                  <a:pt x="1038228" y="0"/>
                </a:lnTo>
                <a:lnTo>
                  <a:pt x="4300537" y="3262309"/>
                </a:lnTo>
                <a:lnTo>
                  <a:pt x="4300537" y="6858000"/>
                </a:lnTo>
                <a:lnTo>
                  <a:pt x="0" y="6858000"/>
                </a:lnTo>
                <a:close/>
              </a:path>
            </a:pathLst>
          </a:custGeom>
          <a:solidFill>
            <a:srgbClr val="94C21E"/>
          </a:solidFill>
        </p:spPr>
        <p:txBody>
          <a:bodyPr wrap="square" anchor="b">
            <a:noAutofit/>
          </a:bodyPr>
          <a:lstStyle/>
          <a:p>
            <a:r>
              <a:rPr lang="en-US" dirty="0"/>
              <a:t>Click icon to add image here</a:t>
            </a:r>
          </a:p>
        </p:txBody>
      </p:sp>
      <p:sp>
        <p:nvSpPr>
          <p:cNvPr id="22" name="Picture Placeholder 21">
            <a:extLst>
              <a:ext uri="{FF2B5EF4-FFF2-40B4-BE49-F238E27FC236}">
                <a16:creationId xmlns:a16="http://schemas.microsoft.com/office/drawing/2014/main" id="{0A99EE12-D248-5F44-B270-7964E7FA6F4E}"/>
              </a:ext>
            </a:extLst>
          </p:cNvPr>
          <p:cNvSpPr>
            <a:spLocks noGrp="1"/>
          </p:cNvSpPr>
          <p:nvPr>
            <p:ph type="pic" sz="quarter" idx="13"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3752926569"/>
      </p:ext>
    </p:extLst>
  </p:cSld>
  <p:clrMapOvr>
    <a:overrideClrMapping bg1="lt1" tx1="dk1" bg2="lt2" tx2="dk2" accent1="accent1" accent2="accent2" accent3="accent3" accent4="accent4" accent5="accent5" accent6="accent6" hlink="hlink" folHlink="folHlink"/>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d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E71742-9B42-47B7-9458-AC626A846243}"/>
              </a:ext>
            </a:extLst>
          </p:cNvPr>
          <p:cNvSpPr/>
          <p:nvPr userDrawn="1"/>
        </p:nvSpPr>
        <p:spPr>
          <a:xfrm>
            <a:off x="0" y="0"/>
            <a:ext cx="5232400" cy="6858000"/>
          </a:xfrm>
          <a:prstGeom prst="rect">
            <a:avLst/>
          </a:prstGeom>
          <a:solidFill>
            <a:srgbClr val="820E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6189029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Yellow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C2D500-F7E9-4151-B8A2-57C52468DF55}"/>
              </a:ext>
            </a:extLst>
          </p:cNvPr>
          <p:cNvSpPr/>
          <p:nvPr userDrawn="1"/>
        </p:nvSpPr>
        <p:spPr>
          <a:xfrm>
            <a:off x="6959600" y="0"/>
            <a:ext cx="5232400" cy="6858000"/>
          </a:xfrm>
          <a:prstGeom prst="rect">
            <a:avLst/>
          </a:prstGeom>
          <a:solidFill>
            <a:srgbClr val="DD7A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8011035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5A9F6F-BA1C-4BA0-B5F8-118E48E8FFB2}"/>
              </a:ext>
            </a:extLst>
          </p:cNvPr>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pic>
        <p:nvPicPr>
          <p:cNvPr id="3" name="Picture 9">
            <a:extLst>
              <a:ext uri="{FF2B5EF4-FFF2-40B4-BE49-F238E27FC236}">
                <a16:creationId xmlns:a16="http://schemas.microsoft.com/office/drawing/2014/main" id="{9130ECE4-5D3C-42EB-BE1C-E16629FC5D9E}"/>
              </a:ext>
            </a:extLst>
          </p:cNvPr>
          <p:cNvPicPr>
            <a:picLocks/>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a:extLst>
              <a:ext uri="{FF2B5EF4-FFF2-40B4-BE49-F238E27FC236}">
                <a16:creationId xmlns:a16="http://schemas.microsoft.com/office/drawing/2014/main" id="{70C6499B-EB0B-4F3F-9665-3AB2ED68E072}"/>
              </a:ext>
            </a:extLst>
          </p:cNvPr>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4656668" y="4076700"/>
            <a:ext cx="4411133" cy="183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1">
            <a:extLst>
              <a:ext uri="{FF2B5EF4-FFF2-40B4-BE49-F238E27FC236}">
                <a16:creationId xmlns:a16="http://schemas.microsoft.com/office/drawing/2014/main" id="{1FC1CA3C-A340-4115-9D9E-82B8FA8E1B43}"/>
              </a:ext>
            </a:extLst>
          </p:cNvPr>
          <p:cNvSpPr txBox="1">
            <a:spLocks noChangeArrowheads="1"/>
          </p:cNvSpPr>
          <p:nvPr userDrawn="1"/>
        </p:nvSpPr>
        <p:spPr bwMode="auto">
          <a:xfrm>
            <a:off x="4811185" y="2505075"/>
            <a:ext cx="6373283" cy="584200"/>
          </a:xfrm>
          <a:prstGeom prst="rect">
            <a:avLst/>
          </a:prstGeom>
          <a:noFill/>
          <a:ln>
            <a:noFill/>
          </a:ln>
        </p:spPr>
        <p:txBody>
          <a:bodyP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fontAlgn="base">
              <a:spcBef>
                <a:spcPct val="0"/>
              </a:spcBef>
              <a:spcAft>
                <a:spcPct val="0"/>
              </a:spcAft>
              <a:defRPr/>
            </a:pPr>
            <a:r>
              <a:rPr lang="en-GB" altLang="x-none" sz="3200" b="1">
                <a:solidFill>
                  <a:srgbClr val="0C406D"/>
                </a:solidFill>
                <a:latin typeface="Arial" charset="0"/>
                <a:ea typeface="Arial" charset="0"/>
                <a:cs typeface="Arial" charset="0"/>
              </a:rPr>
              <a:t>www.cranfield.ac.uk</a:t>
            </a:r>
          </a:p>
        </p:txBody>
      </p:sp>
      <p:sp>
        <p:nvSpPr>
          <p:cNvPr id="6" name="TextBox 12">
            <a:extLst>
              <a:ext uri="{FF2B5EF4-FFF2-40B4-BE49-F238E27FC236}">
                <a16:creationId xmlns:a16="http://schemas.microsoft.com/office/drawing/2014/main" id="{2FE80A42-A63F-4A05-B07C-27D72E53F161}"/>
              </a:ext>
            </a:extLst>
          </p:cNvPr>
          <p:cNvSpPr txBox="1">
            <a:spLocks noChangeArrowheads="1"/>
          </p:cNvSpPr>
          <p:nvPr userDrawn="1"/>
        </p:nvSpPr>
        <p:spPr bwMode="auto">
          <a:xfrm>
            <a:off x="4811187" y="3411543"/>
            <a:ext cx="6047316" cy="52387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GB" altLang="en-US" sz="2800" b="1">
                <a:solidFill>
                  <a:srgbClr val="0099C4"/>
                </a:solidFill>
                <a:latin typeface="Arial" panose="020B0604020202020204" pitchFamily="34" charset="0"/>
                <a:cs typeface="Arial" panose="020B0604020202020204" pitchFamily="34" charset="0"/>
              </a:rPr>
              <a:t>T: +44 (0)1234 750111</a:t>
            </a:r>
            <a:endParaRPr lang="en-US" altLang="en-US" sz="2800" b="1">
              <a:solidFill>
                <a:srgbClr val="0099C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452084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Presentation or Chapter Title">
    <p:spTree>
      <p:nvGrpSpPr>
        <p:cNvPr id="1" name=""/>
        <p:cNvGrpSpPr/>
        <p:nvPr/>
      </p:nvGrpSpPr>
      <p:grpSpPr>
        <a:xfrm>
          <a:off x="0" y="0"/>
          <a:ext cx="0" cy="0"/>
          <a:chOff x="0" y="0"/>
          <a:chExt cx="0" cy="0"/>
        </a:xfrm>
      </p:grpSpPr>
      <p:sp>
        <p:nvSpPr>
          <p:cNvPr id="5" name="Text Placeholder 17">
            <a:extLst>
              <a:ext uri="{FF2B5EF4-FFF2-40B4-BE49-F238E27FC236}">
                <a16:creationId xmlns:a16="http://schemas.microsoft.com/office/drawing/2014/main" id="{ADAA925A-F705-46F8-82B9-1CFF07067868}"/>
              </a:ext>
            </a:extLst>
          </p:cNvPr>
          <p:cNvSpPr txBox="1">
            <a:spLocks/>
          </p:cNvSpPr>
          <p:nvPr userDrawn="1"/>
        </p:nvSpPr>
        <p:spPr>
          <a:xfrm>
            <a:off x="4872570" y="6021393"/>
            <a:ext cx="6263217" cy="503237"/>
          </a:xfrm>
          <a:prstGeom prst="rect">
            <a:avLst/>
          </a:prstGeom>
        </p:spPr>
        <p:txBody>
          <a:bodyPr anchor="ctr"/>
          <a:lstStyle>
            <a:lvl1pPr marL="0" indent="0" algn="l" defTabSz="914400" rtl="0" eaLnBrk="1" latinLnBrk="0" hangingPunct="1">
              <a:spcBef>
                <a:spcPct val="20000"/>
              </a:spcBef>
              <a:buClr>
                <a:srgbClr val="00B0F0"/>
              </a:buClr>
              <a:buFont typeface="Arial" panose="020B0604020202020204" pitchFamily="34" charset="0"/>
              <a:buNone/>
              <a:defRPr sz="2200" b="1" kern="1200" baseline="0">
                <a:solidFill>
                  <a:srgbClr val="091932"/>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spcBef>
                <a:spcPct val="20000"/>
              </a:spcBef>
              <a:buClr>
                <a:srgbClr val="00B0F0"/>
              </a:buClr>
              <a:buFont typeface="Arial" charset="0"/>
              <a:buChar char="•"/>
              <a:defRPr sz="2000" kern="1200">
                <a:solidFill>
                  <a:srgbClr val="666666"/>
                </a:solidFill>
                <a:latin typeface="Arial" panose="020B0604020202020204" pitchFamily="34" charset="0"/>
                <a:ea typeface="+mn-ea"/>
                <a:cs typeface="Arial" panose="020B0604020202020204" pitchFamily="34" charset="0"/>
              </a:defRPr>
            </a:lvl2pPr>
            <a:lvl3pPr marL="1257300" indent="-342900" algn="l" defTabSz="914400" rtl="0" eaLnBrk="1" latinLnBrk="0" hangingPunct="1">
              <a:spcBef>
                <a:spcPct val="20000"/>
              </a:spcBef>
              <a:buClr>
                <a:srgbClr val="00B0F0"/>
              </a:buClr>
              <a:buFont typeface="Courier New" charset="0"/>
              <a:buChar char="o"/>
              <a:defRPr sz="2000" kern="1200">
                <a:solidFill>
                  <a:srgbClr val="666666"/>
                </a:solidFill>
                <a:latin typeface="Arial" panose="020B0604020202020204" pitchFamily="34" charset="0"/>
                <a:ea typeface="+mn-ea"/>
                <a:cs typeface="Arial" panose="020B0604020202020204" pitchFamily="34" charset="0"/>
              </a:defRPr>
            </a:lvl3pPr>
            <a:lvl4pPr marL="1714500" indent="-342900" algn="l" defTabSz="914400" rtl="0" eaLnBrk="1" latinLnBrk="0" hangingPunct="1">
              <a:spcBef>
                <a:spcPct val="20000"/>
              </a:spcBef>
              <a:buClr>
                <a:srgbClr val="00B0F0"/>
              </a:buClr>
              <a:buFont typeface="Wingdings" charset="2"/>
              <a:buChar char="§"/>
              <a:defRPr sz="2000" kern="1200">
                <a:solidFill>
                  <a:srgbClr val="666666"/>
                </a:solidFill>
                <a:latin typeface="Arial" panose="020B0604020202020204" pitchFamily="34" charset="0"/>
                <a:ea typeface="+mn-ea"/>
                <a:cs typeface="Arial" panose="020B0604020202020204" pitchFamily="34" charset="0"/>
              </a:defRPr>
            </a:lvl4pPr>
            <a:lvl5pPr marL="2171700" indent="-342900" algn="l" defTabSz="914400" rtl="0" eaLnBrk="1" latinLnBrk="0" hangingPunct="1">
              <a:spcBef>
                <a:spcPct val="20000"/>
              </a:spcBef>
              <a:buClr>
                <a:srgbClr val="00B0F0"/>
              </a:buClr>
              <a:buFont typeface=".HelveticaNeueDeskInterface-Regular" charset="0"/>
              <a:buChar char="-"/>
              <a:defRPr sz="2000" kern="1200">
                <a:solidFill>
                  <a:srgbClr val="66666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defRPr/>
            </a:pPr>
            <a:r>
              <a:rPr lang="en-GB" sz="1800" b="0" dirty="0"/>
              <a:t>www.cranfield.ac.uk</a:t>
            </a:r>
          </a:p>
        </p:txBody>
      </p:sp>
      <p:sp>
        <p:nvSpPr>
          <p:cNvPr id="6" name="Rectangle 5">
            <a:extLst>
              <a:ext uri="{FF2B5EF4-FFF2-40B4-BE49-F238E27FC236}">
                <a16:creationId xmlns:a16="http://schemas.microsoft.com/office/drawing/2014/main" id="{F8B34C83-ECAD-4641-B439-E19D4780827D}"/>
              </a:ext>
            </a:extLst>
          </p:cNvPr>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pic>
        <p:nvPicPr>
          <p:cNvPr id="7" name="Picture 10">
            <a:extLst>
              <a:ext uri="{FF2B5EF4-FFF2-40B4-BE49-F238E27FC236}">
                <a16:creationId xmlns:a16="http://schemas.microsoft.com/office/drawing/2014/main" id="{231CB8BA-3365-4040-8965-B6C74827A90F}"/>
              </a:ext>
            </a:extLst>
          </p:cNvPr>
          <p:cNvPicPr>
            <a:picLocks/>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10"/>
          </p:nvPr>
        </p:nvSpPr>
        <p:spPr>
          <a:xfrm>
            <a:off x="4871864" y="1700460"/>
            <a:ext cx="6264696" cy="2160588"/>
          </a:xfrm>
          <a:prstGeom prst="rect">
            <a:avLst/>
          </a:prstGeom>
        </p:spPr>
        <p:txBody>
          <a:bodyPr anchor="ctr">
            <a:normAutofit/>
          </a:bodyPr>
          <a:lstStyle>
            <a:lvl1pPr marL="0" indent="0">
              <a:buNone/>
              <a:defRPr sz="2800" b="1" i="0">
                <a:solidFill>
                  <a:srgbClr val="0C406D"/>
                </a:solidFill>
                <a:latin typeface="Arial" charset="0"/>
                <a:ea typeface="Arial" charset="0"/>
                <a:cs typeface="Arial" charset="0"/>
              </a:defRPr>
            </a:lvl1pPr>
          </a:lstStyle>
          <a:p>
            <a:pPr lvl="0"/>
            <a:r>
              <a:rPr lang="en-US"/>
              <a:t>Click to edit Master text styles</a:t>
            </a:r>
          </a:p>
        </p:txBody>
      </p:sp>
      <p:sp>
        <p:nvSpPr>
          <p:cNvPr id="11" name="Text Placeholder 8"/>
          <p:cNvSpPr>
            <a:spLocks noGrp="1"/>
          </p:cNvSpPr>
          <p:nvPr>
            <p:ph type="body" sz="quarter" idx="11"/>
          </p:nvPr>
        </p:nvSpPr>
        <p:spPr>
          <a:xfrm>
            <a:off x="4871864" y="4149080"/>
            <a:ext cx="6264696" cy="792088"/>
          </a:xfrm>
          <a:prstGeom prst="rect">
            <a:avLst/>
          </a:prstGeom>
        </p:spPr>
        <p:txBody>
          <a:bodyPr anchor="ctr">
            <a:normAutofit/>
          </a:bodyPr>
          <a:lstStyle>
            <a:lvl1pPr marL="0" indent="0">
              <a:buNone/>
              <a:defRPr sz="2000" b="1" i="0">
                <a:solidFill>
                  <a:srgbClr val="0099C4"/>
                </a:solidFill>
                <a:latin typeface="Arial" charset="0"/>
                <a:ea typeface="Arial" charset="0"/>
                <a:cs typeface="Arial" charset="0"/>
              </a:defRPr>
            </a:lvl1pPr>
          </a:lstStyle>
          <a:p>
            <a:pPr lvl="0"/>
            <a:r>
              <a:rPr lang="en-US"/>
              <a:t>Click to edit Master text styles</a:t>
            </a:r>
          </a:p>
        </p:txBody>
      </p:sp>
      <p:sp>
        <p:nvSpPr>
          <p:cNvPr id="13" name="Text Placeholder 8"/>
          <p:cNvSpPr>
            <a:spLocks noGrp="1"/>
          </p:cNvSpPr>
          <p:nvPr>
            <p:ph type="body" sz="quarter" idx="12"/>
          </p:nvPr>
        </p:nvSpPr>
        <p:spPr>
          <a:xfrm>
            <a:off x="4873469" y="5229200"/>
            <a:ext cx="6264696" cy="504056"/>
          </a:xfrm>
          <a:prstGeom prst="rect">
            <a:avLst/>
          </a:prstGeom>
        </p:spPr>
        <p:txBody>
          <a:bodyPr anchor="ctr">
            <a:normAutofit/>
          </a:bodyPr>
          <a:lstStyle>
            <a:lvl1pPr marL="0" indent="0">
              <a:buNone/>
              <a:defRPr sz="1800" b="1" i="0">
                <a:solidFill>
                  <a:schemeClr val="tx1"/>
                </a:solidFill>
                <a:latin typeface="Arial" charset="0"/>
                <a:ea typeface="Arial" charset="0"/>
                <a:cs typeface="Arial" charset="0"/>
              </a:defRPr>
            </a:lvl1pPr>
          </a:lstStyle>
          <a:p>
            <a:pPr lvl="0"/>
            <a:r>
              <a:rPr lang="en-US"/>
              <a:t>Click to edit Master text styles</a:t>
            </a:r>
          </a:p>
        </p:txBody>
      </p:sp>
    </p:spTree>
    <p:extLst>
      <p:ext uri="{BB962C8B-B14F-4D97-AF65-F5344CB8AC3E}">
        <p14:creationId xmlns:p14="http://schemas.microsoft.com/office/powerpoint/2010/main" val="106153348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ub, Body copy">
    <p:spTree>
      <p:nvGrpSpPr>
        <p:cNvPr id="1" name=""/>
        <p:cNvGrpSpPr/>
        <p:nvPr/>
      </p:nvGrpSpPr>
      <p:grpSpPr>
        <a:xfrm>
          <a:off x="0" y="0"/>
          <a:ext cx="0" cy="0"/>
          <a:chOff x="0" y="0"/>
          <a:chExt cx="0" cy="0"/>
        </a:xfrm>
      </p:grpSpPr>
      <p:sp>
        <p:nvSpPr>
          <p:cNvPr id="5" name="Text Placeholder 8"/>
          <p:cNvSpPr>
            <a:spLocks noGrp="1"/>
          </p:cNvSpPr>
          <p:nvPr>
            <p:ph type="body" sz="quarter" idx="11"/>
          </p:nvPr>
        </p:nvSpPr>
        <p:spPr>
          <a:xfrm>
            <a:off x="407368" y="1412776"/>
            <a:ext cx="11377264" cy="792088"/>
          </a:xfrm>
          <a:prstGeom prst="rect">
            <a:avLst/>
          </a:prstGeom>
        </p:spPr>
        <p:txBody>
          <a:bodyPr anchor="ctr">
            <a:normAutofit/>
          </a:bodyPr>
          <a:lstStyle>
            <a:lvl1pPr marL="0" indent="0">
              <a:buNone/>
              <a:defRPr sz="2200" b="1">
                <a:solidFill>
                  <a:srgbClr val="0099C4"/>
                </a:solidFill>
                <a:latin typeface="Arial" charset="0"/>
                <a:ea typeface="Arial" charset="0"/>
                <a:cs typeface="Arial"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2"/>
            <a:ext cx="11377264" cy="4032446"/>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49714078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ub, Body copy, Image">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407368" y="1412776"/>
            <a:ext cx="6696744" cy="792088"/>
          </a:xfrm>
          <a:prstGeom prst="rect">
            <a:avLst/>
          </a:prstGeom>
        </p:spPr>
        <p:txBody>
          <a:bodyPr anchor="ctr">
            <a:normAutofit/>
          </a:bodyPr>
          <a:lstStyle>
            <a:lvl1pPr marL="0" indent="0">
              <a:buNone/>
              <a:defRPr sz="2200" b="1">
                <a:solidFill>
                  <a:srgbClr val="0099C4"/>
                </a:solidFill>
                <a:latin typeface="Arial" charset="0"/>
                <a:ea typeface="Arial" charset="0"/>
                <a:cs typeface="Arial"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5"/>
            <a:ext cx="6696744" cy="4032447"/>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Content Placeholder 2"/>
          <p:cNvSpPr>
            <a:spLocks noGrp="1"/>
          </p:cNvSpPr>
          <p:nvPr>
            <p:ph sz="quarter" idx="17"/>
          </p:nvPr>
        </p:nvSpPr>
        <p:spPr>
          <a:xfrm>
            <a:off x="7248525" y="1412777"/>
            <a:ext cx="4535488" cy="4968550"/>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7"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419244407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Body copy, Image">
    <p:spTree>
      <p:nvGrpSpPr>
        <p:cNvPr id="1" name=""/>
        <p:cNvGrpSpPr/>
        <p:nvPr/>
      </p:nvGrpSpPr>
      <p:grpSpPr>
        <a:xfrm>
          <a:off x="0" y="0"/>
          <a:ext cx="0" cy="0"/>
          <a:chOff x="0" y="0"/>
          <a:chExt cx="0" cy="0"/>
        </a:xfrm>
      </p:grpSpPr>
      <p:sp>
        <p:nvSpPr>
          <p:cNvPr id="7" name="Content Placeholder 2"/>
          <p:cNvSpPr>
            <a:spLocks noGrp="1"/>
          </p:cNvSpPr>
          <p:nvPr>
            <p:ph sz="quarter" idx="18"/>
          </p:nvPr>
        </p:nvSpPr>
        <p:spPr>
          <a:xfrm>
            <a:off x="7248525" y="1412780"/>
            <a:ext cx="4535488"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6"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
        <p:nvSpPr>
          <p:cNvPr id="10" name="Text Placeholder 8"/>
          <p:cNvSpPr>
            <a:spLocks noGrp="1"/>
          </p:cNvSpPr>
          <p:nvPr>
            <p:ph type="body" sz="quarter" idx="14"/>
          </p:nvPr>
        </p:nvSpPr>
        <p:spPr>
          <a:xfrm>
            <a:off x="407368" y="1412779"/>
            <a:ext cx="6696744" cy="4968551"/>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1665087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p:nvPr>
        </p:nvSpPr>
        <p:spPr>
          <a:xfrm>
            <a:off x="407370" y="1412776"/>
            <a:ext cx="11377265" cy="4968550"/>
          </a:xfrm>
          <a:prstGeom prst="rect">
            <a:avLst/>
          </a:prstGeom>
        </p:spPr>
        <p:txBody>
          <a:bodyPr numCol="2" spcCol="144000">
            <a:normAutofit/>
          </a:bodyPr>
          <a:lstStyle>
            <a:lvl1pPr marL="257175" indent="-257175">
              <a:lnSpc>
                <a:spcPct val="100000"/>
              </a:lnSpc>
              <a:buFont typeface="Arial" panose="020B0604020202020204" pitchFamily="34" charset="0"/>
              <a:buChar char="•"/>
              <a:defRPr sz="2000" b="0">
                <a:solidFill>
                  <a:schemeClr val="tx1"/>
                </a:solidFill>
                <a:latin typeface="Arial" charset="0"/>
                <a:ea typeface="Arial" charset="0"/>
                <a:cs typeface="Arial" charset="0"/>
              </a:defRPr>
            </a:lvl1pPr>
            <a:lvl2pPr>
              <a:lnSpc>
                <a:spcPct val="100000"/>
              </a:lnSpc>
              <a:defRPr sz="2000" b="0" i="0">
                <a:latin typeface="Arial" charset="0"/>
                <a:ea typeface="Arial" charset="0"/>
                <a:cs typeface="Arial" charset="0"/>
              </a:defRPr>
            </a:lvl2pPr>
            <a:lvl3pPr>
              <a:lnSpc>
                <a:spcPct val="100000"/>
              </a:lnSpc>
              <a:defRPr sz="2000" b="0" i="0">
                <a:latin typeface="Arial" charset="0"/>
                <a:ea typeface="Arial" charset="0"/>
                <a:cs typeface="Arial" charset="0"/>
              </a:defRPr>
            </a:lvl3pPr>
            <a:lvl4pPr>
              <a:lnSpc>
                <a:spcPct val="100000"/>
              </a:lnSpc>
              <a:defRPr sz="2000" b="0" i="0">
                <a:latin typeface="Arial" charset="0"/>
                <a:ea typeface="Arial" charset="0"/>
                <a:cs typeface="Arial" charset="0"/>
              </a:defRPr>
            </a:lvl4pPr>
            <a:lvl5pPr>
              <a:lnSpc>
                <a:spcPct val="100000"/>
              </a:lnSpc>
              <a:defRPr sz="2000" b="0" i="0">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301391970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Large image area">
    <p:spTree>
      <p:nvGrpSpPr>
        <p:cNvPr id="1" name=""/>
        <p:cNvGrpSpPr/>
        <p:nvPr/>
      </p:nvGrpSpPr>
      <p:grpSpPr>
        <a:xfrm>
          <a:off x="0" y="0"/>
          <a:ext cx="0" cy="0"/>
          <a:chOff x="0" y="0"/>
          <a:chExt cx="0" cy="0"/>
        </a:xfrm>
      </p:grpSpPr>
      <p:sp>
        <p:nvSpPr>
          <p:cNvPr id="8" name="Content Placeholder 2"/>
          <p:cNvSpPr>
            <a:spLocks noGrp="1"/>
          </p:cNvSpPr>
          <p:nvPr>
            <p:ph sz="quarter" idx="19"/>
          </p:nvPr>
        </p:nvSpPr>
        <p:spPr>
          <a:xfrm>
            <a:off x="407368" y="1412780"/>
            <a:ext cx="11376645"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425937762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Image">
    <p:spTree>
      <p:nvGrpSpPr>
        <p:cNvPr id="1" name=""/>
        <p:cNvGrpSpPr/>
        <p:nvPr/>
      </p:nvGrpSpPr>
      <p:grpSpPr>
        <a:xfrm>
          <a:off x="0" y="0"/>
          <a:ext cx="0" cy="0"/>
          <a:chOff x="0" y="0"/>
          <a:chExt cx="0" cy="0"/>
        </a:xfrm>
      </p:grpSpPr>
      <p:sp>
        <p:nvSpPr>
          <p:cNvPr id="11" name="Content Placeholder 2"/>
          <p:cNvSpPr>
            <a:spLocks noGrp="1"/>
          </p:cNvSpPr>
          <p:nvPr>
            <p:ph sz="quarter" idx="21"/>
          </p:nvPr>
        </p:nvSpPr>
        <p:spPr>
          <a:xfrm>
            <a:off x="6168632"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2" name="Content Placeholder 2"/>
          <p:cNvSpPr>
            <a:spLocks noGrp="1"/>
          </p:cNvSpPr>
          <p:nvPr>
            <p:ph sz="quarter" idx="22"/>
          </p:nvPr>
        </p:nvSpPr>
        <p:spPr>
          <a:xfrm>
            <a:off x="407988" y="1412780"/>
            <a:ext cx="5615381" cy="496854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5"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2633734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Content and Image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7" y="365129"/>
            <a:ext cx="7249299" cy="1325563"/>
          </a:xfrm>
          <a:prstGeom prst="rect">
            <a:avLst/>
          </a:prstGeom>
        </p:spPr>
        <p:txBody>
          <a:bodyPr/>
          <a:lstStyle>
            <a:lvl1pPr>
              <a:lnSpc>
                <a:spcPct val="100000"/>
              </a:lnSpc>
              <a:defRPr b="1">
                <a:solidFill>
                  <a:srgbClr val="0A406C"/>
                </a:solidFill>
              </a:defRPr>
            </a:lvl1pPr>
          </a:lstStyle>
          <a:p>
            <a:r>
              <a:rPr lang="en-GB" dirty="0"/>
              <a:t>Slide title</a:t>
            </a:r>
            <a:endParaRPr lang="en-US" dirty="0"/>
          </a:p>
        </p:txBody>
      </p:sp>
      <p:sp>
        <p:nvSpPr>
          <p:cNvPr id="3" name="Content Placeholder 2"/>
          <p:cNvSpPr>
            <a:spLocks noGrp="1"/>
          </p:cNvSpPr>
          <p:nvPr>
            <p:ph idx="1" hasCustomPrompt="1"/>
          </p:nvPr>
        </p:nvSpPr>
        <p:spPr>
          <a:xfrm>
            <a:off x="407281" y="2795757"/>
            <a:ext cx="7249297"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dirty="0"/>
              <a:t>Click to add body text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77" y="1823409"/>
            <a:ext cx="7249299" cy="806285"/>
          </a:xfrm>
          <a:prstGeom prst="rect">
            <a:avLst/>
          </a:prstGeom>
          <a:noFill/>
        </p:spPr>
        <p:txBody>
          <a:bodyPr/>
          <a:lstStyle>
            <a:lvl1pPr marL="0" indent="0">
              <a:lnSpc>
                <a:spcPct val="100000"/>
              </a:lnSpc>
              <a:buNone/>
              <a:defRPr b="1">
                <a:solidFill>
                  <a:srgbClr val="26366F"/>
                </a:solidFill>
              </a:defRPr>
            </a:lvl1pPr>
          </a:lstStyle>
          <a:p>
            <a:pPr lvl="0"/>
            <a:r>
              <a:rPr lang="en-US" dirty="0"/>
              <a:t>Click to add a </a:t>
            </a:r>
            <a:r>
              <a:rPr lang="en-US" dirty="0" err="1"/>
              <a:t>subheader</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1" name="Freeform 10">
            <a:extLst>
              <a:ext uri="{FF2B5EF4-FFF2-40B4-BE49-F238E27FC236}">
                <a16:creationId xmlns:a16="http://schemas.microsoft.com/office/drawing/2014/main" id="{5EB8795B-7D51-8148-9BA2-EE835AD4D29A}"/>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0099C3"/>
              </a:gs>
              <a:gs pos="55000">
                <a:srgbClr val="26366F"/>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2" name="Freeform 11">
            <a:extLst>
              <a:ext uri="{FF2B5EF4-FFF2-40B4-BE49-F238E27FC236}">
                <a16:creationId xmlns:a16="http://schemas.microsoft.com/office/drawing/2014/main" id="{C5F39A31-6295-A64B-8B7B-11AD08FE2CAC}"/>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Oval 14">
            <a:extLst>
              <a:ext uri="{FF2B5EF4-FFF2-40B4-BE49-F238E27FC236}">
                <a16:creationId xmlns:a16="http://schemas.microsoft.com/office/drawing/2014/main" id="{8336DF81-077D-0C46-8790-E9162B5E0AAF}"/>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B4635852-0843-5540-B1C7-972A21FD55F8}"/>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3892CB3B-2A2D-834B-B4C1-FB083428549C}"/>
              </a:ext>
            </a:extLst>
          </p:cNvPr>
          <p:cNvSpPr>
            <a:spLocks noGrp="1"/>
          </p:cNvSpPr>
          <p:nvPr>
            <p:ph type="pic" sz="quarter" idx="12" hasCustomPrompt="1"/>
          </p:nvPr>
        </p:nvSpPr>
        <p:spPr>
          <a:xfrm>
            <a:off x="7891468" y="0"/>
            <a:ext cx="4300537" cy="6858000"/>
          </a:xfrm>
          <a:custGeom>
            <a:avLst/>
            <a:gdLst>
              <a:gd name="connsiteX0" fmla="*/ 0 w 4300537"/>
              <a:gd name="connsiteY0" fmla="*/ 0 h 6858000"/>
              <a:gd name="connsiteX1" fmla="*/ 1038228 w 4300537"/>
              <a:gd name="connsiteY1" fmla="*/ 0 h 6858000"/>
              <a:gd name="connsiteX2" fmla="*/ 4300537 w 4300537"/>
              <a:gd name="connsiteY2" fmla="*/ 3262309 h 6858000"/>
              <a:gd name="connsiteX3" fmla="*/ 4300537 w 4300537"/>
              <a:gd name="connsiteY3" fmla="*/ 6858000 h 6858000"/>
              <a:gd name="connsiteX4" fmla="*/ 0 w 4300537"/>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537" h="6858000">
                <a:moveTo>
                  <a:pt x="0" y="0"/>
                </a:moveTo>
                <a:lnTo>
                  <a:pt x="1038228" y="0"/>
                </a:lnTo>
                <a:lnTo>
                  <a:pt x="4300537" y="3262309"/>
                </a:lnTo>
                <a:lnTo>
                  <a:pt x="4300537" y="6858000"/>
                </a:lnTo>
                <a:lnTo>
                  <a:pt x="0" y="6858000"/>
                </a:lnTo>
                <a:close/>
              </a:path>
            </a:pathLst>
          </a:custGeom>
          <a:solidFill>
            <a:srgbClr val="0099C3"/>
          </a:solidFill>
        </p:spPr>
        <p:txBody>
          <a:bodyPr wrap="square" anchor="b">
            <a:noAutofit/>
          </a:bodyPr>
          <a:lstStyle/>
          <a:p>
            <a:r>
              <a:rPr lang="en-US" dirty="0"/>
              <a:t>Click icon to add image here</a:t>
            </a:r>
          </a:p>
        </p:txBody>
      </p:sp>
      <p:sp>
        <p:nvSpPr>
          <p:cNvPr id="22" name="Picture Placeholder 21">
            <a:extLst>
              <a:ext uri="{FF2B5EF4-FFF2-40B4-BE49-F238E27FC236}">
                <a16:creationId xmlns:a16="http://schemas.microsoft.com/office/drawing/2014/main" id="{0A99EE12-D248-5F44-B270-7964E7FA6F4E}"/>
              </a:ext>
            </a:extLst>
          </p:cNvPr>
          <p:cNvSpPr>
            <a:spLocks noGrp="1"/>
          </p:cNvSpPr>
          <p:nvPr>
            <p:ph type="pic" sz="quarter" idx="13"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1153546636"/>
      </p:ext>
    </p:extLst>
  </p:cSld>
  <p:clrMapOvr>
    <a:overrideClrMapping bg1="lt1" tx1="dk1" bg2="lt2" tx2="dk2" accent1="accent1" accent2="accent2" accent3="accent3" accent4="accent4" accent5="accent5" accent6="accent6" hlink="hlink" folHlink="folHlink"/>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683419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ue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902531A-A2F1-4FED-BCE0-D180426664F2}"/>
              </a:ext>
            </a:extLst>
          </p:cNvPr>
          <p:cNvSpPr/>
          <p:nvPr userDrawn="1"/>
        </p:nvSpPr>
        <p:spPr>
          <a:xfrm>
            <a:off x="0" y="0"/>
            <a:ext cx="5232400"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31552"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4712295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Green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B26F160-1C31-4524-B325-A4E2CB149A3F}"/>
              </a:ext>
            </a:extLst>
          </p:cNvPr>
          <p:cNvSpPr/>
          <p:nvPr userDrawn="1"/>
        </p:nvSpPr>
        <p:spPr>
          <a:xfrm>
            <a:off x="0" y="0"/>
            <a:ext cx="5232400" cy="6858000"/>
          </a:xfrm>
          <a:prstGeom prst="rect">
            <a:avLst/>
          </a:prstGeom>
          <a:solidFill>
            <a:srgbClr val="5B78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srgbClr val="5B7813"/>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43862283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Pink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FA54BD-2C1F-46B9-B0BE-DEB4B383838D}"/>
              </a:ext>
            </a:extLst>
          </p:cNvPr>
          <p:cNvSpPr/>
          <p:nvPr userDrawn="1"/>
        </p:nvSpPr>
        <p:spPr>
          <a:xfrm>
            <a:off x="0" y="0"/>
            <a:ext cx="5232400" cy="6858000"/>
          </a:xfrm>
          <a:prstGeom prst="rect">
            <a:avLst/>
          </a:prstGeom>
          <a:solidFill>
            <a:srgbClr val="8121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04468892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Purple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85AE661-92E7-41D7-B5F1-2F0AC879EB0E}"/>
              </a:ext>
            </a:extLst>
          </p:cNvPr>
          <p:cNvSpPr/>
          <p:nvPr userDrawn="1"/>
        </p:nvSpPr>
        <p:spPr>
          <a:xfrm>
            <a:off x="0" y="0"/>
            <a:ext cx="5232400" cy="6858000"/>
          </a:xfrm>
          <a:prstGeom prst="rect">
            <a:avLst/>
          </a:prstGeom>
          <a:solidFill>
            <a:srgbClr val="442B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99924107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Red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E71742-9B42-47B7-9458-AC626A846243}"/>
              </a:ext>
            </a:extLst>
          </p:cNvPr>
          <p:cNvSpPr/>
          <p:nvPr userDrawn="1"/>
        </p:nvSpPr>
        <p:spPr>
          <a:xfrm>
            <a:off x="0" y="0"/>
            <a:ext cx="5232400" cy="6858000"/>
          </a:xfrm>
          <a:prstGeom prst="rect">
            <a:avLst/>
          </a:prstGeom>
          <a:solidFill>
            <a:srgbClr val="820E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703694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Yellow impac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C2D500-F7E9-4151-B8A2-57C52468DF55}"/>
              </a:ext>
            </a:extLst>
          </p:cNvPr>
          <p:cNvSpPr/>
          <p:nvPr userDrawn="1"/>
        </p:nvSpPr>
        <p:spPr>
          <a:xfrm>
            <a:off x="6959600" y="0"/>
            <a:ext cx="5232400" cy="6858000"/>
          </a:xfrm>
          <a:prstGeom prst="rect">
            <a:avLst/>
          </a:prstGeom>
          <a:solidFill>
            <a:srgbClr val="DD7A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charset="0"/>
                <a:ea typeface="Arial" charset="0"/>
                <a:cs typeface="Arial" charset="0"/>
              </a:defRPr>
            </a:lvl1pPr>
            <a:lvl2pPr>
              <a:lnSpc>
                <a:spcPct val="100000"/>
              </a:lnSpc>
              <a:defRPr sz="2000" b="0" i="0">
                <a:solidFill>
                  <a:schemeClr val="bg1"/>
                </a:solidFill>
                <a:latin typeface="Arial" charset="0"/>
                <a:ea typeface="Arial" charset="0"/>
                <a:cs typeface="Arial" charset="0"/>
              </a:defRPr>
            </a:lvl2pPr>
            <a:lvl3pPr>
              <a:lnSpc>
                <a:spcPct val="100000"/>
              </a:lnSpc>
              <a:defRPr sz="2000" b="0" i="0">
                <a:solidFill>
                  <a:schemeClr val="bg1"/>
                </a:solidFill>
                <a:latin typeface="Arial" charset="0"/>
                <a:ea typeface="Arial" charset="0"/>
                <a:cs typeface="Arial" charset="0"/>
              </a:defRPr>
            </a:lvl3pPr>
            <a:lvl4pPr>
              <a:lnSpc>
                <a:spcPct val="100000"/>
              </a:lnSpc>
              <a:defRPr sz="2000" b="0" i="0">
                <a:solidFill>
                  <a:schemeClr val="bg1"/>
                </a:solidFill>
                <a:latin typeface="Arial" charset="0"/>
                <a:ea typeface="Arial" charset="0"/>
                <a:cs typeface="Arial" charset="0"/>
              </a:defRPr>
            </a:lvl4pPr>
            <a:lvl5pPr>
              <a:lnSpc>
                <a:spcPct val="100000"/>
              </a:lnSpc>
              <a:defRPr sz="2000" b="0" i="0">
                <a:solidFill>
                  <a:schemeClr val="bg1"/>
                </a:solidFill>
                <a:latin typeface="Arial" charset="0"/>
                <a:ea typeface="Arial" charset="0"/>
                <a:cs typeface="Arial"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6206996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B5A9F6F-BA1C-4BA0-B5F8-118E48E8FFB2}"/>
              </a:ext>
            </a:extLst>
          </p:cNvPr>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pic>
        <p:nvPicPr>
          <p:cNvPr id="3" name="Picture 9">
            <a:extLst>
              <a:ext uri="{FF2B5EF4-FFF2-40B4-BE49-F238E27FC236}">
                <a16:creationId xmlns:a16="http://schemas.microsoft.com/office/drawing/2014/main" id="{9130ECE4-5D3C-42EB-BE1C-E16629FC5D9E}"/>
              </a:ext>
            </a:extLst>
          </p:cNvPr>
          <p:cNvPicPr>
            <a:picLocks/>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0">
            <a:extLst>
              <a:ext uri="{FF2B5EF4-FFF2-40B4-BE49-F238E27FC236}">
                <a16:creationId xmlns:a16="http://schemas.microsoft.com/office/drawing/2014/main" id="{70C6499B-EB0B-4F3F-9665-3AB2ED68E072}"/>
              </a:ext>
            </a:extLst>
          </p:cNvPr>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4656668" y="4076700"/>
            <a:ext cx="4411133" cy="183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1">
            <a:extLst>
              <a:ext uri="{FF2B5EF4-FFF2-40B4-BE49-F238E27FC236}">
                <a16:creationId xmlns:a16="http://schemas.microsoft.com/office/drawing/2014/main" id="{1FC1CA3C-A340-4115-9D9E-82B8FA8E1B43}"/>
              </a:ext>
            </a:extLst>
          </p:cNvPr>
          <p:cNvSpPr txBox="1">
            <a:spLocks noChangeArrowheads="1"/>
          </p:cNvSpPr>
          <p:nvPr userDrawn="1"/>
        </p:nvSpPr>
        <p:spPr bwMode="auto">
          <a:xfrm>
            <a:off x="4811185" y="2505075"/>
            <a:ext cx="6373283" cy="584200"/>
          </a:xfrm>
          <a:prstGeom prst="rect">
            <a:avLst/>
          </a:prstGeom>
          <a:noFill/>
          <a:ln>
            <a:noFill/>
          </a:ln>
        </p:spPr>
        <p:txBody>
          <a:bodyPr>
            <a:spAutoFit/>
          </a:bodyPr>
          <a:lstStyle>
            <a:lvl1pPr>
              <a:defRPr>
                <a:solidFill>
                  <a:schemeClr val="tx1"/>
                </a:solidFill>
                <a:latin typeface="Calibri" charset="0"/>
              </a:defRPr>
            </a:lvl1pPr>
            <a:lvl2pPr marL="742950" indent="-285750">
              <a:defRPr>
                <a:solidFill>
                  <a:schemeClr val="tx1"/>
                </a:solidFill>
                <a:latin typeface="Calibri" charset="0"/>
              </a:defRPr>
            </a:lvl2pPr>
            <a:lvl3pPr marL="1143000" indent="-228600">
              <a:defRPr>
                <a:solidFill>
                  <a:schemeClr val="tx1"/>
                </a:solidFill>
                <a:latin typeface="Calibri" charset="0"/>
              </a:defRPr>
            </a:lvl3pPr>
            <a:lvl4pPr marL="1600200" indent="-228600">
              <a:defRPr>
                <a:solidFill>
                  <a:schemeClr val="tx1"/>
                </a:solidFill>
                <a:latin typeface="Calibri" charset="0"/>
              </a:defRPr>
            </a:lvl4pPr>
            <a:lvl5pPr marL="2057400" indent="-228600">
              <a:defRPr>
                <a:solidFill>
                  <a:schemeClr val="tx1"/>
                </a:solidFill>
                <a:latin typeface="Calibri" charset="0"/>
              </a:defRPr>
            </a:lvl5pPr>
            <a:lvl6pPr marL="2514600" indent="-228600" fontAlgn="base">
              <a:spcBef>
                <a:spcPct val="0"/>
              </a:spcBef>
              <a:spcAft>
                <a:spcPct val="0"/>
              </a:spcAft>
              <a:defRPr>
                <a:solidFill>
                  <a:schemeClr val="tx1"/>
                </a:solidFill>
                <a:latin typeface="Calibri" charset="0"/>
              </a:defRPr>
            </a:lvl6pPr>
            <a:lvl7pPr marL="2971800" indent="-228600" fontAlgn="base">
              <a:spcBef>
                <a:spcPct val="0"/>
              </a:spcBef>
              <a:spcAft>
                <a:spcPct val="0"/>
              </a:spcAft>
              <a:defRPr>
                <a:solidFill>
                  <a:schemeClr val="tx1"/>
                </a:solidFill>
                <a:latin typeface="Calibri" charset="0"/>
              </a:defRPr>
            </a:lvl7pPr>
            <a:lvl8pPr marL="3429000" indent="-228600" fontAlgn="base">
              <a:spcBef>
                <a:spcPct val="0"/>
              </a:spcBef>
              <a:spcAft>
                <a:spcPct val="0"/>
              </a:spcAft>
              <a:defRPr>
                <a:solidFill>
                  <a:schemeClr val="tx1"/>
                </a:solidFill>
                <a:latin typeface="Calibri" charset="0"/>
              </a:defRPr>
            </a:lvl8pPr>
            <a:lvl9pPr marL="3886200" indent="-228600" fontAlgn="base">
              <a:spcBef>
                <a:spcPct val="0"/>
              </a:spcBef>
              <a:spcAft>
                <a:spcPct val="0"/>
              </a:spcAft>
              <a:defRPr>
                <a:solidFill>
                  <a:schemeClr val="tx1"/>
                </a:solidFill>
                <a:latin typeface="Calibri" charset="0"/>
              </a:defRPr>
            </a:lvl9pPr>
          </a:lstStyle>
          <a:p>
            <a:pPr fontAlgn="base">
              <a:spcBef>
                <a:spcPct val="0"/>
              </a:spcBef>
              <a:spcAft>
                <a:spcPct val="0"/>
              </a:spcAft>
              <a:defRPr/>
            </a:pPr>
            <a:r>
              <a:rPr lang="en-GB" altLang="x-none" sz="3200" b="1">
                <a:solidFill>
                  <a:srgbClr val="0C406D"/>
                </a:solidFill>
                <a:latin typeface="Arial" charset="0"/>
                <a:ea typeface="Arial" charset="0"/>
                <a:cs typeface="Arial" charset="0"/>
              </a:rPr>
              <a:t>www.cranfield.ac.uk</a:t>
            </a:r>
          </a:p>
        </p:txBody>
      </p:sp>
      <p:sp>
        <p:nvSpPr>
          <p:cNvPr id="6" name="TextBox 12">
            <a:extLst>
              <a:ext uri="{FF2B5EF4-FFF2-40B4-BE49-F238E27FC236}">
                <a16:creationId xmlns:a16="http://schemas.microsoft.com/office/drawing/2014/main" id="{2FE80A42-A63F-4A05-B07C-27D72E53F161}"/>
              </a:ext>
            </a:extLst>
          </p:cNvPr>
          <p:cNvSpPr txBox="1">
            <a:spLocks noChangeArrowheads="1"/>
          </p:cNvSpPr>
          <p:nvPr userDrawn="1"/>
        </p:nvSpPr>
        <p:spPr bwMode="auto">
          <a:xfrm>
            <a:off x="4811187" y="3411543"/>
            <a:ext cx="6047316" cy="523875"/>
          </a:xfrm>
          <a:prstGeom prst="rect">
            <a:avLst/>
          </a:prstGeom>
          <a:noFill/>
          <a:ln>
            <a:noFill/>
          </a:ln>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defRPr/>
            </a:pPr>
            <a:r>
              <a:rPr lang="en-GB" altLang="en-US" sz="2800" b="1">
                <a:solidFill>
                  <a:srgbClr val="0099C4"/>
                </a:solidFill>
                <a:latin typeface="Arial" panose="020B0604020202020204" pitchFamily="34" charset="0"/>
                <a:cs typeface="Arial" panose="020B0604020202020204" pitchFamily="34" charset="0"/>
              </a:rPr>
              <a:t>T: +44 (0)1234 750111</a:t>
            </a:r>
            <a:endParaRPr lang="en-US" altLang="en-US" sz="2800" b="1">
              <a:solidFill>
                <a:srgbClr val="0099C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386366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Presentation or Chapter Title">
    <p:spTree>
      <p:nvGrpSpPr>
        <p:cNvPr id="1" name=""/>
        <p:cNvGrpSpPr/>
        <p:nvPr/>
      </p:nvGrpSpPr>
      <p:grpSpPr>
        <a:xfrm>
          <a:off x="0" y="0"/>
          <a:ext cx="0" cy="0"/>
          <a:chOff x="0" y="0"/>
          <a:chExt cx="0" cy="0"/>
        </a:xfrm>
      </p:grpSpPr>
      <p:sp>
        <p:nvSpPr>
          <p:cNvPr id="5" name="Text Placeholder 17"/>
          <p:cNvSpPr txBox="1"/>
          <p:nvPr userDrawn="1"/>
        </p:nvSpPr>
        <p:spPr>
          <a:xfrm>
            <a:off x="4872570" y="6021393"/>
            <a:ext cx="6263217" cy="503237"/>
          </a:xfrm>
          <a:prstGeom prst="rect">
            <a:avLst/>
          </a:prstGeom>
        </p:spPr>
        <p:txBody>
          <a:bodyPr anchor="ctr"/>
          <a:lstStyle>
            <a:lvl1pPr marL="0" indent="0" algn="l" defTabSz="914400" rtl="0" eaLnBrk="1" latinLnBrk="0" hangingPunct="1">
              <a:spcBef>
                <a:spcPct val="20000"/>
              </a:spcBef>
              <a:buClr>
                <a:srgbClr val="00B0F0"/>
              </a:buClr>
              <a:buFont typeface="Arial" panose="020B0604020202020204" pitchFamily="34" charset="0"/>
              <a:buNone/>
              <a:defRPr sz="2200" b="1" kern="1200" baseline="0">
                <a:solidFill>
                  <a:srgbClr val="091932"/>
                </a:solidFill>
                <a:latin typeface="Arial" panose="020B0604020202020204" pitchFamily="34" charset="0"/>
                <a:ea typeface="+mn-ea"/>
                <a:cs typeface="Arial" panose="020B0604020202020204" pitchFamily="34" charset="0"/>
              </a:defRPr>
            </a:lvl1pPr>
            <a:lvl2pPr marL="800100" indent="-342900" algn="l" defTabSz="914400" rtl="0" eaLnBrk="1" latinLnBrk="0" hangingPunct="1">
              <a:spcBef>
                <a:spcPct val="20000"/>
              </a:spcBef>
              <a:buClr>
                <a:srgbClr val="00B0F0"/>
              </a:buClr>
              <a:buFont typeface="Arial" panose="020B0604020202020204" pitchFamily="34" charset="0"/>
              <a:buChar char="•"/>
              <a:defRPr sz="2000" kern="1200">
                <a:solidFill>
                  <a:srgbClr val="666666"/>
                </a:solidFill>
                <a:latin typeface="Arial" panose="020B0604020202020204" pitchFamily="34" charset="0"/>
                <a:ea typeface="+mn-ea"/>
                <a:cs typeface="Arial" panose="020B0604020202020204" pitchFamily="34" charset="0"/>
              </a:defRPr>
            </a:lvl2pPr>
            <a:lvl3pPr marL="1257300" indent="-342900" algn="l" defTabSz="914400" rtl="0" eaLnBrk="1" latinLnBrk="0" hangingPunct="1">
              <a:spcBef>
                <a:spcPct val="20000"/>
              </a:spcBef>
              <a:buClr>
                <a:srgbClr val="00B0F0"/>
              </a:buClr>
              <a:buFont typeface="Courier New" panose="02070309020205020404" charset="0"/>
              <a:buChar char="o"/>
              <a:defRPr sz="2000" kern="1200">
                <a:solidFill>
                  <a:srgbClr val="666666"/>
                </a:solidFill>
                <a:latin typeface="Arial" panose="020B0604020202020204" pitchFamily="34" charset="0"/>
                <a:ea typeface="+mn-ea"/>
                <a:cs typeface="Arial" panose="020B0604020202020204" pitchFamily="34" charset="0"/>
              </a:defRPr>
            </a:lvl3pPr>
            <a:lvl4pPr marL="1714500" indent="-342900" algn="l" defTabSz="914400" rtl="0" eaLnBrk="1" latinLnBrk="0" hangingPunct="1">
              <a:spcBef>
                <a:spcPct val="20000"/>
              </a:spcBef>
              <a:buClr>
                <a:srgbClr val="00B0F0"/>
              </a:buClr>
              <a:buFont typeface="Wingdings" panose="05000000000000000000" pitchFamily="2" charset="2"/>
              <a:buChar char="§"/>
              <a:defRPr sz="2000" kern="1200">
                <a:solidFill>
                  <a:srgbClr val="666666"/>
                </a:solidFill>
                <a:latin typeface="Arial" panose="020B0604020202020204" pitchFamily="34" charset="0"/>
                <a:ea typeface="+mn-ea"/>
                <a:cs typeface="Arial" panose="020B0604020202020204" pitchFamily="34" charset="0"/>
              </a:defRPr>
            </a:lvl4pPr>
            <a:lvl5pPr marL="2171700" indent="-342900" algn="l" defTabSz="914400" rtl="0" eaLnBrk="1" latinLnBrk="0" hangingPunct="1">
              <a:spcBef>
                <a:spcPct val="20000"/>
              </a:spcBef>
              <a:buClr>
                <a:srgbClr val="00B0F0"/>
              </a:buClr>
              <a:buFont typeface=".HelveticaNeueDeskInterface-Regular" charset="0"/>
              <a:buChar char="-"/>
              <a:defRPr sz="2000" kern="1200">
                <a:solidFill>
                  <a:srgbClr val="666666"/>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defRPr/>
            </a:pPr>
            <a:r>
              <a:rPr lang="en-GB" sz="1800" b="0" dirty="0"/>
              <a:t>www.cranfield.ac.uk</a:t>
            </a:r>
          </a:p>
        </p:txBody>
      </p:sp>
      <p:sp>
        <p:nvSpPr>
          <p:cNvPr id="6" name="Rectangle 5"/>
          <p:cNvSpPr/>
          <p:nvPr userDrawn="1"/>
        </p:nvSpPr>
        <p:spPr>
          <a:xfrm>
            <a:off x="262469" y="188914"/>
            <a:ext cx="1608667" cy="136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0" dirty="0">
              <a:solidFill>
                <a:prstClr val="white"/>
              </a:solidFill>
            </a:endParaRPr>
          </a:p>
        </p:txBody>
      </p:sp>
      <p:pic>
        <p:nvPicPr>
          <p:cNvPr id="7" name="Picture 10"/>
          <p:cNvPicPr/>
          <p:nvPr userDrawn="1"/>
        </p:nvPicPr>
        <p:blipFill>
          <a:blip r:embed="rId2">
            <a:extLst>
              <a:ext uri="{28A0092B-C50C-407E-A947-70E740481C1C}">
                <a14:useLocalDpi xmlns:a14="http://schemas.microsoft.com/office/drawing/2010/main"/>
              </a:ext>
            </a:extLst>
          </a:blip>
          <a:srcRect/>
          <a:stretch>
            <a:fillRect/>
          </a:stretch>
        </p:blipFill>
        <p:spPr bwMode="auto">
          <a:xfrm>
            <a:off x="935570" y="1517650"/>
            <a:ext cx="3409951"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8"/>
          <p:cNvSpPr>
            <a:spLocks noGrp="1"/>
          </p:cNvSpPr>
          <p:nvPr>
            <p:ph type="body" sz="quarter" idx="10"/>
          </p:nvPr>
        </p:nvSpPr>
        <p:spPr>
          <a:xfrm>
            <a:off x="4871864" y="1700460"/>
            <a:ext cx="6264696" cy="2160588"/>
          </a:xfrm>
          <a:prstGeom prst="rect">
            <a:avLst/>
          </a:prstGeom>
        </p:spPr>
        <p:txBody>
          <a:bodyPr anchor="ctr">
            <a:normAutofit/>
          </a:bodyPr>
          <a:lstStyle>
            <a:lvl1pPr marL="0" indent="0">
              <a:buNone/>
              <a:defRPr sz="2800" b="1" i="0">
                <a:solidFill>
                  <a:srgbClr val="0C406D"/>
                </a:solidFill>
                <a:latin typeface="Arial" panose="020B0604020202020204" pitchFamily="34" charset="0"/>
                <a:ea typeface="Arial" panose="020B0604020202020204" pitchFamily="34" charset="0"/>
                <a:cs typeface="Arial" panose="020B0604020202020204" pitchFamily="34" charset="0"/>
              </a:defRPr>
            </a:lvl1pPr>
          </a:lstStyle>
          <a:p>
            <a:pPr lvl="0"/>
            <a:r>
              <a:rPr lang="en-US"/>
              <a:t>Click to edit Master text styles</a:t>
            </a:r>
          </a:p>
        </p:txBody>
      </p:sp>
      <p:sp>
        <p:nvSpPr>
          <p:cNvPr id="11" name="Text Placeholder 8"/>
          <p:cNvSpPr>
            <a:spLocks noGrp="1"/>
          </p:cNvSpPr>
          <p:nvPr>
            <p:ph type="body" sz="quarter" idx="11"/>
          </p:nvPr>
        </p:nvSpPr>
        <p:spPr>
          <a:xfrm>
            <a:off x="4871864" y="4149080"/>
            <a:ext cx="6264696" cy="792088"/>
          </a:xfrm>
          <a:prstGeom prst="rect">
            <a:avLst/>
          </a:prstGeom>
        </p:spPr>
        <p:txBody>
          <a:bodyPr anchor="ctr">
            <a:normAutofit/>
          </a:bodyPr>
          <a:lstStyle>
            <a:lvl1pPr marL="0" indent="0">
              <a:buNone/>
              <a:defRPr sz="2000" b="1" i="0">
                <a:solidFill>
                  <a:srgbClr val="0099C4"/>
                </a:solidFill>
                <a:latin typeface="Arial" panose="020B0604020202020204" pitchFamily="34" charset="0"/>
                <a:ea typeface="Arial" panose="020B0604020202020204" pitchFamily="34" charset="0"/>
                <a:cs typeface="Arial" panose="020B0604020202020204" pitchFamily="34" charset="0"/>
              </a:defRPr>
            </a:lvl1pPr>
          </a:lstStyle>
          <a:p>
            <a:pPr lvl="0"/>
            <a:r>
              <a:rPr lang="en-US"/>
              <a:t>Click to edit Master text styles</a:t>
            </a:r>
          </a:p>
        </p:txBody>
      </p:sp>
      <p:sp>
        <p:nvSpPr>
          <p:cNvPr id="13" name="Text Placeholder 8"/>
          <p:cNvSpPr>
            <a:spLocks noGrp="1"/>
          </p:cNvSpPr>
          <p:nvPr>
            <p:ph type="body" sz="quarter" idx="12"/>
          </p:nvPr>
        </p:nvSpPr>
        <p:spPr>
          <a:xfrm>
            <a:off x="4873469" y="5229200"/>
            <a:ext cx="6264696" cy="504056"/>
          </a:xfrm>
          <a:prstGeom prst="rect">
            <a:avLst/>
          </a:prstGeom>
        </p:spPr>
        <p:txBody>
          <a:bodyPr anchor="ctr">
            <a:normAutofit/>
          </a:bodyPr>
          <a:lstStyle>
            <a:lvl1pPr marL="0" indent="0">
              <a:buNone/>
              <a:defRPr sz="1800" b="1" i="0">
                <a:solidFill>
                  <a:schemeClr val="tx1"/>
                </a:solidFill>
                <a:latin typeface="Arial" panose="020B0604020202020204" pitchFamily="34" charset="0"/>
                <a:ea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48974422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Sub, Body copy">
    <p:spTree>
      <p:nvGrpSpPr>
        <p:cNvPr id="1" name=""/>
        <p:cNvGrpSpPr/>
        <p:nvPr/>
      </p:nvGrpSpPr>
      <p:grpSpPr>
        <a:xfrm>
          <a:off x="0" y="0"/>
          <a:ext cx="0" cy="0"/>
          <a:chOff x="0" y="0"/>
          <a:chExt cx="0" cy="0"/>
        </a:xfrm>
      </p:grpSpPr>
      <p:sp>
        <p:nvSpPr>
          <p:cNvPr id="5" name="Text Placeholder 8"/>
          <p:cNvSpPr>
            <a:spLocks noGrp="1"/>
          </p:cNvSpPr>
          <p:nvPr>
            <p:ph type="body" sz="quarter" idx="11"/>
          </p:nvPr>
        </p:nvSpPr>
        <p:spPr>
          <a:xfrm>
            <a:off x="407368" y="1412776"/>
            <a:ext cx="11377264" cy="792088"/>
          </a:xfrm>
          <a:prstGeom prst="rect">
            <a:avLst/>
          </a:prstGeom>
        </p:spPr>
        <p:txBody>
          <a:bodyPr anchor="ctr">
            <a:normAutofit/>
          </a:bodyPr>
          <a:lstStyle>
            <a:lvl1pPr marL="0" indent="0">
              <a:buNone/>
              <a:defRPr sz="2200" b="1">
                <a:solidFill>
                  <a:srgbClr val="0099C4"/>
                </a:solidFill>
                <a:latin typeface="Arial" panose="020B0604020202020204" pitchFamily="34" charset="0"/>
                <a:ea typeface="Arial" panose="020B0604020202020204" pitchFamily="34" charset="0"/>
                <a:cs typeface="Arial" panose="020B0604020202020204" pitchFamily="34"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2"/>
            <a:ext cx="11377264" cy="4032446"/>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982512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Content and Image (Pin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07277" y="365129"/>
            <a:ext cx="7249299" cy="1325563"/>
          </a:xfrm>
          <a:prstGeom prst="rect">
            <a:avLst/>
          </a:prstGeom>
        </p:spPr>
        <p:txBody>
          <a:bodyPr/>
          <a:lstStyle>
            <a:lvl1pPr>
              <a:lnSpc>
                <a:spcPct val="100000"/>
              </a:lnSpc>
              <a:defRPr b="1">
                <a:solidFill>
                  <a:srgbClr val="0A406C"/>
                </a:solidFill>
              </a:defRPr>
            </a:lvl1pPr>
          </a:lstStyle>
          <a:p>
            <a:r>
              <a:rPr lang="en-GB" dirty="0"/>
              <a:t>Slide title</a:t>
            </a:r>
            <a:endParaRPr lang="en-US" dirty="0"/>
          </a:p>
        </p:txBody>
      </p:sp>
      <p:sp>
        <p:nvSpPr>
          <p:cNvPr id="3" name="Content Placeholder 2"/>
          <p:cNvSpPr>
            <a:spLocks noGrp="1"/>
          </p:cNvSpPr>
          <p:nvPr>
            <p:ph idx="1" hasCustomPrompt="1"/>
          </p:nvPr>
        </p:nvSpPr>
        <p:spPr>
          <a:xfrm>
            <a:off x="407281" y="2795757"/>
            <a:ext cx="7249297" cy="3381211"/>
          </a:xfrm>
          <a:prstGeom prst="rect">
            <a:avLst/>
          </a:prstGeom>
        </p:spPr>
        <p:txBody>
          <a:bodyPr/>
          <a:lstStyle>
            <a:lvl1pPr>
              <a:lnSpc>
                <a:spcPct val="100000"/>
              </a:lnSpc>
              <a:defRPr>
                <a:solidFill>
                  <a:srgbClr val="081830"/>
                </a:solidFill>
              </a:defRPr>
            </a:lvl1pPr>
            <a:lvl2pPr>
              <a:lnSpc>
                <a:spcPct val="100000"/>
              </a:lnSpc>
              <a:defRPr>
                <a:solidFill>
                  <a:srgbClr val="081830"/>
                </a:solidFill>
              </a:defRPr>
            </a:lvl2pPr>
            <a:lvl3pPr>
              <a:lnSpc>
                <a:spcPct val="100000"/>
              </a:lnSpc>
              <a:defRPr>
                <a:solidFill>
                  <a:srgbClr val="081830"/>
                </a:solidFill>
              </a:defRPr>
            </a:lvl3pPr>
            <a:lvl4pPr>
              <a:lnSpc>
                <a:spcPct val="100000"/>
              </a:lnSpc>
              <a:defRPr>
                <a:solidFill>
                  <a:srgbClr val="081830"/>
                </a:solidFill>
              </a:defRPr>
            </a:lvl4pPr>
            <a:lvl5pPr>
              <a:lnSpc>
                <a:spcPct val="100000"/>
              </a:lnSpc>
              <a:defRPr>
                <a:solidFill>
                  <a:srgbClr val="081830"/>
                </a:solidFill>
              </a:defRPr>
            </a:lvl5pPr>
          </a:lstStyle>
          <a:p>
            <a:pPr lvl="0"/>
            <a:r>
              <a:rPr lang="en-GB" dirty="0"/>
              <a:t>Click to add body text</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ext Placeholder 8">
            <a:extLst>
              <a:ext uri="{FF2B5EF4-FFF2-40B4-BE49-F238E27FC236}">
                <a16:creationId xmlns:a16="http://schemas.microsoft.com/office/drawing/2014/main" id="{13989198-0118-0A4C-85EB-6E6554187995}"/>
              </a:ext>
            </a:extLst>
          </p:cNvPr>
          <p:cNvSpPr>
            <a:spLocks noGrp="1"/>
          </p:cNvSpPr>
          <p:nvPr>
            <p:ph type="body" sz="quarter" idx="10" hasCustomPrompt="1"/>
          </p:nvPr>
        </p:nvSpPr>
        <p:spPr>
          <a:xfrm>
            <a:off x="407277" y="1823409"/>
            <a:ext cx="7249299" cy="806285"/>
          </a:xfrm>
          <a:prstGeom prst="rect">
            <a:avLst/>
          </a:prstGeom>
          <a:noFill/>
        </p:spPr>
        <p:txBody>
          <a:bodyPr/>
          <a:lstStyle>
            <a:lvl1pPr marL="0" indent="0">
              <a:lnSpc>
                <a:spcPct val="100000"/>
              </a:lnSpc>
              <a:buNone/>
              <a:defRPr b="1">
                <a:solidFill>
                  <a:srgbClr val="811F42"/>
                </a:solidFill>
              </a:defRPr>
            </a:lvl1pPr>
          </a:lstStyle>
          <a:p>
            <a:pPr lvl="0"/>
            <a:r>
              <a:rPr lang="en-US" dirty="0"/>
              <a:t>Click to add a </a:t>
            </a:r>
            <a:r>
              <a:rPr lang="en-US" dirty="0" err="1"/>
              <a:t>subheader</a:t>
            </a:r>
            <a:endParaRPr lang="en-US" dirty="0"/>
          </a:p>
        </p:txBody>
      </p:sp>
      <p:sp>
        <p:nvSpPr>
          <p:cNvPr id="13" name="Text Placeholder 8">
            <a:extLst>
              <a:ext uri="{FF2B5EF4-FFF2-40B4-BE49-F238E27FC236}">
                <a16:creationId xmlns:a16="http://schemas.microsoft.com/office/drawing/2014/main" id="{7FE14EF7-2964-BC45-8684-F522DB0355EC}"/>
              </a:ext>
            </a:extLst>
          </p:cNvPr>
          <p:cNvSpPr txBox="1">
            <a:spLocks/>
          </p:cNvSpPr>
          <p:nvPr userDrawn="1"/>
        </p:nvSpPr>
        <p:spPr>
          <a:xfrm>
            <a:off x="9668447" y="6403690"/>
            <a:ext cx="216024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600" dirty="0">
                <a:solidFill>
                  <a:srgbClr val="0A406C"/>
                </a:solidFill>
              </a:rPr>
              <a:t>© Cranfield University </a:t>
            </a:r>
            <a:fld id="{9F749477-C6E1-0848-80BB-E9ECD956F19F}" type="datetime6">
              <a:rPr lang="en-GB" sz="600" smtClean="0">
                <a:solidFill>
                  <a:srgbClr val="0A406C"/>
                </a:solidFill>
              </a:rPr>
              <a:t>September 24</a:t>
            </a:fld>
            <a:endParaRPr lang="en-US" sz="600" dirty="0">
              <a:solidFill>
                <a:srgbClr val="0A406C"/>
              </a:solidFill>
            </a:endParaRPr>
          </a:p>
        </p:txBody>
      </p:sp>
      <p:sp>
        <p:nvSpPr>
          <p:cNvPr id="11" name="Freeform 10">
            <a:extLst>
              <a:ext uri="{FF2B5EF4-FFF2-40B4-BE49-F238E27FC236}">
                <a16:creationId xmlns:a16="http://schemas.microsoft.com/office/drawing/2014/main" id="{5EB8795B-7D51-8148-9BA2-EE835AD4D29A}"/>
              </a:ext>
            </a:extLst>
          </p:cNvPr>
          <p:cNvSpPr/>
          <p:nvPr userDrawn="1"/>
        </p:nvSpPr>
        <p:spPr>
          <a:xfrm rot="2700000">
            <a:off x="9958431" y="-245341"/>
            <a:ext cx="3316765" cy="1658383"/>
          </a:xfrm>
          <a:custGeom>
            <a:avLst/>
            <a:gdLst>
              <a:gd name="connsiteX0" fmla="*/ 0 w 4822608"/>
              <a:gd name="connsiteY0" fmla="*/ 2411304 h 2411304"/>
              <a:gd name="connsiteX1" fmla="*/ 2411305 w 4822608"/>
              <a:gd name="connsiteY1" fmla="*/ 0 h 2411304"/>
              <a:gd name="connsiteX2" fmla="*/ 4822608 w 4822608"/>
              <a:gd name="connsiteY2" fmla="*/ 2411304 h 2411304"/>
            </a:gdLst>
            <a:ahLst/>
            <a:cxnLst>
              <a:cxn ang="0">
                <a:pos x="connsiteX0" y="connsiteY0"/>
              </a:cxn>
              <a:cxn ang="0">
                <a:pos x="connsiteX1" y="connsiteY1"/>
              </a:cxn>
              <a:cxn ang="0">
                <a:pos x="connsiteX2" y="connsiteY2"/>
              </a:cxn>
            </a:cxnLst>
            <a:rect l="l" t="t" r="r" b="b"/>
            <a:pathLst>
              <a:path w="4822608" h="2411304">
                <a:moveTo>
                  <a:pt x="0" y="2411304"/>
                </a:moveTo>
                <a:lnTo>
                  <a:pt x="2411305" y="0"/>
                </a:lnTo>
                <a:lnTo>
                  <a:pt x="4822608" y="2411304"/>
                </a:lnTo>
                <a:close/>
              </a:path>
            </a:pathLst>
          </a:custGeom>
          <a:gradFill>
            <a:gsLst>
              <a:gs pos="0">
                <a:srgbClr val="D0366E"/>
              </a:gs>
              <a:gs pos="54000">
                <a:srgbClr val="811F42"/>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dirty="0"/>
          </a:p>
        </p:txBody>
      </p:sp>
      <p:sp>
        <p:nvSpPr>
          <p:cNvPr id="12" name="Freeform 11">
            <a:extLst>
              <a:ext uri="{FF2B5EF4-FFF2-40B4-BE49-F238E27FC236}">
                <a16:creationId xmlns:a16="http://schemas.microsoft.com/office/drawing/2014/main" id="{C5F39A31-6295-A64B-8B7B-11AD08FE2CAC}"/>
              </a:ext>
            </a:extLst>
          </p:cNvPr>
          <p:cNvSpPr/>
          <p:nvPr userDrawn="1"/>
        </p:nvSpPr>
        <p:spPr>
          <a:xfrm rot="2700000">
            <a:off x="8821963" y="747599"/>
            <a:ext cx="4352328" cy="926928"/>
          </a:xfrm>
          <a:custGeom>
            <a:avLst/>
            <a:gdLst>
              <a:gd name="connsiteX0" fmla="*/ 0 w 4352328"/>
              <a:gd name="connsiteY0" fmla="*/ 926928 h 926928"/>
              <a:gd name="connsiteX1" fmla="*/ 926928 w 4352328"/>
              <a:gd name="connsiteY1" fmla="*/ 0 h 926928"/>
              <a:gd name="connsiteX2" fmla="*/ 3425400 w 4352328"/>
              <a:gd name="connsiteY2" fmla="*/ 0 h 926928"/>
              <a:gd name="connsiteX3" fmla="*/ 4352328 w 4352328"/>
              <a:gd name="connsiteY3" fmla="*/ 926928 h 926928"/>
              <a:gd name="connsiteX4" fmla="*/ 0 w 4352328"/>
              <a:gd name="connsiteY4" fmla="*/ 926928 h 926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2328" h="926928">
                <a:moveTo>
                  <a:pt x="0" y="926928"/>
                </a:moveTo>
                <a:lnTo>
                  <a:pt x="926928" y="0"/>
                </a:lnTo>
                <a:lnTo>
                  <a:pt x="3425400" y="0"/>
                </a:lnTo>
                <a:lnTo>
                  <a:pt x="4352328" y="926928"/>
                </a:lnTo>
                <a:lnTo>
                  <a:pt x="0" y="926928"/>
                </a:lnTo>
                <a:close/>
              </a:path>
            </a:pathLst>
          </a:cu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5" name="Oval 14">
            <a:extLst>
              <a:ext uri="{FF2B5EF4-FFF2-40B4-BE49-F238E27FC236}">
                <a16:creationId xmlns:a16="http://schemas.microsoft.com/office/drawing/2014/main" id="{8336DF81-077D-0C46-8790-E9162B5E0AAF}"/>
              </a:ext>
            </a:extLst>
          </p:cNvPr>
          <p:cNvSpPr/>
          <p:nvPr userDrawn="1"/>
        </p:nvSpPr>
        <p:spPr>
          <a:xfrm>
            <a:off x="10812027" y="371789"/>
            <a:ext cx="1034980" cy="1034980"/>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7" name="Picture 16">
            <a:extLst>
              <a:ext uri="{FF2B5EF4-FFF2-40B4-BE49-F238E27FC236}">
                <a16:creationId xmlns:a16="http://schemas.microsoft.com/office/drawing/2014/main" id="{B4635852-0843-5540-B1C7-972A21FD55F8}"/>
              </a:ext>
              <a:ext uri="{C183D7F6-B498-43B3-948B-1728B52AA6E4}">
                <adec:decorative xmlns:adec="http://schemas.microsoft.com/office/drawing/2017/decorative" val="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720498" y="285462"/>
            <a:ext cx="1200151" cy="1190550"/>
          </a:xfrm>
          <a:prstGeom prst="rect">
            <a:avLst/>
          </a:prstGeom>
        </p:spPr>
      </p:pic>
      <p:sp>
        <p:nvSpPr>
          <p:cNvPr id="21" name="Picture Placeholder 20">
            <a:extLst>
              <a:ext uri="{FF2B5EF4-FFF2-40B4-BE49-F238E27FC236}">
                <a16:creationId xmlns:a16="http://schemas.microsoft.com/office/drawing/2014/main" id="{3892CB3B-2A2D-834B-B4C1-FB083428549C}"/>
              </a:ext>
            </a:extLst>
          </p:cNvPr>
          <p:cNvSpPr>
            <a:spLocks noGrp="1"/>
          </p:cNvSpPr>
          <p:nvPr>
            <p:ph type="pic" sz="quarter" idx="12" hasCustomPrompt="1"/>
          </p:nvPr>
        </p:nvSpPr>
        <p:spPr>
          <a:xfrm>
            <a:off x="7891468" y="0"/>
            <a:ext cx="4300537" cy="6858000"/>
          </a:xfrm>
          <a:custGeom>
            <a:avLst/>
            <a:gdLst>
              <a:gd name="connsiteX0" fmla="*/ 0 w 4300537"/>
              <a:gd name="connsiteY0" fmla="*/ 0 h 6858000"/>
              <a:gd name="connsiteX1" fmla="*/ 1038228 w 4300537"/>
              <a:gd name="connsiteY1" fmla="*/ 0 h 6858000"/>
              <a:gd name="connsiteX2" fmla="*/ 4300537 w 4300537"/>
              <a:gd name="connsiteY2" fmla="*/ 3262309 h 6858000"/>
              <a:gd name="connsiteX3" fmla="*/ 4300537 w 4300537"/>
              <a:gd name="connsiteY3" fmla="*/ 6858000 h 6858000"/>
              <a:gd name="connsiteX4" fmla="*/ 0 w 4300537"/>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537" h="6858000">
                <a:moveTo>
                  <a:pt x="0" y="0"/>
                </a:moveTo>
                <a:lnTo>
                  <a:pt x="1038228" y="0"/>
                </a:lnTo>
                <a:lnTo>
                  <a:pt x="4300537" y="3262309"/>
                </a:lnTo>
                <a:lnTo>
                  <a:pt x="4300537" y="6858000"/>
                </a:lnTo>
                <a:lnTo>
                  <a:pt x="0" y="6858000"/>
                </a:lnTo>
                <a:close/>
              </a:path>
            </a:pathLst>
          </a:custGeom>
          <a:solidFill>
            <a:srgbClr val="D0366E"/>
          </a:solidFill>
        </p:spPr>
        <p:txBody>
          <a:bodyPr wrap="square" anchor="b">
            <a:noAutofit/>
          </a:bodyPr>
          <a:lstStyle/>
          <a:p>
            <a:r>
              <a:rPr lang="en-US" dirty="0"/>
              <a:t>Click icon to add image here</a:t>
            </a:r>
          </a:p>
        </p:txBody>
      </p:sp>
      <p:sp>
        <p:nvSpPr>
          <p:cNvPr id="22" name="Picture Placeholder 21">
            <a:extLst>
              <a:ext uri="{FF2B5EF4-FFF2-40B4-BE49-F238E27FC236}">
                <a16:creationId xmlns:a16="http://schemas.microsoft.com/office/drawing/2014/main" id="{0A99EE12-D248-5F44-B270-7964E7FA6F4E}"/>
              </a:ext>
            </a:extLst>
          </p:cNvPr>
          <p:cNvSpPr>
            <a:spLocks noGrp="1"/>
          </p:cNvSpPr>
          <p:nvPr>
            <p:ph type="pic" sz="quarter" idx="13" hasCustomPrompt="1"/>
          </p:nvPr>
        </p:nvSpPr>
        <p:spPr>
          <a:xfrm>
            <a:off x="10734678" y="290705"/>
            <a:ext cx="1173271" cy="1173270"/>
          </a:xfrm>
          <a:custGeom>
            <a:avLst/>
            <a:gdLst>
              <a:gd name="connsiteX0" fmla="*/ 586635 w 1173270"/>
              <a:gd name="connsiteY0" fmla="*/ 0 h 1173270"/>
              <a:gd name="connsiteX1" fmla="*/ 1173270 w 1173270"/>
              <a:gd name="connsiteY1" fmla="*/ 586635 h 1173270"/>
              <a:gd name="connsiteX2" fmla="*/ 586635 w 1173270"/>
              <a:gd name="connsiteY2" fmla="*/ 1173270 h 1173270"/>
              <a:gd name="connsiteX3" fmla="*/ 0 w 1173270"/>
              <a:gd name="connsiteY3" fmla="*/ 586635 h 1173270"/>
              <a:gd name="connsiteX4" fmla="*/ 586635 w 1173270"/>
              <a:gd name="connsiteY4" fmla="*/ 0 h 11732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270" h="1173270">
                <a:moveTo>
                  <a:pt x="586635" y="0"/>
                </a:moveTo>
                <a:cubicBezTo>
                  <a:pt x="910625" y="0"/>
                  <a:pt x="1173270" y="262645"/>
                  <a:pt x="1173270" y="586635"/>
                </a:cubicBezTo>
                <a:cubicBezTo>
                  <a:pt x="1173270" y="910625"/>
                  <a:pt x="910625" y="1173270"/>
                  <a:pt x="586635" y="1173270"/>
                </a:cubicBezTo>
                <a:cubicBezTo>
                  <a:pt x="262645" y="1173270"/>
                  <a:pt x="0" y="910625"/>
                  <a:pt x="0" y="586635"/>
                </a:cubicBezTo>
                <a:cubicBezTo>
                  <a:pt x="0" y="262645"/>
                  <a:pt x="262645" y="0"/>
                  <a:pt x="586635" y="0"/>
                </a:cubicBezTo>
                <a:close/>
              </a:path>
            </a:pathLst>
          </a:custGeom>
          <a:solidFill>
            <a:srgbClr val="081830"/>
          </a:solidFill>
        </p:spPr>
        <p:txBody>
          <a:bodyPr wrap="square" anchor="ctr">
            <a:noAutofit/>
          </a:bodyPr>
          <a:lstStyle>
            <a:lvl1pPr marL="0" indent="0" algn="ctr">
              <a:buNone/>
              <a:defRPr sz="900">
                <a:solidFill>
                  <a:schemeClr val="bg1"/>
                </a:solidFill>
              </a:defRPr>
            </a:lvl1pPr>
          </a:lstStyle>
          <a:p>
            <a:r>
              <a:rPr lang="en-US" dirty="0"/>
              <a:t>Change logo (optional)</a:t>
            </a:r>
          </a:p>
        </p:txBody>
      </p:sp>
    </p:spTree>
    <p:extLst>
      <p:ext uri="{BB962C8B-B14F-4D97-AF65-F5344CB8AC3E}">
        <p14:creationId xmlns:p14="http://schemas.microsoft.com/office/powerpoint/2010/main" val="2567622175"/>
      </p:ext>
    </p:extLst>
  </p:cSld>
  <p:clrMapOvr>
    <a:overrideClrMapping bg1="lt1" tx1="dk1" bg2="lt2" tx2="dk2" accent1="accent1" accent2="accent2" accent3="accent3" accent4="accent4" accent5="accent5" accent6="accent6" hlink="hlink" folHlink="folHlink"/>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Sub, Body copy, Image">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407368" y="1412776"/>
            <a:ext cx="6696744" cy="792088"/>
          </a:xfrm>
          <a:prstGeom prst="rect">
            <a:avLst/>
          </a:prstGeom>
        </p:spPr>
        <p:txBody>
          <a:bodyPr anchor="ctr">
            <a:normAutofit/>
          </a:bodyPr>
          <a:lstStyle>
            <a:lvl1pPr marL="0" indent="0">
              <a:buNone/>
              <a:defRPr sz="2200" b="1">
                <a:solidFill>
                  <a:srgbClr val="0099C4"/>
                </a:solidFill>
                <a:latin typeface="Arial" panose="020B0604020202020204" pitchFamily="34" charset="0"/>
                <a:ea typeface="Arial" panose="020B0604020202020204" pitchFamily="34" charset="0"/>
                <a:cs typeface="Arial" panose="020B0604020202020204" pitchFamily="34" charset="0"/>
              </a:defRPr>
            </a:lvl1pPr>
          </a:lstStyle>
          <a:p>
            <a:pPr lvl="0"/>
            <a:r>
              <a:rPr lang="en-US"/>
              <a:t>Click to edit Master text styles</a:t>
            </a:r>
          </a:p>
        </p:txBody>
      </p:sp>
      <p:sp>
        <p:nvSpPr>
          <p:cNvPr id="10" name="Text Placeholder 8"/>
          <p:cNvSpPr>
            <a:spLocks noGrp="1"/>
          </p:cNvSpPr>
          <p:nvPr>
            <p:ph type="body" sz="quarter" idx="14"/>
          </p:nvPr>
        </p:nvSpPr>
        <p:spPr>
          <a:xfrm>
            <a:off x="407368" y="2348885"/>
            <a:ext cx="6696744" cy="4032447"/>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Content Placeholder 2"/>
          <p:cNvSpPr>
            <a:spLocks noGrp="1"/>
          </p:cNvSpPr>
          <p:nvPr>
            <p:ph sz="quarter" idx="17"/>
          </p:nvPr>
        </p:nvSpPr>
        <p:spPr>
          <a:xfrm>
            <a:off x="7248525" y="1412777"/>
            <a:ext cx="4535488" cy="4968550"/>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7"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286566370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Body copy, Image">
    <p:spTree>
      <p:nvGrpSpPr>
        <p:cNvPr id="1" name=""/>
        <p:cNvGrpSpPr/>
        <p:nvPr/>
      </p:nvGrpSpPr>
      <p:grpSpPr>
        <a:xfrm>
          <a:off x="0" y="0"/>
          <a:ext cx="0" cy="0"/>
          <a:chOff x="0" y="0"/>
          <a:chExt cx="0" cy="0"/>
        </a:xfrm>
      </p:grpSpPr>
      <p:sp>
        <p:nvSpPr>
          <p:cNvPr id="7" name="Content Placeholder 2"/>
          <p:cNvSpPr>
            <a:spLocks noGrp="1"/>
          </p:cNvSpPr>
          <p:nvPr>
            <p:ph sz="quarter" idx="18"/>
          </p:nvPr>
        </p:nvSpPr>
        <p:spPr>
          <a:xfrm>
            <a:off x="7248525" y="1412780"/>
            <a:ext cx="4535488" cy="496854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6"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
        <p:nvSpPr>
          <p:cNvPr id="10" name="Text Placeholder 8"/>
          <p:cNvSpPr>
            <a:spLocks noGrp="1"/>
          </p:cNvSpPr>
          <p:nvPr>
            <p:ph type="body" sz="quarter" idx="14"/>
          </p:nvPr>
        </p:nvSpPr>
        <p:spPr>
          <a:xfrm>
            <a:off x="407368" y="1412779"/>
            <a:ext cx="6696744" cy="4968551"/>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tx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2579982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Two column body copy">
    <p:spTree>
      <p:nvGrpSpPr>
        <p:cNvPr id="1" name=""/>
        <p:cNvGrpSpPr/>
        <p:nvPr/>
      </p:nvGrpSpPr>
      <p:grpSpPr>
        <a:xfrm>
          <a:off x="0" y="0"/>
          <a:ext cx="0" cy="0"/>
          <a:chOff x="0" y="0"/>
          <a:chExt cx="0" cy="0"/>
        </a:xfrm>
      </p:grpSpPr>
      <p:sp>
        <p:nvSpPr>
          <p:cNvPr id="7" name="Text Placeholder 8"/>
          <p:cNvSpPr>
            <a:spLocks noGrp="1"/>
          </p:cNvSpPr>
          <p:nvPr>
            <p:ph type="body" sz="quarter" idx="15"/>
          </p:nvPr>
        </p:nvSpPr>
        <p:spPr>
          <a:xfrm>
            <a:off x="407370" y="1412776"/>
            <a:ext cx="11377265" cy="4968550"/>
          </a:xfrm>
          <a:prstGeom prst="rect">
            <a:avLst/>
          </a:prstGeom>
        </p:spPr>
        <p:txBody>
          <a:bodyPr numCol="2" spcCol="144000">
            <a:normAutofit/>
          </a:bodyPr>
          <a:lstStyle>
            <a:lvl1pPr marL="257175" indent="-257175">
              <a:lnSpc>
                <a:spcPct val="100000"/>
              </a:lnSpc>
              <a:buFont typeface="Arial" panose="020B0604020202020204" pitchFamily="34" charset="0"/>
              <a:buChar char="•"/>
              <a:defRPr sz="2000" b="0">
                <a:solidFill>
                  <a:schemeClr val="tx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335233740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Large image area">
    <p:spTree>
      <p:nvGrpSpPr>
        <p:cNvPr id="1" name=""/>
        <p:cNvGrpSpPr/>
        <p:nvPr/>
      </p:nvGrpSpPr>
      <p:grpSpPr>
        <a:xfrm>
          <a:off x="0" y="0"/>
          <a:ext cx="0" cy="0"/>
          <a:chOff x="0" y="0"/>
          <a:chExt cx="0" cy="0"/>
        </a:xfrm>
      </p:grpSpPr>
      <p:sp>
        <p:nvSpPr>
          <p:cNvPr id="8" name="Content Placeholder 2"/>
          <p:cNvSpPr>
            <a:spLocks noGrp="1"/>
          </p:cNvSpPr>
          <p:nvPr>
            <p:ph sz="quarter" idx="19"/>
          </p:nvPr>
        </p:nvSpPr>
        <p:spPr>
          <a:xfrm>
            <a:off x="407368" y="1412780"/>
            <a:ext cx="11376645" cy="496854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4"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266467290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Image">
    <p:spTree>
      <p:nvGrpSpPr>
        <p:cNvPr id="1" name=""/>
        <p:cNvGrpSpPr/>
        <p:nvPr/>
      </p:nvGrpSpPr>
      <p:grpSpPr>
        <a:xfrm>
          <a:off x="0" y="0"/>
          <a:ext cx="0" cy="0"/>
          <a:chOff x="0" y="0"/>
          <a:chExt cx="0" cy="0"/>
        </a:xfrm>
      </p:grpSpPr>
      <p:sp>
        <p:nvSpPr>
          <p:cNvPr id="11" name="Content Placeholder 2"/>
          <p:cNvSpPr>
            <a:spLocks noGrp="1"/>
          </p:cNvSpPr>
          <p:nvPr>
            <p:ph sz="quarter" idx="21"/>
          </p:nvPr>
        </p:nvSpPr>
        <p:spPr>
          <a:xfrm>
            <a:off x="6168632" y="1412780"/>
            <a:ext cx="5615381" cy="496854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2" name="Content Placeholder 2"/>
          <p:cNvSpPr>
            <a:spLocks noGrp="1"/>
          </p:cNvSpPr>
          <p:nvPr>
            <p:ph sz="quarter" idx="22"/>
          </p:nvPr>
        </p:nvSpPr>
        <p:spPr>
          <a:xfrm>
            <a:off x="407988" y="1412780"/>
            <a:ext cx="5615381" cy="496854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5" name="Title Placeholder 1"/>
          <p:cNvSpPr>
            <a:spLocks noGrp="1"/>
          </p:cNvSpPr>
          <p:nvPr>
            <p:ph type="title"/>
          </p:nvPr>
        </p:nvSpPr>
        <p:spPr>
          <a:xfrm>
            <a:off x="1871532" y="403200"/>
            <a:ext cx="9911269" cy="864000"/>
          </a:xfrm>
          <a:prstGeom prst="rect">
            <a:avLst/>
          </a:prstGeom>
        </p:spPr>
        <p:txBody>
          <a:bodyPr rtlCol="0">
            <a:normAutofit/>
          </a:bodyPr>
          <a:lstStyle/>
          <a:p>
            <a:r>
              <a:rPr lang="en-US"/>
              <a:t>Click to edit Master title style</a:t>
            </a:r>
            <a:endParaRPr lang="en-GB" dirty="0"/>
          </a:p>
        </p:txBody>
      </p:sp>
    </p:spTree>
    <p:extLst>
      <p:ext uri="{BB962C8B-B14F-4D97-AF65-F5344CB8AC3E}">
        <p14:creationId xmlns:p14="http://schemas.microsoft.com/office/powerpoint/2010/main" val="64620185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201987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ue impact slide">
    <p:spTree>
      <p:nvGrpSpPr>
        <p:cNvPr id="1" name=""/>
        <p:cNvGrpSpPr/>
        <p:nvPr/>
      </p:nvGrpSpPr>
      <p:grpSpPr>
        <a:xfrm>
          <a:off x="0" y="0"/>
          <a:ext cx="0" cy="0"/>
          <a:chOff x="0" y="0"/>
          <a:chExt cx="0" cy="0"/>
        </a:xfrm>
      </p:grpSpPr>
      <p:sp>
        <p:nvSpPr>
          <p:cNvPr id="4" name="Rectangle 3"/>
          <p:cNvSpPr/>
          <p:nvPr userDrawn="1"/>
        </p:nvSpPr>
        <p:spPr>
          <a:xfrm>
            <a:off x="0" y="0"/>
            <a:ext cx="5232400" cy="6858000"/>
          </a:xfrm>
          <a:prstGeom prst="rect">
            <a:avLst/>
          </a:prstGeom>
          <a:solidFill>
            <a:srgbClr val="27376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31552"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96339987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Green impact slide">
    <p:spTree>
      <p:nvGrpSpPr>
        <p:cNvPr id="1" name=""/>
        <p:cNvGrpSpPr/>
        <p:nvPr/>
      </p:nvGrpSpPr>
      <p:grpSpPr>
        <a:xfrm>
          <a:off x="0" y="0"/>
          <a:ext cx="0" cy="0"/>
          <a:chOff x="0" y="0"/>
          <a:chExt cx="0" cy="0"/>
        </a:xfrm>
      </p:grpSpPr>
      <p:sp>
        <p:nvSpPr>
          <p:cNvPr id="4" name="Rectangle 3"/>
          <p:cNvSpPr/>
          <p:nvPr userDrawn="1"/>
        </p:nvSpPr>
        <p:spPr>
          <a:xfrm>
            <a:off x="0" y="0"/>
            <a:ext cx="5232400" cy="6858000"/>
          </a:xfrm>
          <a:prstGeom prst="rect">
            <a:avLst/>
          </a:prstGeom>
          <a:solidFill>
            <a:srgbClr val="5B78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srgbClr val="5B7813"/>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20273100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Pink impact slide">
    <p:spTree>
      <p:nvGrpSpPr>
        <p:cNvPr id="1" name=""/>
        <p:cNvGrpSpPr/>
        <p:nvPr/>
      </p:nvGrpSpPr>
      <p:grpSpPr>
        <a:xfrm>
          <a:off x="0" y="0"/>
          <a:ext cx="0" cy="0"/>
          <a:chOff x="0" y="0"/>
          <a:chExt cx="0" cy="0"/>
        </a:xfrm>
      </p:grpSpPr>
      <p:sp>
        <p:nvSpPr>
          <p:cNvPr id="4" name="Rectangle 3"/>
          <p:cNvSpPr/>
          <p:nvPr userDrawn="1"/>
        </p:nvSpPr>
        <p:spPr>
          <a:xfrm>
            <a:off x="0" y="0"/>
            <a:ext cx="5232400" cy="6858000"/>
          </a:xfrm>
          <a:prstGeom prst="rect">
            <a:avLst/>
          </a:prstGeom>
          <a:solidFill>
            <a:srgbClr val="81214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73915635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Purple impact slide">
    <p:spTree>
      <p:nvGrpSpPr>
        <p:cNvPr id="1" name=""/>
        <p:cNvGrpSpPr/>
        <p:nvPr/>
      </p:nvGrpSpPr>
      <p:grpSpPr>
        <a:xfrm>
          <a:off x="0" y="0"/>
          <a:ext cx="0" cy="0"/>
          <a:chOff x="0" y="0"/>
          <a:chExt cx="0" cy="0"/>
        </a:xfrm>
      </p:grpSpPr>
      <p:sp>
        <p:nvSpPr>
          <p:cNvPr id="4" name="Rectangle 3"/>
          <p:cNvSpPr/>
          <p:nvPr userDrawn="1"/>
        </p:nvSpPr>
        <p:spPr>
          <a:xfrm>
            <a:off x="0" y="0"/>
            <a:ext cx="5232400" cy="6858000"/>
          </a:xfrm>
          <a:prstGeom prst="rect">
            <a:avLst/>
          </a:prstGeom>
          <a:solidFill>
            <a:srgbClr val="442B5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dirty="0">
              <a:solidFill>
                <a:prstClr val="white"/>
              </a:solidFill>
            </a:endParaRPr>
          </a:p>
        </p:txBody>
      </p:sp>
      <p:sp>
        <p:nvSpPr>
          <p:cNvPr id="7" name="Content Placeholder 2"/>
          <p:cNvSpPr>
            <a:spLocks noGrp="1"/>
          </p:cNvSpPr>
          <p:nvPr>
            <p:ph sz="quarter" idx="18"/>
          </p:nvPr>
        </p:nvSpPr>
        <p:spPr>
          <a:xfrm>
            <a:off x="5231904" y="4"/>
            <a:ext cx="6960096" cy="6857999"/>
          </a:xfrm>
          <a:prstGeom prst="rect">
            <a:avLst/>
          </a:prstGeom>
        </p:spPr>
        <p:txBody>
          <a:bodyPr/>
          <a:lstStyle>
            <a:lvl1pPr>
              <a:defRPr b="0" i="0">
                <a:latin typeface="Arial" panose="020B0604020202020204" pitchFamily="34" charset="0"/>
                <a:ea typeface="Arial" panose="020B0604020202020204" pitchFamily="34" charset="0"/>
                <a:cs typeface="Arial" panose="020B0604020202020204" pitchFamily="34" charset="0"/>
              </a:defRPr>
            </a:lvl1pPr>
            <a:lvl2pPr>
              <a:defRPr b="0" i="0">
                <a:latin typeface="Arial" panose="020B0604020202020204" pitchFamily="34" charset="0"/>
                <a:ea typeface="Arial" panose="020B0604020202020204" pitchFamily="34" charset="0"/>
                <a:cs typeface="Arial" panose="020B0604020202020204" pitchFamily="34" charset="0"/>
              </a:defRPr>
            </a:lvl2pPr>
            <a:lvl3pPr>
              <a:defRPr b="0" i="0">
                <a:latin typeface="Arial" panose="020B0604020202020204" pitchFamily="34" charset="0"/>
                <a:ea typeface="Arial" panose="020B0604020202020204" pitchFamily="34" charset="0"/>
                <a:cs typeface="Arial" panose="020B0604020202020204" pitchFamily="34" charset="0"/>
              </a:defRPr>
            </a:lvl3pPr>
            <a:lvl4pPr>
              <a:defRPr b="0" i="0">
                <a:latin typeface="Arial" panose="020B0604020202020204" pitchFamily="34" charset="0"/>
                <a:ea typeface="Arial" panose="020B0604020202020204" pitchFamily="34" charset="0"/>
                <a:cs typeface="Arial" panose="020B0604020202020204" pitchFamily="34" charset="0"/>
              </a:defRPr>
            </a:lvl4pPr>
            <a:lvl5pPr>
              <a:defRPr b="0" i="0">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p:txBody>
      </p:sp>
      <p:sp>
        <p:nvSpPr>
          <p:cNvPr id="10" name="Text Placeholder 8"/>
          <p:cNvSpPr>
            <a:spLocks noGrp="1"/>
          </p:cNvSpPr>
          <p:nvPr>
            <p:ph type="body" sz="quarter" idx="14"/>
          </p:nvPr>
        </p:nvSpPr>
        <p:spPr>
          <a:xfrm>
            <a:off x="407368" y="404665"/>
            <a:ext cx="4440493" cy="5976662"/>
          </a:xfrm>
          <a:prstGeom prst="rect">
            <a:avLst/>
          </a:prstGeom>
        </p:spPr>
        <p:txBody>
          <a:bodyPr>
            <a:normAutofit/>
          </a:bodyPr>
          <a:lstStyle>
            <a:lvl1pPr marL="257175" indent="-257175">
              <a:lnSpc>
                <a:spcPct val="100000"/>
              </a:lnSpc>
              <a:buFont typeface="Arial" panose="020B0604020202020204" pitchFamily="34" charset="0"/>
              <a:buChar char="•"/>
              <a:defRPr sz="2000" b="0">
                <a:solidFill>
                  <a:schemeClr val="bg1"/>
                </a:solidFill>
                <a:latin typeface="Arial" panose="020B0604020202020204" pitchFamily="34" charset="0"/>
                <a:ea typeface="Arial" panose="020B0604020202020204" pitchFamily="34" charset="0"/>
                <a:cs typeface="Arial" panose="020B0604020202020204" pitchFamily="34" charset="0"/>
              </a:defRPr>
            </a:lvl1pPr>
            <a:lvl2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2pPr>
            <a:lvl3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3pPr>
            <a:lvl4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4pPr>
            <a:lvl5pPr>
              <a:lnSpc>
                <a:spcPct val="100000"/>
              </a:lnSpc>
              <a:defRPr sz="2000" b="0" i="0">
                <a:solidFill>
                  <a:schemeClr val="bg1"/>
                </a:solidFill>
                <a:latin typeface="Arial" panose="020B0604020202020204" pitchFamily="34" charset="0"/>
                <a:ea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1015872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6" Type="http://schemas.openxmlformats.org/officeDocument/2006/relationships/theme" Target="../theme/theme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6" Type="http://schemas.openxmlformats.org/officeDocument/2006/relationships/theme" Target="../theme/theme3.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image" Target="../media/image5.png"/><Relationship Id="rId2" Type="http://schemas.openxmlformats.org/officeDocument/2006/relationships/slideLayout" Target="../slideLayouts/slideLayout74.xml"/><Relationship Id="rId16" Type="http://schemas.openxmlformats.org/officeDocument/2006/relationships/theme" Target="../theme/theme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5.xml"/><Relationship Id="rId13" Type="http://schemas.openxmlformats.org/officeDocument/2006/relationships/slideLayout" Target="../slideLayouts/slideLayout100.xml"/><Relationship Id="rId18" Type="http://schemas.openxmlformats.org/officeDocument/2006/relationships/image" Target="../media/image5.png"/><Relationship Id="rId3" Type="http://schemas.openxmlformats.org/officeDocument/2006/relationships/slideLayout" Target="../slideLayouts/slideLayout90.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theme" Target="../theme/theme5.xml"/><Relationship Id="rId2" Type="http://schemas.openxmlformats.org/officeDocument/2006/relationships/slideLayout" Target="../slideLayouts/slideLayout89.xml"/><Relationship Id="rId16" Type="http://schemas.openxmlformats.org/officeDocument/2006/relationships/slideLayout" Target="../slideLayouts/slideLayout103.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5" Type="http://schemas.openxmlformats.org/officeDocument/2006/relationships/slideLayout" Target="../slideLayouts/slideLayout92.xml"/><Relationship Id="rId15" Type="http://schemas.openxmlformats.org/officeDocument/2006/relationships/slideLayout" Target="../slideLayouts/slideLayout102.xml"/><Relationship Id="rId10" Type="http://schemas.openxmlformats.org/officeDocument/2006/relationships/slideLayout" Target="../slideLayouts/slideLayout97.xml"/><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1.xml"/><Relationship Id="rId13" Type="http://schemas.openxmlformats.org/officeDocument/2006/relationships/slideLayout" Target="../slideLayouts/slideLayout116.xml"/><Relationship Id="rId3" Type="http://schemas.openxmlformats.org/officeDocument/2006/relationships/slideLayout" Target="../slideLayouts/slideLayout106.xml"/><Relationship Id="rId7" Type="http://schemas.openxmlformats.org/officeDocument/2006/relationships/slideLayout" Target="../slideLayouts/slideLayout110.xml"/><Relationship Id="rId12" Type="http://schemas.openxmlformats.org/officeDocument/2006/relationships/slideLayout" Target="../slideLayouts/slideLayout115.xml"/><Relationship Id="rId2" Type="http://schemas.openxmlformats.org/officeDocument/2006/relationships/slideLayout" Target="../slideLayouts/slideLayout105.xml"/><Relationship Id="rId16" Type="http://schemas.openxmlformats.org/officeDocument/2006/relationships/theme" Target="../theme/theme6.xml"/><Relationship Id="rId1" Type="http://schemas.openxmlformats.org/officeDocument/2006/relationships/slideLayout" Target="../slideLayouts/slideLayout104.xml"/><Relationship Id="rId6" Type="http://schemas.openxmlformats.org/officeDocument/2006/relationships/slideLayout" Target="../slideLayouts/slideLayout109.xml"/><Relationship Id="rId11" Type="http://schemas.openxmlformats.org/officeDocument/2006/relationships/slideLayout" Target="../slideLayouts/slideLayout114.xml"/><Relationship Id="rId5" Type="http://schemas.openxmlformats.org/officeDocument/2006/relationships/slideLayout" Target="../slideLayouts/slideLayout108.xml"/><Relationship Id="rId15" Type="http://schemas.openxmlformats.org/officeDocument/2006/relationships/slideLayout" Target="../slideLayouts/slideLayout118.xml"/><Relationship Id="rId10" Type="http://schemas.openxmlformats.org/officeDocument/2006/relationships/slideLayout" Target="../slideLayouts/slideLayout113.xml"/><Relationship Id="rId4" Type="http://schemas.openxmlformats.org/officeDocument/2006/relationships/slideLayout" Target="../slideLayouts/slideLayout107.xml"/><Relationship Id="rId9" Type="http://schemas.openxmlformats.org/officeDocument/2006/relationships/slideLayout" Target="../slideLayouts/slideLayout112.xml"/><Relationship Id="rId14"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9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6"/>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B2976B1-5739-2142-B3CF-C38A25906283}" type="datetimeFigureOut">
              <a:rPr lang="en-US" smtClean="0"/>
              <a:t>9/13/2024</a:t>
            </a:fld>
            <a:endParaRPr lang="en-US"/>
          </a:p>
        </p:txBody>
      </p:sp>
      <p:sp>
        <p:nvSpPr>
          <p:cNvPr id="5" name="Footer Placeholder 4"/>
          <p:cNvSpPr>
            <a:spLocks noGrp="1"/>
          </p:cNvSpPr>
          <p:nvPr>
            <p:ph type="ftr" sz="quarter" idx="3"/>
          </p:nvPr>
        </p:nvSpPr>
        <p:spPr>
          <a:xfrm>
            <a:off x="4038600" y="6356356"/>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6"/>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F375334-7210-3D4D-9418-319874CA0740}" type="slidenum">
              <a:rPr lang="en-US" smtClean="0"/>
              <a:t>‹#›</a:t>
            </a:fld>
            <a:endParaRPr lang="en-US"/>
          </a:p>
        </p:txBody>
      </p:sp>
    </p:spTree>
    <p:extLst>
      <p:ext uri="{BB962C8B-B14F-4D97-AF65-F5344CB8AC3E}">
        <p14:creationId xmlns:p14="http://schemas.microsoft.com/office/powerpoint/2010/main" val="3940464300"/>
      </p:ext>
    </p:extLst>
  </p:cSld>
  <p:clrMap bg1="lt1" tx1="dk1" bg2="lt2" tx2="dk2" accent1="accent1" accent2="accent2" accent3="accent3" accent4="accent4" accent5="accent5" accent6="accent6" hlink="hlink" folHlink="folHlink"/>
  <p:sldLayoutIdLst>
    <p:sldLayoutId id="2147484279" r:id="rId1"/>
    <p:sldLayoutId id="2147484280" r:id="rId2"/>
    <p:sldLayoutId id="2147484281" r:id="rId3"/>
    <p:sldLayoutId id="2147484282" r:id="rId4"/>
    <p:sldLayoutId id="2147484283" r:id="rId5"/>
    <p:sldLayoutId id="2147484284" r:id="rId6"/>
    <p:sldLayoutId id="2147484285" r:id="rId7"/>
    <p:sldLayoutId id="2147484286" r:id="rId8"/>
    <p:sldLayoutId id="2147484287" r:id="rId9"/>
    <p:sldLayoutId id="2147484288" r:id="rId10"/>
    <p:sldLayoutId id="2147484289" r:id="rId11"/>
    <p:sldLayoutId id="2147484290" r:id="rId12"/>
    <p:sldLayoutId id="2147484291" r:id="rId13"/>
    <p:sldLayoutId id="2147484292" r:id="rId14"/>
    <p:sldLayoutId id="2147484293" r:id="rId15"/>
    <p:sldLayoutId id="2147484294" r:id="rId16"/>
    <p:sldLayoutId id="2147484295" r:id="rId17"/>
    <p:sldLayoutId id="2147484296" r:id="rId18"/>
    <p:sldLayoutId id="2147484298" r:id="rId19"/>
    <p:sldLayoutId id="2147484299" r:id="rId20"/>
    <p:sldLayoutId id="2147484300" r:id="rId21"/>
    <p:sldLayoutId id="2147484301" r:id="rId22"/>
    <p:sldLayoutId id="2147484302" r:id="rId23"/>
    <p:sldLayoutId id="2147484303" r:id="rId24"/>
    <p:sldLayoutId id="2147484304" r:id="rId25"/>
    <p:sldLayoutId id="2147484305" r:id="rId26"/>
    <p:sldLayoutId id="2147484306" r:id="rId27"/>
    <p:sldLayoutId id="2147484307" r:id="rId28"/>
    <p:sldLayoutId id="2147484308" r:id="rId29"/>
    <p:sldLayoutId id="2147484309" r:id="rId30"/>
    <p:sldLayoutId id="2147484310" r:id="rId31"/>
    <p:sldLayoutId id="2147484311" r:id="rId32"/>
    <p:sldLayoutId id="2147484312" r:id="rId33"/>
    <p:sldLayoutId id="2147484313" r:id="rId34"/>
    <p:sldLayoutId id="2147484314" r:id="rId35"/>
    <p:sldLayoutId id="2147484315" r:id="rId36"/>
    <p:sldLayoutId id="2147484316" r:id="rId37"/>
    <p:sldLayoutId id="2147484317" r:id="rId38"/>
    <p:sldLayoutId id="2147484318" r:id="rId39"/>
    <p:sldLayoutId id="2147484319" r:id="rId40"/>
    <p:sldLayoutId id="2147484320" r:id="rId41"/>
    <p:sldLayoutId id="2147484321" r:id="rId4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9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71532" y="403200"/>
            <a:ext cx="9911269" cy="864000"/>
          </a:xfrm>
          <a:prstGeom prst="rect">
            <a:avLst/>
          </a:prstGeom>
        </p:spPr>
        <p:txBody>
          <a:bodyPr vert="horz" lIns="91440" tIns="45720" rIns="91440" bIns="45720" rtlCol="0" anchor="ctr">
            <a:normAutofit/>
          </a:bodyPr>
          <a:lstStyle/>
          <a:p>
            <a:r>
              <a:rPr lang="en-US" dirty="0"/>
              <a:t>Slide Title, Arial Bold 24pt</a:t>
            </a:r>
            <a:endParaRPr lang="en-GB" dirty="0"/>
          </a:p>
        </p:txBody>
      </p:sp>
      <p:sp>
        <p:nvSpPr>
          <p:cNvPr id="9" name="Text Placeholder 2"/>
          <p:cNvSpPr>
            <a:spLocks noGrp="1"/>
          </p:cNvSpPr>
          <p:nvPr>
            <p:ph type="body" idx="1"/>
          </p:nvPr>
        </p:nvSpPr>
        <p:spPr>
          <a:xfrm>
            <a:off x="406800" y="1411201"/>
            <a:ext cx="11376000" cy="4974382"/>
          </a:xfrm>
          <a:prstGeom prst="rect">
            <a:avLst/>
          </a:prstGeom>
        </p:spPr>
        <p:txBody>
          <a:bodyPr vert="horz" lIns="91440" tIns="45720" rIns="91440" bIns="45720" rtlCol="0">
            <a:normAutofit/>
          </a:bodyPr>
          <a:lstStyle/>
          <a:p>
            <a:pPr lvl="0"/>
            <a:r>
              <a:rPr lang="en-US" dirty="0"/>
              <a:t>Body copy, Arial 20pt minimum</a:t>
            </a:r>
          </a:p>
          <a:p>
            <a:pPr lvl="0"/>
            <a:r>
              <a:rPr lang="en-US" dirty="0"/>
              <a:t>Bullet points should always be round</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Text Placeholder 8"/>
          <p:cNvSpPr txBox="1">
            <a:spLocks/>
          </p:cNvSpPr>
          <p:nvPr userDrawn="1"/>
        </p:nvSpPr>
        <p:spPr>
          <a:xfrm>
            <a:off x="9264352" y="6597357"/>
            <a:ext cx="2880320" cy="178379"/>
          </a:xfrm>
          <a:prstGeom prst="rect">
            <a:avLst/>
          </a:prstGeom>
        </p:spPr>
        <p:txBody>
          <a:bodyPr anchor="ctr"/>
          <a:lstStyle>
            <a:lvl1pPr marL="0" indent="0" algn="l" defTabSz="685800" rtl="0" eaLnBrk="1" latinLnBrk="0" hangingPunct="1">
              <a:lnSpc>
                <a:spcPct val="90000"/>
              </a:lnSpc>
              <a:spcBef>
                <a:spcPts val="750"/>
              </a:spcBef>
              <a:buFont typeface="Arial" panose="020B0604020202020204" pitchFamily="34" charset="0"/>
              <a:buNone/>
              <a:defRPr sz="900" b="0" kern="1200">
                <a:solidFill>
                  <a:schemeClr val="bg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GB" sz="800" dirty="0">
                <a:solidFill>
                  <a:srgbClr val="3B4950"/>
                </a:solidFill>
              </a:rPr>
              <a:t>© Cranfield University September 2019</a:t>
            </a:r>
            <a:endParaRPr lang="en-US" sz="800" dirty="0">
              <a:solidFill>
                <a:srgbClr val="3B4950"/>
              </a:solidFill>
            </a:endParaRPr>
          </a:p>
        </p:txBody>
      </p:sp>
    </p:spTree>
    <p:extLst>
      <p:ext uri="{BB962C8B-B14F-4D97-AF65-F5344CB8AC3E}">
        <p14:creationId xmlns:p14="http://schemas.microsoft.com/office/powerpoint/2010/main" val="3170860277"/>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 id="2147483690" r:id="rId15"/>
  </p:sldLayoutIdLst>
  <p:hf hdr="0" dt="0"/>
  <p:txStyles>
    <p:titleStyle>
      <a:lvl1pPr algn="l" defTabSz="685800" rtl="0" eaLnBrk="1" latinLnBrk="0" hangingPunct="1">
        <a:lnSpc>
          <a:spcPct val="90000"/>
        </a:lnSpc>
        <a:spcBef>
          <a:spcPct val="0"/>
        </a:spcBef>
        <a:buNone/>
        <a:defRPr sz="2400" b="1" kern="1200" baseline="0">
          <a:solidFill>
            <a:srgbClr val="0C406D"/>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90000"/>
          </a:schemeClr>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F03A4D4-3601-4FA7-81C3-37708D084D3F}"/>
              </a:ext>
            </a:extLst>
          </p:cNvPr>
          <p:cNvSpPr>
            <a:spLocks noGrp="1"/>
          </p:cNvSpPr>
          <p:nvPr>
            <p:ph type="title"/>
          </p:nvPr>
        </p:nvSpPr>
        <p:spPr bwMode="auto">
          <a:xfrm>
            <a:off x="1871137" y="403225"/>
            <a:ext cx="9912351"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Slide Title, Arial Bold 24pt</a:t>
            </a:r>
            <a:endParaRPr lang="en-GB" altLang="en-US"/>
          </a:p>
        </p:txBody>
      </p:sp>
      <p:sp>
        <p:nvSpPr>
          <p:cNvPr id="8" name="Footer Placeholder 4">
            <a:extLst>
              <a:ext uri="{FF2B5EF4-FFF2-40B4-BE49-F238E27FC236}">
                <a16:creationId xmlns:a16="http://schemas.microsoft.com/office/drawing/2014/main" id="{FE33B656-F6A0-41A1-B7CF-9C9DA9213CAB}"/>
              </a:ext>
            </a:extLst>
          </p:cNvPr>
          <p:cNvSpPr txBox="1">
            <a:spLocks/>
          </p:cNvSpPr>
          <p:nvPr/>
        </p:nvSpPr>
        <p:spPr>
          <a:xfrm>
            <a:off x="5844121" y="6415093"/>
            <a:ext cx="503767" cy="327025"/>
          </a:xfrm>
          <a:prstGeom prst="rect">
            <a:avLst/>
          </a:prstGeom>
        </p:spPr>
        <p:txBody>
          <a:bodyPr lIns="68580" tIns="34290" rIns="68580" bIns="3429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defRPr/>
            </a:pPr>
            <a:endParaRPr lang="en-US" altLang="en-US" sz="900">
              <a:solidFill>
                <a:srgbClr val="0C406D"/>
              </a:solidFill>
              <a:latin typeface="Arial" panose="020B0604020202020204" pitchFamily="34" charset="0"/>
              <a:cs typeface="Arial" panose="020B0604020202020204" pitchFamily="34" charset="0"/>
            </a:endParaRPr>
          </a:p>
        </p:txBody>
      </p:sp>
      <p:sp>
        <p:nvSpPr>
          <p:cNvPr id="1029" name="Text Placeholder 2">
            <a:extLst>
              <a:ext uri="{FF2B5EF4-FFF2-40B4-BE49-F238E27FC236}">
                <a16:creationId xmlns:a16="http://schemas.microsoft.com/office/drawing/2014/main" id="{EE08757C-A676-4A18-ACA9-687C5CB9F030}"/>
              </a:ext>
            </a:extLst>
          </p:cNvPr>
          <p:cNvSpPr>
            <a:spLocks noGrp="1"/>
          </p:cNvSpPr>
          <p:nvPr>
            <p:ph type="body" idx="1"/>
          </p:nvPr>
        </p:nvSpPr>
        <p:spPr bwMode="auto">
          <a:xfrm>
            <a:off x="406403" y="1411289"/>
            <a:ext cx="11377084" cy="497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Body copy, Arial 20pt minimum</a:t>
            </a:r>
          </a:p>
          <a:p>
            <a:pPr lvl="0"/>
            <a:r>
              <a:rPr lang="en-US" altLang="en-US"/>
              <a:t>Bullet points should always be round</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Tree>
    <p:extLst>
      <p:ext uri="{BB962C8B-B14F-4D97-AF65-F5344CB8AC3E}">
        <p14:creationId xmlns:p14="http://schemas.microsoft.com/office/powerpoint/2010/main" val="243351320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Lst>
  <p:hf hdr="0" dt="0"/>
  <p:txStyles>
    <p:titleStyle>
      <a:lvl1pPr algn="l" defTabSz="685800" rtl="0" eaLnBrk="0" fontAlgn="base" hangingPunct="0">
        <a:lnSpc>
          <a:spcPct val="90000"/>
        </a:lnSpc>
        <a:spcBef>
          <a:spcPct val="0"/>
        </a:spcBef>
        <a:spcAft>
          <a:spcPct val="0"/>
        </a:spcAft>
        <a:defRPr sz="2400" b="1" kern="1200">
          <a:solidFill>
            <a:srgbClr val="0C406D"/>
          </a:solidFill>
          <a:latin typeface="Arial" panose="020B0604020202020204" pitchFamily="34" charset="0"/>
          <a:ea typeface="Arial" charset="0"/>
          <a:cs typeface="Arial" panose="020B0604020202020204" pitchFamily="34" charset="0"/>
        </a:defRPr>
      </a:lvl1pPr>
      <a:lvl2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2pPr>
      <a:lvl3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3pPr>
      <a:lvl4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4pPr>
      <a:lvl5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5pPr>
      <a:lvl6pPr marL="4572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6pPr>
      <a:lvl7pPr marL="9144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7pPr>
      <a:lvl8pPr marL="13716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8pPr>
      <a:lvl9pPr marL="18288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90000"/>
          </a:schemeClr>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F03A4D4-3601-4FA7-81C3-37708D084D3F}"/>
              </a:ext>
            </a:extLst>
          </p:cNvPr>
          <p:cNvSpPr>
            <a:spLocks noGrp="1"/>
          </p:cNvSpPr>
          <p:nvPr>
            <p:ph type="title"/>
          </p:nvPr>
        </p:nvSpPr>
        <p:spPr bwMode="auto">
          <a:xfrm>
            <a:off x="1871137" y="403225"/>
            <a:ext cx="9912351"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Slide Title, Arial Bold 24pt</a:t>
            </a:r>
            <a:endParaRPr lang="en-GB" altLang="en-US"/>
          </a:p>
        </p:txBody>
      </p:sp>
      <p:pic>
        <p:nvPicPr>
          <p:cNvPr id="1027" name="Picture 6">
            <a:extLst>
              <a:ext uri="{FF2B5EF4-FFF2-40B4-BE49-F238E27FC236}">
                <a16:creationId xmlns:a16="http://schemas.microsoft.com/office/drawing/2014/main" id="{5891A26B-0F0E-441C-B9BB-0720496AEA84}"/>
              </a:ext>
            </a:extLst>
          </p:cNvPr>
          <p:cNvPicPr>
            <a:picLocks/>
          </p:cNvPicPr>
          <p:nvPr/>
        </p:nvPicPr>
        <p:blipFill>
          <a:blip r:embed="rId17" cstate="screen">
            <a:extLst>
              <a:ext uri="{28A0092B-C50C-407E-A947-70E740481C1C}">
                <a14:useLocalDpi xmlns:a14="http://schemas.microsoft.com/office/drawing/2010/main"/>
              </a:ext>
            </a:extLst>
          </a:blip>
          <a:srcRect/>
          <a:stretch>
            <a:fillRect/>
          </a:stretch>
        </p:blipFill>
        <p:spPr bwMode="auto">
          <a:xfrm>
            <a:off x="359833" y="323850"/>
            <a:ext cx="12954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ooter Placeholder 4">
            <a:extLst>
              <a:ext uri="{FF2B5EF4-FFF2-40B4-BE49-F238E27FC236}">
                <a16:creationId xmlns:a16="http://schemas.microsoft.com/office/drawing/2014/main" id="{FE33B656-F6A0-41A1-B7CF-9C9DA9213CAB}"/>
              </a:ext>
            </a:extLst>
          </p:cNvPr>
          <p:cNvSpPr txBox="1">
            <a:spLocks/>
          </p:cNvSpPr>
          <p:nvPr/>
        </p:nvSpPr>
        <p:spPr>
          <a:xfrm>
            <a:off x="5844121" y="6415093"/>
            <a:ext cx="503767" cy="327025"/>
          </a:xfrm>
          <a:prstGeom prst="rect">
            <a:avLst/>
          </a:prstGeom>
        </p:spPr>
        <p:txBody>
          <a:bodyPr lIns="68580" tIns="34290" rIns="68580" bIns="3429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defRPr/>
            </a:pPr>
            <a:endParaRPr lang="en-US" altLang="en-US" sz="900">
              <a:solidFill>
                <a:srgbClr val="0C406D"/>
              </a:solidFill>
              <a:latin typeface="Arial" panose="020B0604020202020204" pitchFamily="34" charset="0"/>
              <a:cs typeface="Arial" panose="020B0604020202020204" pitchFamily="34" charset="0"/>
            </a:endParaRPr>
          </a:p>
        </p:txBody>
      </p:sp>
      <p:sp>
        <p:nvSpPr>
          <p:cNvPr id="1029" name="Text Placeholder 2">
            <a:extLst>
              <a:ext uri="{FF2B5EF4-FFF2-40B4-BE49-F238E27FC236}">
                <a16:creationId xmlns:a16="http://schemas.microsoft.com/office/drawing/2014/main" id="{EE08757C-A676-4A18-ACA9-687C5CB9F030}"/>
              </a:ext>
            </a:extLst>
          </p:cNvPr>
          <p:cNvSpPr>
            <a:spLocks noGrp="1"/>
          </p:cNvSpPr>
          <p:nvPr>
            <p:ph type="body" idx="1"/>
          </p:nvPr>
        </p:nvSpPr>
        <p:spPr bwMode="auto">
          <a:xfrm>
            <a:off x="406403" y="1411289"/>
            <a:ext cx="11377084" cy="497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Body copy, Arial 20pt minimum</a:t>
            </a:r>
          </a:p>
          <a:p>
            <a:pPr lvl="0"/>
            <a:r>
              <a:rPr lang="en-US" altLang="en-US"/>
              <a:t>Bullet points should always be round</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Tree>
    <p:extLst>
      <p:ext uri="{BB962C8B-B14F-4D97-AF65-F5344CB8AC3E}">
        <p14:creationId xmlns:p14="http://schemas.microsoft.com/office/powerpoint/2010/main" val="3562255449"/>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Lst>
  <p:hf hdr="0" dt="0"/>
  <p:txStyles>
    <p:titleStyle>
      <a:lvl1pPr algn="l" defTabSz="685800" rtl="0" eaLnBrk="0" fontAlgn="base" hangingPunct="0">
        <a:lnSpc>
          <a:spcPct val="90000"/>
        </a:lnSpc>
        <a:spcBef>
          <a:spcPct val="0"/>
        </a:spcBef>
        <a:spcAft>
          <a:spcPct val="0"/>
        </a:spcAft>
        <a:defRPr sz="2400" b="1" kern="1200">
          <a:solidFill>
            <a:srgbClr val="0C406D"/>
          </a:solidFill>
          <a:latin typeface="Arial" panose="020B0604020202020204" pitchFamily="34" charset="0"/>
          <a:ea typeface="Arial" charset="0"/>
          <a:cs typeface="Arial" panose="020B0604020202020204" pitchFamily="34" charset="0"/>
        </a:defRPr>
      </a:lvl1pPr>
      <a:lvl2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2pPr>
      <a:lvl3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3pPr>
      <a:lvl4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4pPr>
      <a:lvl5pPr algn="l" defTabSz="685800" rtl="0" eaLnBrk="0" fontAlgn="base" hangingPunct="0">
        <a:lnSpc>
          <a:spcPct val="90000"/>
        </a:lnSpc>
        <a:spcBef>
          <a:spcPct val="0"/>
        </a:spcBef>
        <a:spcAft>
          <a:spcPct val="0"/>
        </a:spcAft>
        <a:defRPr sz="2400" b="1">
          <a:solidFill>
            <a:srgbClr val="0C406D"/>
          </a:solidFill>
          <a:latin typeface="Arial" charset="0"/>
          <a:ea typeface="Arial" charset="0"/>
          <a:cs typeface="Arial" charset="0"/>
        </a:defRPr>
      </a:lvl5pPr>
      <a:lvl6pPr marL="4572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6pPr>
      <a:lvl7pPr marL="9144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7pPr>
      <a:lvl8pPr marL="13716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8pPr>
      <a:lvl9pPr marL="1828800" algn="l" defTabSz="685800" rtl="0" fontAlgn="base">
        <a:lnSpc>
          <a:spcPct val="90000"/>
        </a:lnSpc>
        <a:spcBef>
          <a:spcPct val="0"/>
        </a:spcBef>
        <a:spcAft>
          <a:spcPct val="0"/>
        </a:spcAft>
        <a:defRPr sz="2400" b="1">
          <a:solidFill>
            <a:srgbClr val="0C406D"/>
          </a:solidFill>
          <a:latin typeface="Arial" charset="0"/>
          <a:ea typeface="Arial" charset="0"/>
          <a:cs typeface="Arial"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90000"/>
          </a:schemeClr>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871137" y="403225"/>
            <a:ext cx="9912351"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Slide Title, Arial Bold 24pt</a:t>
            </a:r>
            <a:endParaRPr lang="en-GB" altLang="en-US"/>
          </a:p>
        </p:txBody>
      </p:sp>
      <p:pic>
        <p:nvPicPr>
          <p:cNvPr id="1027" name="Picture 6"/>
          <p:cNvPicPr/>
          <p:nvPr/>
        </p:nvPicPr>
        <p:blipFill>
          <a:blip r:embed="rId18" cstate="screen">
            <a:extLst>
              <a:ext uri="{28A0092B-C50C-407E-A947-70E740481C1C}">
                <a14:useLocalDpi xmlns:a14="http://schemas.microsoft.com/office/drawing/2010/main"/>
              </a:ext>
            </a:extLst>
          </a:blip>
          <a:srcRect/>
          <a:stretch>
            <a:fillRect/>
          </a:stretch>
        </p:blipFill>
        <p:spPr bwMode="auto">
          <a:xfrm>
            <a:off x="359833" y="323850"/>
            <a:ext cx="12954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ooter Placeholder 4"/>
          <p:cNvSpPr txBox="1"/>
          <p:nvPr/>
        </p:nvSpPr>
        <p:spPr>
          <a:xfrm>
            <a:off x="5844121" y="6415093"/>
            <a:ext cx="503767" cy="327025"/>
          </a:xfrm>
          <a:prstGeom prst="rect">
            <a:avLst/>
          </a:prstGeom>
        </p:spPr>
        <p:txBody>
          <a:bodyPr lIns="68580" tIns="34290" rIns="68580" bIns="34290"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defRPr/>
            </a:pPr>
            <a:endParaRPr lang="en-US" altLang="en-US" sz="900">
              <a:solidFill>
                <a:srgbClr val="0C406D"/>
              </a:solidFill>
              <a:latin typeface="Arial" panose="020B0604020202020204" pitchFamily="34" charset="0"/>
              <a:cs typeface="Arial" panose="020B0604020202020204" pitchFamily="34" charset="0"/>
            </a:endParaRPr>
          </a:p>
        </p:txBody>
      </p:sp>
      <p:sp>
        <p:nvSpPr>
          <p:cNvPr id="1029" name="Text Placeholder 2"/>
          <p:cNvSpPr>
            <a:spLocks noGrp="1"/>
          </p:cNvSpPr>
          <p:nvPr>
            <p:ph type="body" idx="1"/>
          </p:nvPr>
        </p:nvSpPr>
        <p:spPr bwMode="auto">
          <a:xfrm>
            <a:off x="406403" y="1411289"/>
            <a:ext cx="11377084" cy="497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a:t>Body copy, Arial 20pt minimum</a:t>
            </a:r>
          </a:p>
          <a:p>
            <a:pPr lvl="0"/>
            <a:r>
              <a:rPr lang="en-US" altLang="en-US"/>
              <a:t>Bullet points should always be round</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Tree>
    <p:extLst>
      <p:ext uri="{BB962C8B-B14F-4D97-AF65-F5344CB8AC3E}">
        <p14:creationId xmlns:p14="http://schemas.microsoft.com/office/powerpoint/2010/main" val="3488926935"/>
      </p:ext>
    </p:extLst>
  </p:cSld>
  <p:clrMap bg1="lt1" tx1="dk1" bg2="lt2" tx2="dk2" accent1="accent1" accent2="accent2" accent3="accent3" accent4="accent4" accent5="accent5" accent6="accent6" hlink="hlink" folHlink="folHlink"/>
  <p:sldLayoutIdLst>
    <p:sldLayoutId id="2147484261" r:id="rId1"/>
    <p:sldLayoutId id="2147484262" r:id="rId2"/>
    <p:sldLayoutId id="2147484263" r:id="rId3"/>
    <p:sldLayoutId id="2147484264" r:id="rId4"/>
    <p:sldLayoutId id="2147484265" r:id="rId5"/>
    <p:sldLayoutId id="2147484266" r:id="rId6"/>
    <p:sldLayoutId id="2147484267" r:id="rId7"/>
    <p:sldLayoutId id="2147484268" r:id="rId8"/>
    <p:sldLayoutId id="2147484269" r:id="rId9"/>
    <p:sldLayoutId id="2147484270" r:id="rId10"/>
    <p:sldLayoutId id="2147484271" r:id="rId11"/>
    <p:sldLayoutId id="2147484272" r:id="rId12"/>
    <p:sldLayoutId id="2147484273" r:id="rId13"/>
    <p:sldLayoutId id="2147484274" r:id="rId14"/>
    <p:sldLayoutId id="2147484275" r:id="rId15"/>
    <p:sldLayoutId id="2147484277" r:id="rId16"/>
  </p:sldLayoutIdLst>
  <p:hf hdr="0" dt="0"/>
  <p:txStyles>
    <p:titleStyle>
      <a:lvl1pPr algn="l" defTabSz="685800" rtl="0" eaLnBrk="0" fontAlgn="base" hangingPunct="0">
        <a:lnSpc>
          <a:spcPct val="90000"/>
        </a:lnSpc>
        <a:spcBef>
          <a:spcPct val="0"/>
        </a:spcBef>
        <a:spcAft>
          <a:spcPct val="0"/>
        </a:spcAft>
        <a:defRPr sz="2400" b="1" kern="1200">
          <a:solidFill>
            <a:srgbClr val="0C406D"/>
          </a:solidFill>
          <a:latin typeface="Arial" panose="020B0604020202020204" pitchFamily="34" charset="0"/>
          <a:ea typeface="Arial" panose="020B0604020202020204" pitchFamily="34" charset="0"/>
          <a:cs typeface="Arial" panose="020B0604020202020204" pitchFamily="34" charset="0"/>
        </a:defRPr>
      </a:lvl1pPr>
      <a:lvl2pPr algn="l" defTabSz="685800" rtl="0" eaLnBrk="0" fontAlgn="base" hangingPunct="0">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2pPr>
      <a:lvl3pPr algn="l" defTabSz="685800" rtl="0" eaLnBrk="0" fontAlgn="base" hangingPunct="0">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3pPr>
      <a:lvl4pPr algn="l" defTabSz="685800" rtl="0" eaLnBrk="0" fontAlgn="base" hangingPunct="0">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4pPr>
      <a:lvl5pPr algn="l" defTabSz="685800" rtl="0" eaLnBrk="0" fontAlgn="base" hangingPunct="0">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5pPr>
      <a:lvl6pPr marL="457200" algn="l" defTabSz="685800" rtl="0" fontAlgn="base">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6pPr>
      <a:lvl7pPr marL="914400" algn="l" defTabSz="685800" rtl="0" fontAlgn="base">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7pPr>
      <a:lvl8pPr marL="1371600" algn="l" defTabSz="685800" rtl="0" fontAlgn="base">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8pPr>
      <a:lvl9pPr marL="1828800" algn="l" defTabSz="685800" rtl="0" fontAlgn="base">
        <a:lnSpc>
          <a:spcPct val="90000"/>
        </a:lnSpc>
        <a:spcBef>
          <a:spcPct val="0"/>
        </a:spcBef>
        <a:spcAft>
          <a:spcPct val="0"/>
        </a:spcAft>
        <a:defRPr sz="2400" b="1">
          <a:solidFill>
            <a:srgbClr val="0C406D"/>
          </a:solidFill>
          <a:latin typeface="Arial" panose="020B0604020202020204" pitchFamily="34" charset="0"/>
          <a:ea typeface="Arial" panose="020B0604020202020204" pitchFamily="34" charset="0"/>
          <a:cs typeface="Arial" panose="020B060402020202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2000" kern="1200">
          <a:solidFill>
            <a:schemeClr val="tx1"/>
          </a:solidFill>
          <a:latin typeface="Arial" panose="020B0604020202020204" pitchFamily="34" charset="0"/>
          <a:ea typeface="Arial" panose="020B0604020202020204" pitchFamily="34" charset="0"/>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alpha val="9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2976B1-5739-2142-B3CF-C38A25906283}" type="datetimeFigureOut">
              <a:rPr lang="en-US" smtClean="0"/>
              <a:t>9/13/2024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375334-7210-3D4D-9418-319874CA0740}" type="slidenum">
              <a:rPr lang="en-US" smtClean="0"/>
              <a:t>‹#›</a:t>
            </a:fld>
            <a:endParaRPr lang="en-US"/>
          </a:p>
        </p:txBody>
      </p:sp>
    </p:spTree>
    <p:extLst>
      <p:ext uri="{BB962C8B-B14F-4D97-AF65-F5344CB8AC3E}">
        <p14:creationId xmlns:p14="http://schemas.microsoft.com/office/powerpoint/2010/main" val="1694225233"/>
      </p:ext>
    </p:extLst>
  </p:cSld>
  <p:clrMap bg1="lt1" tx1="dk1" bg2="lt2" tx2="dk2" accent1="accent1" accent2="accent2" accent3="accent3" accent4="accent4" accent5="accent5" accent6="accent6" hlink="hlink" folHlink="folHlink"/>
  <p:sldLayoutIdLst>
    <p:sldLayoutId id="2147484323" r:id="rId1"/>
    <p:sldLayoutId id="2147484324" r:id="rId2"/>
    <p:sldLayoutId id="2147484325" r:id="rId3"/>
    <p:sldLayoutId id="2147484326" r:id="rId4"/>
    <p:sldLayoutId id="2147484327" r:id="rId5"/>
    <p:sldLayoutId id="2147484328" r:id="rId6"/>
    <p:sldLayoutId id="2147484329" r:id="rId7"/>
    <p:sldLayoutId id="2147484330" r:id="rId8"/>
    <p:sldLayoutId id="2147484331" r:id="rId9"/>
    <p:sldLayoutId id="2147484332" r:id="rId10"/>
    <p:sldLayoutId id="2147484333" r:id="rId11"/>
    <p:sldLayoutId id="2147484334" r:id="rId12"/>
    <p:sldLayoutId id="2147484335" r:id="rId13"/>
    <p:sldLayoutId id="2147484336" r:id="rId14"/>
    <p:sldLayoutId id="2147484337"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15.xml"/><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32.jpeg"/><Relationship Id="rId5" Type="http://schemas.openxmlformats.org/officeDocument/2006/relationships/hyperlink" Target="https://virtualexperience.cranfield.ac.uk/explore/subject-theme/aerospace?subject_area=aerospace" TargetMode="Externa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05.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hyperlink" Target="https://virtualexperience.cranfield.ac.uk/explore/subject-theme/defence-and-security?subject_area=defence-and-security" TargetMode="External"/><Relationship Id="rId5" Type="http://schemas.openxmlformats.org/officeDocument/2006/relationships/image" Target="../media/image38.jpeg"/><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05.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3.jpe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hyperlink" Target="https://virtualexperience.cranfield.ac.uk/explore/subject-theme/energy-and-power?subject_area=energy-and-power"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09.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8.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hyperlink" Target="https://virtualexperience.cranfield.ac.uk/explore/subject-theme/environment?subject_area=environment"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05.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05.xml"/></Relationships>
</file>

<file path=ppt/slides/_rels/slide26.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3.jpeg"/><Relationship Id="rId7" Type="http://schemas.openxmlformats.org/officeDocument/2006/relationships/image" Target="../media/image56.jpe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55.jpeg"/><Relationship Id="rId5" Type="http://schemas.openxmlformats.org/officeDocument/2006/relationships/hyperlink" Target="https://virtualexperience.cranfield.ac.uk/explore/subject-theme/manufacturing-and-materials?subject_area=manufacturing-and-materials" TargetMode="External"/><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05.xml"/></Relationships>
</file>

<file path=ppt/slides/_rels/slide2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9.png"/><Relationship Id="rId7" Type="http://schemas.openxmlformats.org/officeDocument/2006/relationships/image" Target="../media/image62.jpe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hyperlink" Target="https://virtualexperience.cranfield.ac.uk/explore/subject-theme/transport?subject_area=transport" TargetMode="External"/><Relationship Id="rId4" Type="http://schemas.openxmlformats.org/officeDocument/2006/relationships/image" Target="../media/image60.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05.xml"/></Relationships>
</file>

<file path=ppt/slides/_rels/slide32.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image" Target="../media/image65.jpeg"/><Relationship Id="rId7" Type="http://schemas.openxmlformats.org/officeDocument/2006/relationships/image" Target="../media/image68.jpe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67.jpeg"/><Relationship Id="rId5" Type="http://schemas.openxmlformats.org/officeDocument/2006/relationships/hyperlink" Target="https://virtualexperience.cranfield.ac.uk/explore/subject-theme/water?subject_area=water" TargetMode="External"/><Relationship Id="rId4" Type="http://schemas.openxmlformats.org/officeDocument/2006/relationships/image" Target="../media/image66.png"/></Relationships>
</file>

<file path=ppt/slides/_rels/slide3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7.xml"/><Relationship Id="rId1" Type="http://schemas.openxmlformats.org/officeDocument/2006/relationships/slideLayout" Target="../slideLayouts/slideLayout53.xml"/></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29.xml"/><Relationship Id="rId1" Type="http://schemas.openxmlformats.org/officeDocument/2006/relationships/slideLayout" Target="../slideLayouts/slideLayout9.xml"/><Relationship Id="rId6" Type="http://schemas.openxmlformats.org/officeDocument/2006/relationships/hyperlink" Target="https://virtualexperience.cranfield.ac.uk/explore/accommodationtype/accommodationtype?subject_area=water" TargetMode="External"/><Relationship Id="rId5" Type="http://schemas.openxmlformats.org/officeDocument/2006/relationships/hyperlink" Target="http://www.shrivenhamstudentpad.co.uk/" TargetMode="External"/><Relationship Id="rId4" Type="http://schemas.openxmlformats.org/officeDocument/2006/relationships/hyperlink" Target="https://www.cranfieldstudentpad.co.uk/Accommodation"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30.xml"/><Relationship Id="rId1" Type="http://schemas.openxmlformats.org/officeDocument/2006/relationships/slideLayout" Target="../slideLayouts/slideLayout53.xml"/><Relationship Id="rId4" Type="http://schemas.openxmlformats.org/officeDocument/2006/relationships/hyperlink" Target="https://mycsa.org.uk/clubs-and-societies/clubs-societies-cranfield-campus/"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virtualexperience.cranfield.ac.uk/welcome" TargetMode="External"/><Relationship Id="rId2" Type="http://schemas.openxmlformats.org/officeDocument/2006/relationships/notesSlide" Target="../notesSlides/notesSlide31.xml"/><Relationship Id="rId1" Type="http://schemas.openxmlformats.org/officeDocument/2006/relationships/slideLayout" Target="../slideLayouts/slideLayout53.xml"/><Relationship Id="rId4" Type="http://schemas.openxmlformats.org/officeDocument/2006/relationships/image" Target="../media/image75.gif"/></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4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2.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hyperlink" Target="https://www.cranfield.ac.uk/study/application-guide" TargetMode="External"/><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79.jp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8" Type="http://schemas.openxmlformats.org/officeDocument/2006/relationships/hyperlink" Target="https://www.pearsonpte.com/pte-academic/" TargetMode="External"/><Relationship Id="rId3" Type="http://schemas.openxmlformats.org/officeDocument/2006/relationships/hyperlink" Target="https://www.cranfield.ac.uk/study/taught-degrees/entry-requirements/english-language-requirements" TargetMode="External"/><Relationship Id="rId7" Type="http://schemas.openxmlformats.org/officeDocument/2006/relationships/hyperlink" Target="https://www.ets.org/toefl/test-takers/ibt/about/" TargetMode="External"/><Relationship Id="rId2" Type="http://schemas.openxmlformats.org/officeDocument/2006/relationships/notesSlide" Target="../notesSlides/notesSlide35.xml"/><Relationship Id="rId1" Type="http://schemas.openxmlformats.org/officeDocument/2006/relationships/slideLayout" Target="../slideLayouts/slideLayout22.xml"/><Relationship Id="rId6" Type="http://schemas.openxmlformats.org/officeDocument/2006/relationships/hyperlink" Target="https://www.ielts.org/for-test-takers/ielts-online" TargetMode="External"/><Relationship Id="rId11" Type="http://schemas.openxmlformats.org/officeDocument/2006/relationships/hyperlink" Target="https://www.takekite.com/" TargetMode="External"/><Relationship Id="rId5" Type="http://schemas.openxmlformats.org/officeDocument/2006/relationships/hyperlink" Target="https://www.ielts.org/for-test-takers/ielts-online/" TargetMode="External"/><Relationship Id="rId10" Type="http://schemas.openxmlformats.org/officeDocument/2006/relationships/hyperlink" Target="https://www.pearsonpte.com/selt-tests/pte-academic-ukvi" TargetMode="External"/><Relationship Id="rId4" Type="http://schemas.openxmlformats.org/officeDocument/2006/relationships/hyperlink" Target="http://www.ielts.org/what-is-ielts/ielts-for-study/" TargetMode="External"/><Relationship Id="rId9" Type="http://schemas.openxmlformats.org/officeDocument/2006/relationships/hyperlink" Target="https://www.pearsonpte.com/pte-academic-online"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cambridgeenglish.org/exams-and-tests/proficiency/" TargetMode="External"/><Relationship Id="rId7" Type="http://schemas.openxmlformats.org/officeDocument/2006/relationships/hyperlink" Target="https://www.languagecert.org/en/language-exams/english/languagecert-selt/b2-lrws-2716" TargetMode="External"/><Relationship Id="rId2" Type="http://schemas.openxmlformats.org/officeDocument/2006/relationships/hyperlink" Target="https://www.cambridgeenglish.org/exams-and-tests/advanced/" TargetMode="External"/><Relationship Id="rId1" Type="http://schemas.openxmlformats.org/officeDocument/2006/relationships/slideLayout" Target="../slideLayouts/slideLayout22.xml"/><Relationship Id="rId6" Type="http://schemas.openxmlformats.org/officeDocument/2006/relationships/hyperlink" Target="https://www.languagecert.org/en/language-exams/english/languagecert-international-esol/b2-communicator-2281" TargetMode="External"/><Relationship Id="rId5" Type="http://schemas.openxmlformats.org/officeDocument/2006/relationships/hyperlink" Target="http://www.trinitycollege.co.uk/site/?id=3192" TargetMode="External"/><Relationship Id="rId4" Type="http://schemas.openxmlformats.org/officeDocument/2006/relationships/hyperlink" Target="https://www.cambridgeenglish.org/exams-and-tests/linguaskill/"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36.xml"/><Relationship Id="rId1" Type="http://schemas.openxmlformats.org/officeDocument/2006/relationships/slideLayout" Target="../slideLayouts/slideLayout22.xml"/><Relationship Id="rId5" Type="http://schemas.openxmlformats.org/officeDocument/2006/relationships/hyperlink" Target="https://www.gov.uk/student-visa" TargetMode="External"/><Relationship Id="rId4" Type="http://schemas.openxmlformats.org/officeDocument/2006/relationships/image" Target="../media/image80.jpeg"/></Relationships>
</file>

<file path=ppt/slides/_rels/slide48.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37.xml"/><Relationship Id="rId1" Type="http://schemas.openxmlformats.org/officeDocument/2006/relationships/slideLayout" Target="../slideLayouts/slideLayout22.xml"/><Relationship Id="rId5" Type="http://schemas.openxmlformats.org/officeDocument/2006/relationships/hyperlink" Target="https://www.gov.uk/graduate-visa" TargetMode="External"/><Relationship Id="rId4" Type="http://schemas.openxmlformats.org/officeDocument/2006/relationships/image" Target="../media/image80.jpeg"/></Relationships>
</file>

<file path=ppt/slides/_rels/slide4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hyperlink" Target="https://www.cranfield.ac.uk/ambassador-chat" TargetMode="External"/><Relationship Id="rId4" Type="http://schemas.openxmlformats.org/officeDocument/2006/relationships/hyperlink" Target="https://unibuddy.com/products/cha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82.jpeg"/><Relationship Id="rId7" Type="http://schemas.openxmlformats.org/officeDocument/2006/relationships/image" Target="../media/image83.jpeg"/><Relationship Id="rId2" Type="http://schemas.openxmlformats.org/officeDocument/2006/relationships/notesSlide" Target="../notesSlides/notesSlide39.xml"/><Relationship Id="rId1" Type="http://schemas.openxmlformats.org/officeDocument/2006/relationships/slideLayout" Target="../slideLayouts/slideLayout22.xml"/><Relationship Id="rId6" Type="http://schemas.openxmlformats.org/officeDocument/2006/relationships/image" Target="../media/image78.jpg"/><Relationship Id="rId5" Type="http://schemas.openxmlformats.org/officeDocument/2006/relationships/hyperlink" Target="mailto:Gemma.Cowley@cranfeld.ac.uk" TargetMode="External"/><Relationship Id="rId4" Type="http://schemas.openxmlformats.org/officeDocument/2006/relationships/hyperlink" Target="mailto:S.M.Santos-Da-Silva@cranfield.ac.uk" TargetMode="External"/></Relationships>
</file>

<file path=ppt/slides/_rels/slide51.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hyperlink" Target="http://www.linkedin.com/company/cranfield-university" TargetMode="External"/><Relationship Id="rId3" Type="http://schemas.openxmlformats.org/officeDocument/2006/relationships/hyperlink" Target="http://www.youtube.com/user/CranfieldUni" TargetMode="External"/><Relationship Id="rId7" Type="http://schemas.openxmlformats.org/officeDocument/2006/relationships/hyperlink" Target="https://www.facebook.com/CranfieldUni/" TargetMode="External"/><Relationship Id="rId12" Type="http://schemas.openxmlformats.org/officeDocument/2006/relationships/image" Target="../media/image89.png"/><Relationship Id="rId2" Type="http://schemas.openxmlformats.org/officeDocument/2006/relationships/notesSlide" Target="../notesSlides/notesSlide40.xml"/><Relationship Id="rId16" Type="http://schemas.openxmlformats.org/officeDocument/2006/relationships/image" Target="../media/image92.png"/><Relationship Id="rId1" Type="http://schemas.openxmlformats.org/officeDocument/2006/relationships/slideLayout" Target="../slideLayouts/slideLayout5.xml"/><Relationship Id="rId6" Type="http://schemas.openxmlformats.org/officeDocument/2006/relationships/image" Target="../media/image86.png"/><Relationship Id="rId11" Type="http://schemas.openxmlformats.org/officeDocument/2006/relationships/hyperlink" Target="http://www.weibo.com/cranfielduni" TargetMode="External"/><Relationship Id="rId5" Type="http://schemas.openxmlformats.org/officeDocument/2006/relationships/hyperlink" Target="http://blogs.cranfield.ac.uk/" TargetMode="External"/><Relationship Id="rId15" Type="http://schemas.openxmlformats.org/officeDocument/2006/relationships/image" Target="../media/image91.jpeg"/><Relationship Id="rId10" Type="http://schemas.openxmlformats.org/officeDocument/2006/relationships/image" Target="../media/image88.png"/><Relationship Id="rId4" Type="http://schemas.openxmlformats.org/officeDocument/2006/relationships/image" Target="../media/image85.png"/><Relationship Id="rId9" Type="http://schemas.openxmlformats.org/officeDocument/2006/relationships/hyperlink" Target="http://instagram.com/cranfielduni" TargetMode="External"/><Relationship Id="rId14" Type="http://schemas.openxmlformats.org/officeDocument/2006/relationships/image" Target="../media/image90.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slide" Target="slide24.xml"/><Relationship Id="rId18" Type="http://schemas.openxmlformats.org/officeDocument/2006/relationships/image" Target="../media/image28.png"/><Relationship Id="rId3" Type="http://schemas.openxmlformats.org/officeDocument/2006/relationships/slide" Target="slide12.xml"/><Relationship Id="rId7" Type="http://schemas.openxmlformats.org/officeDocument/2006/relationships/slide" Target="slide16.xml"/><Relationship Id="rId12" Type="http://schemas.openxmlformats.org/officeDocument/2006/relationships/image" Target="../media/image25.jpeg"/><Relationship Id="rId17" Type="http://schemas.openxmlformats.org/officeDocument/2006/relationships/slide" Target="slide42.xml"/><Relationship Id="rId2" Type="http://schemas.openxmlformats.org/officeDocument/2006/relationships/notesSlide" Target="../notesSlides/notesSlide7.xml"/><Relationship Id="rId16" Type="http://schemas.openxmlformats.org/officeDocument/2006/relationships/image" Target="../media/image27.png"/><Relationship Id="rId1" Type="http://schemas.openxmlformats.org/officeDocument/2006/relationships/slideLayout" Target="../slideLayouts/slideLayout9.xml"/><Relationship Id="rId6" Type="http://schemas.openxmlformats.org/officeDocument/2006/relationships/image" Target="../media/image22.png"/><Relationship Id="rId11" Type="http://schemas.openxmlformats.org/officeDocument/2006/relationships/slide" Target="slide28.xml"/><Relationship Id="rId5" Type="http://schemas.openxmlformats.org/officeDocument/2006/relationships/slide" Target="slide8.xml"/><Relationship Id="rId15" Type="http://schemas.openxmlformats.org/officeDocument/2006/relationships/slide" Target="slide32.xml"/><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slide" Target="slide20.xml"/><Relationship Id="rId1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BE703E2-AB51-47F4-A8DF-F6B0AE38FBE5}"/>
              </a:ext>
            </a:extLst>
          </p:cNvPr>
          <p:cNvSpPr txBox="1"/>
          <p:nvPr/>
        </p:nvSpPr>
        <p:spPr>
          <a:xfrm>
            <a:off x="8965722" y="6573892"/>
            <a:ext cx="1819729" cy="215444"/>
          </a:xfrm>
          <a:prstGeom prst="rect">
            <a:avLst/>
          </a:prstGeom>
          <a:noFill/>
        </p:spPr>
        <p:txBody>
          <a:bodyPr wrap="none" rtlCol="0">
            <a:spAutoFit/>
          </a:bodyPr>
          <a:lstStyle/>
          <a:p>
            <a:r>
              <a:rPr lang="en-GB" sz="800" dirty="0">
                <a:solidFill>
                  <a:schemeClr val="bg1"/>
                </a:solidFill>
                <a:latin typeface="Roboto Slab"/>
                <a:cs typeface="Arial" panose="020B0604020202020204" pitchFamily="34" charset="0"/>
              </a:rPr>
              <a:t>@ Cranfield University August 2021</a:t>
            </a:r>
          </a:p>
        </p:txBody>
      </p:sp>
      <p:sp>
        <p:nvSpPr>
          <p:cNvPr id="2" name="Title 1">
            <a:extLst>
              <a:ext uri="{FF2B5EF4-FFF2-40B4-BE49-F238E27FC236}">
                <a16:creationId xmlns:a16="http://schemas.microsoft.com/office/drawing/2014/main" id="{ED95D9D7-48D8-47B3-883F-4DB64CF572D7}"/>
              </a:ext>
            </a:extLst>
          </p:cNvPr>
          <p:cNvSpPr>
            <a:spLocks noGrp="1"/>
          </p:cNvSpPr>
          <p:nvPr>
            <p:ph type="ctrTitle"/>
          </p:nvPr>
        </p:nvSpPr>
        <p:spPr>
          <a:xfrm>
            <a:off x="428236" y="2662926"/>
            <a:ext cx="5443192" cy="2168482"/>
          </a:xfrm>
        </p:spPr>
        <p:txBody>
          <a:bodyPr>
            <a:normAutofit fontScale="90000"/>
          </a:bodyPr>
          <a:lstStyle/>
          <a:p>
            <a:r>
              <a:rPr lang="en-GB" dirty="0">
                <a:latin typeface="Roboto Slab"/>
              </a:rPr>
              <a:t>All about </a:t>
            </a:r>
            <a:br>
              <a:rPr lang="en-GB" dirty="0">
                <a:latin typeface="Roboto Slab"/>
              </a:rPr>
            </a:br>
            <a:r>
              <a:rPr lang="en-GB" dirty="0">
                <a:latin typeface="Roboto Slab"/>
              </a:rPr>
              <a:t>Cranfield</a:t>
            </a:r>
            <a:br>
              <a:rPr lang="en-GB" dirty="0">
                <a:latin typeface="Roboto Slab"/>
              </a:rPr>
            </a:br>
            <a:br>
              <a:rPr lang="en-GB" sz="3100" b="0" dirty="0">
                <a:latin typeface="Roboto Slab"/>
              </a:rPr>
            </a:br>
            <a:br>
              <a:rPr lang="en-GB" sz="3100" b="0">
                <a:latin typeface="Roboto Slab"/>
              </a:rPr>
            </a:br>
            <a:r>
              <a:rPr lang="en-GB" sz="2000" b="0">
                <a:latin typeface="Roboto Slab"/>
              </a:rPr>
              <a:t>September </a:t>
            </a:r>
            <a:r>
              <a:rPr lang="en-GB" sz="2000" b="0" dirty="0">
                <a:latin typeface="Roboto Slab"/>
              </a:rPr>
              <a:t>2024</a:t>
            </a:r>
            <a:endParaRPr lang="en-GB" b="0" dirty="0">
              <a:latin typeface="Roboto Slab"/>
            </a:endParaRPr>
          </a:p>
        </p:txBody>
      </p:sp>
      <p:pic>
        <p:nvPicPr>
          <p:cNvPr id="6" name="Picture 5" descr="Logo&#10;&#10;Description automatically generated">
            <a:extLst>
              <a:ext uri="{FF2B5EF4-FFF2-40B4-BE49-F238E27FC236}">
                <a16:creationId xmlns:a16="http://schemas.microsoft.com/office/drawing/2014/main" id="{E2BA7214-7A6E-4244-8761-CA78348D5DB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236" y="419448"/>
            <a:ext cx="1584963" cy="1584963"/>
          </a:xfrm>
          <a:prstGeom prst="rect">
            <a:avLst/>
          </a:prstGeom>
        </p:spPr>
      </p:pic>
      <p:pic>
        <p:nvPicPr>
          <p:cNvPr id="26" name="Content Placeholder 25" descr="A person working on the computer&#10;&#10;Description automatically generated with medium confidence">
            <a:extLst>
              <a:ext uri="{FF2B5EF4-FFF2-40B4-BE49-F238E27FC236}">
                <a16:creationId xmlns:a16="http://schemas.microsoft.com/office/drawing/2014/main" id="{26087096-736E-4AC2-A0A6-249280F1450B}"/>
              </a:ext>
            </a:extLst>
          </p:cNvPr>
          <p:cNvPicPr>
            <a:picLocks noGrp="1" noChangeAspect="1"/>
          </p:cNvPicPr>
          <p:nvPr>
            <p:ph sz="quarter" idx="18"/>
          </p:nvPr>
        </p:nvPicPr>
        <p:blipFill rotWithShape="1">
          <a:blip r:embed="rId4" cstate="screen">
            <a:extLst>
              <a:ext uri="{28A0092B-C50C-407E-A947-70E740481C1C}">
                <a14:useLocalDpi xmlns:a14="http://schemas.microsoft.com/office/drawing/2010/main"/>
              </a:ext>
            </a:extLst>
          </a:blip>
          <a:srcRect l="19220" t="640" r="18051" b="-2833"/>
          <a:stretch/>
        </p:blipFill>
        <p:spPr>
          <a:xfrm>
            <a:off x="5849103" y="-25400"/>
            <a:ext cx="6536472" cy="7099300"/>
          </a:xfrm>
        </p:spPr>
      </p:pic>
    </p:spTree>
    <p:extLst>
      <p:ext uri="{BB962C8B-B14F-4D97-AF65-F5344CB8AC3E}">
        <p14:creationId xmlns:p14="http://schemas.microsoft.com/office/powerpoint/2010/main" val="4190782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indoor, floor, person, standing&#10;&#10;Description automatically generated">
            <a:extLst>
              <a:ext uri="{FF2B5EF4-FFF2-40B4-BE49-F238E27FC236}">
                <a16:creationId xmlns:a16="http://schemas.microsoft.com/office/drawing/2014/main" id="{2BC9EB17-7C31-45AF-A4F7-53A192E2B4BB}"/>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l="13087" r="4712" b="12608"/>
          <a:stretch/>
        </p:blipFill>
        <p:spPr>
          <a:xfrm>
            <a:off x="7891468" y="0"/>
            <a:ext cx="4300537" cy="4799386"/>
          </a:xfrm>
        </p:spPr>
      </p:pic>
      <p:sp>
        <p:nvSpPr>
          <p:cNvPr id="4" name="object 4"/>
          <p:cNvSpPr txBox="1">
            <a:spLocks noGrp="1"/>
          </p:cNvSpPr>
          <p:nvPr>
            <p:ph type="title"/>
          </p:nvPr>
        </p:nvSpPr>
        <p:spPr>
          <a:xfrm>
            <a:off x="407277" y="0"/>
            <a:ext cx="7249299" cy="1325563"/>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Facilities in Aerospace</a:t>
            </a:r>
          </a:p>
        </p:txBody>
      </p:sp>
      <p:sp>
        <p:nvSpPr>
          <p:cNvPr id="38" name="Text Placeholder 37">
            <a:extLst>
              <a:ext uri="{FF2B5EF4-FFF2-40B4-BE49-F238E27FC236}">
                <a16:creationId xmlns:a16="http://schemas.microsoft.com/office/drawing/2014/main" id="{8FB6475E-C9BC-498A-9F29-6260B4F7FA56}"/>
              </a:ext>
            </a:extLst>
          </p:cNvPr>
          <p:cNvSpPr>
            <a:spLocks noGrp="1"/>
          </p:cNvSpPr>
          <p:nvPr>
            <p:ph type="body" sz="quarter" idx="10"/>
          </p:nvPr>
        </p:nvSpPr>
        <p:spPr>
          <a:xfrm>
            <a:off x="376916" y="1646807"/>
            <a:ext cx="7249299" cy="427418"/>
          </a:xfrm>
        </p:spPr>
        <p:txBody>
          <a:bodyPr/>
          <a:lstStyle/>
          <a:p>
            <a:r>
              <a:rPr lang="en-GB" dirty="0"/>
              <a:t>Our facilities include:</a:t>
            </a:r>
          </a:p>
        </p:txBody>
      </p:sp>
      <p:sp>
        <p:nvSpPr>
          <p:cNvPr id="14" name="TextBox 13">
            <a:extLst>
              <a:ext uri="{FF2B5EF4-FFF2-40B4-BE49-F238E27FC236}">
                <a16:creationId xmlns:a16="http://schemas.microsoft.com/office/drawing/2014/main" id="{CD898B18-205D-4ED0-9DAF-6B238E633E0F}"/>
              </a:ext>
            </a:extLst>
          </p:cNvPr>
          <p:cNvSpPr txBox="1"/>
          <p:nvPr/>
        </p:nvSpPr>
        <p:spPr>
          <a:xfrm>
            <a:off x="7904966" y="4799386"/>
            <a:ext cx="4300537" cy="2031325"/>
          </a:xfrm>
          <a:prstGeom prst="rect">
            <a:avLst/>
          </a:prstGeom>
          <a:noFill/>
        </p:spPr>
        <p:txBody>
          <a:bodyPr wrap="square" rtlCol="0">
            <a:spAutoFit/>
          </a:bodyPr>
          <a:lstStyle/>
          <a:p>
            <a:r>
              <a:rPr lang="en-GB" b="1" dirty="0"/>
              <a:t>Aerospace Integration Research Centre (AIRC)</a:t>
            </a:r>
          </a:p>
          <a:p>
            <a:r>
              <a:rPr lang="en-GB" dirty="0"/>
              <a:t>The AIRC houses physical and virtual simulation labs including development of a virtual wind tunnel and an aircraft flight simulator to assess the impact of new ideas on aircraft.</a:t>
            </a:r>
          </a:p>
        </p:txBody>
      </p:sp>
      <p:sp>
        <p:nvSpPr>
          <p:cNvPr id="15" name="TextBox 14">
            <a:extLst>
              <a:ext uri="{FF2B5EF4-FFF2-40B4-BE49-F238E27FC236}">
                <a16:creationId xmlns:a16="http://schemas.microsoft.com/office/drawing/2014/main" id="{0CD31EB0-D9C3-434D-BF3B-944AC7506E73}"/>
              </a:ext>
            </a:extLst>
          </p:cNvPr>
          <p:cNvSpPr txBox="1"/>
          <p:nvPr/>
        </p:nvSpPr>
        <p:spPr>
          <a:xfrm>
            <a:off x="2683333" y="4192427"/>
            <a:ext cx="6782663" cy="1477328"/>
          </a:xfrm>
          <a:prstGeom prst="rect">
            <a:avLst/>
          </a:prstGeom>
          <a:noFill/>
        </p:spPr>
        <p:txBody>
          <a:bodyPr wrap="square" rtlCol="0">
            <a:spAutoFit/>
          </a:bodyPr>
          <a:lstStyle/>
          <a:p>
            <a:r>
              <a:rPr lang="en-GB" b="1" dirty="0">
                <a:solidFill>
                  <a:schemeClr val="tx1">
                    <a:lumMod val="85000"/>
                    <a:lumOff val="15000"/>
                  </a:schemeClr>
                </a:solidFill>
              </a:rPr>
              <a:t>Gas turbine engineering laboratories</a:t>
            </a:r>
          </a:p>
          <a:p>
            <a:r>
              <a:rPr lang="en-GB" dirty="0">
                <a:solidFill>
                  <a:schemeClr val="tx1">
                    <a:lumMod val="85000"/>
                    <a:lumOff val="15000"/>
                  </a:schemeClr>
                </a:solidFill>
              </a:rPr>
              <a:t>Equipped with a 2MW compressed air plant and</a:t>
            </a:r>
          </a:p>
          <a:p>
            <a:r>
              <a:rPr lang="en-GB" dirty="0">
                <a:solidFill>
                  <a:schemeClr val="tx1">
                    <a:lumMod val="85000"/>
                    <a:lumOff val="15000"/>
                  </a:schemeClr>
                </a:solidFill>
              </a:rPr>
              <a:t>regenerative air heater, giving the capacity of </a:t>
            </a:r>
          </a:p>
          <a:p>
            <a:r>
              <a:rPr lang="en-GB" dirty="0">
                <a:solidFill>
                  <a:schemeClr val="tx1">
                    <a:lumMod val="85000"/>
                    <a:lumOff val="15000"/>
                  </a:schemeClr>
                </a:solidFill>
              </a:rPr>
              <a:t>providing clean air at high pressure, temperature</a:t>
            </a:r>
          </a:p>
          <a:p>
            <a:r>
              <a:rPr lang="en-GB" dirty="0">
                <a:solidFill>
                  <a:schemeClr val="tx1">
                    <a:lumMod val="85000"/>
                    <a:lumOff val="15000"/>
                  </a:schemeClr>
                </a:solidFill>
              </a:rPr>
              <a:t>and flow.</a:t>
            </a:r>
          </a:p>
        </p:txBody>
      </p:sp>
      <p:sp>
        <p:nvSpPr>
          <p:cNvPr id="16" name="TextBox 15">
            <a:extLst>
              <a:ext uri="{FF2B5EF4-FFF2-40B4-BE49-F238E27FC236}">
                <a16:creationId xmlns:a16="http://schemas.microsoft.com/office/drawing/2014/main" id="{CA27D96D-ADA8-4C63-9841-79ABCED188FC}"/>
              </a:ext>
            </a:extLst>
          </p:cNvPr>
          <p:cNvSpPr txBox="1"/>
          <p:nvPr/>
        </p:nvSpPr>
        <p:spPr>
          <a:xfrm>
            <a:off x="2683333" y="2292807"/>
            <a:ext cx="7430975" cy="1477328"/>
          </a:xfrm>
          <a:prstGeom prst="rect">
            <a:avLst/>
          </a:prstGeom>
          <a:noFill/>
        </p:spPr>
        <p:txBody>
          <a:bodyPr wrap="square" rtlCol="0">
            <a:spAutoFit/>
          </a:bodyPr>
          <a:lstStyle/>
          <a:p>
            <a:r>
              <a:rPr lang="en-GB" b="1" dirty="0">
                <a:solidFill>
                  <a:schemeClr val="tx1">
                    <a:lumMod val="85000"/>
                    <a:lumOff val="15000"/>
                  </a:schemeClr>
                </a:solidFill>
              </a:rPr>
              <a:t>Air traffic management laboratory</a:t>
            </a:r>
          </a:p>
          <a:p>
            <a:r>
              <a:rPr lang="en-GB" dirty="0">
                <a:solidFill>
                  <a:schemeClr val="tx1">
                    <a:lumMod val="85000"/>
                    <a:lumOff val="15000"/>
                  </a:schemeClr>
                </a:solidFill>
              </a:rPr>
              <a:t>With an integrated airport control tower simulator</a:t>
            </a:r>
          </a:p>
          <a:p>
            <a:r>
              <a:rPr lang="en-GB" dirty="0">
                <a:solidFill>
                  <a:schemeClr val="tx1">
                    <a:lumMod val="85000"/>
                    <a:lumOff val="15000"/>
                  </a:schemeClr>
                </a:solidFill>
              </a:rPr>
              <a:t>high-fidelity flight simulator, we can investigate</a:t>
            </a:r>
          </a:p>
          <a:p>
            <a:r>
              <a:rPr lang="en-GB" dirty="0">
                <a:solidFill>
                  <a:schemeClr val="tx1">
                    <a:lumMod val="85000"/>
                    <a:lumOff val="15000"/>
                  </a:schemeClr>
                </a:solidFill>
              </a:rPr>
              <a:t>the impact of the different air traffic management</a:t>
            </a:r>
          </a:p>
          <a:p>
            <a:r>
              <a:rPr lang="en-GB" dirty="0">
                <a:solidFill>
                  <a:schemeClr val="tx1">
                    <a:lumMod val="85000"/>
                    <a:lumOff val="15000"/>
                  </a:schemeClr>
                </a:solidFill>
              </a:rPr>
              <a:t>agents on airspace users.</a:t>
            </a:r>
          </a:p>
        </p:txBody>
      </p:sp>
      <p:grpSp>
        <p:nvGrpSpPr>
          <p:cNvPr id="27" name="Group 26">
            <a:extLst>
              <a:ext uri="{FF2B5EF4-FFF2-40B4-BE49-F238E27FC236}">
                <a16:creationId xmlns:a16="http://schemas.microsoft.com/office/drawing/2014/main" id="{73B5807B-E086-4627-B89A-A0D0DF6B7BC0}"/>
              </a:ext>
            </a:extLst>
          </p:cNvPr>
          <p:cNvGrpSpPr/>
          <p:nvPr/>
        </p:nvGrpSpPr>
        <p:grpSpPr>
          <a:xfrm>
            <a:off x="10726459" y="302498"/>
            <a:ext cx="1191293" cy="1191293"/>
            <a:chOff x="9746182" y="1960606"/>
            <a:chExt cx="1191293" cy="1191293"/>
          </a:xfrm>
        </p:grpSpPr>
        <p:sp>
          <p:nvSpPr>
            <p:cNvPr id="23" name="Oval 22">
              <a:extLst>
                <a:ext uri="{FF2B5EF4-FFF2-40B4-BE49-F238E27FC236}">
                  <a16:creationId xmlns:a16="http://schemas.microsoft.com/office/drawing/2014/main" id="{00C2F618-6BCE-4ED0-9B4B-8F2368D66429}"/>
                </a:ext>
              </a:extLst>
            </p:cNvPr>
            <p:cNvSpPr/>
            <p:nvPr/>
          </p:nvSpPr>
          <p:spPr>
            <a:xfrm>
              <a:off x="9793407" y="2006600"/>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5" descr="Logo&#10;&#10;Description automatically generated with medium confidence">
              <a:extLst>
                <a:ext uri="{FF2B5EF4-FFF2-40B4-BE49-F238E27FC236}">
                  <a16:creationId xmlns:a16="http://schemas.microsoft.com/office/drawing/2014/main" id="{5A79D178-5D5D-433C-9FA1-E37239E059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746182" y="1960606"/>
              <a:ext cx="1191293" cy="1191293"/>
            </a:xfrm>
            <a:prstGeom prst="rect">
              <a:avLst/>
            </a:prstGeom>
          </p:spPr>
        </p:pic>
      </p:grpSp>
      <p:sp>
        <p:nvSpPr>
          <p:cNvPr id="21" name="TextBox 20">
            <a:extLst>
              <a:ext uri="{FF2B5EF4-FFF2-40B4-BE49-F238E27FC236}">
                <a16:creationId xmlns:a16="http://schemas.microsoft.com/office/drawing/2014/main" id="{EB15041C-89D4-4407-AA54-6B53024653CC}"/>
              </a:ext>
            </a:extLst>
          </p:cNvPr>
          <p:cNvSpPr txBox="1"/>
          <p:nvPr/>
        </p:nvSpPr>
        <p:spPr>
          <a:xfrm>
            <a:off x="407277" y="6332807"/>
            <a:ext cx="6782663" cy="369332"/>
          </a:xfrm>
          <a:prstGeom prst="rect">
            <a:avLst/>
          </a:prstGeom>
          <a:noFill/>
        </p:spPr>
        <p:txBody>
          <a:bodyPr wrap="square" rtlCol="0">
            <a:spAutoFit/>
          </a:bodyPr>
          <a:lstStyle/>
          <a:p>
            <a:r>
              <a:rPr lang="en-GB" b="1" dirty="0">
                <a:solidFill>
                  <a:schemeClr val="tx1">
                    <a:lumMod val="85000"/>
                    <a:lumOff val="15000"/>
                  </a:schemeClr>
                </a:solidFill>
              </a:rPr>
              <a:t>Find out more about our Aerospace facilities </a:t>
            </a:r>
            <a:r>
              <a:rPr lang="en-GB" b="1" dirty="0">
                <a:solidFill>
                  <a:schemeClr val="tx1">
                    <a:lumMod val="85000"/>
                    <a:lumOff val="15000"/>
                  </a:schemeClr>
                </a:solidFill>
                <a:hlinkClick r:id="rId5"/>
              </a:rPr>
              <a:t>here</a:t>
            </a:r>
            <a:r>
              <a:rPr lang="en-GB" b="1" dirty="0">
                <a:solidFill>
                  <a:schemeClr val="tx1">
                    <a:lumMod val="85000"/>
                    <a:lumOff val="15000"/>
                  </a:schemeClr>
                </a:solidFill>
              </a:rPr>
              <a:t>.</a:t>
            </a:r>
            <a:endParaRPr lang="en-GB" dirty="0">
              <a:solidFill>
                <a:schemeClr val="tx1">
                  <a:lumMod val="85000"/>
                  <a:lumOff val="15000"/>
                </a:schemeClr>
              </a:solidFill>
            </a:endParaRPr>
          </a:p>
        </p:txBody>
      </p:sp>
      <p:sp>
        <p:nvSpPr>
          <p:cNvPr id="18" name="TextBox 17">
            <a:extLst>
              <a:ext uri="{FF2B5EF4-FFF2-40B4-BE49-F238E27FC236}">
                <a16:creationId xmlns:a16="http://schemas.microsoft.com/office/drawing/2014/main" id="{7E72ADA6-B779-4C99-BE5A-7D7466EDF21F}"/>
              </a:ext>
            </a:extLst>
          </p:cNvPr>
          <p:cNvSpPr txBox="1"/>
          <p:nvPr/>
        </p:nvSpPr>
        <p:spPr>
          <a:xfrm>
            <a:off x="357643" y="937589"/>
            <a:ext cx="7249299" cy="646331"/>
          </a:xfrm>
          <a:prstGeom prst="rect">
            <a:avLst/>
          </a:prstGeom>
          <a:noFill/>
        </p:spPr>
        <p:txBody>
          <a:bodyPr wrap="square" rtlCol="0">
            <a:spAutoFit/>
          </a:bodyPr>
          <a:lstStyle/>
          <a:p>
            <a:r>
              <a:rPr lang="en-GB" dirty="0">
                <a:solidFill>
                  <a:schemeClr val="tx1">
                    <a:lumMod val="85000"/>
                    <a:lumOff val="15000"/>
                  </a:schemeClr>
                </a:solidFill>
              </a:rPr>
              <a:t>Cranfield is the only university in Europe with its own fully-operational airport, aircraft and air investigation service provider on campus.</a:t>
            </a:r>
          </a:p>
        </p:txBody>
      </p:sp>
      <p:pic>
        <p:nvPicPr>
          <p:cNvPr id="7170" name="Picture 2" descr="Airspace simulator">
            <a:extLst>
              <a:ext uri="{FF2B5EF4-FFF2-40B4-BE49-F238E27FC236}">
                <a16:creationId xmlns:a16="http://schemas.microsoft.com/office/drawing/2014/main" id="{16B64E7E-D5EA-089F-0F75-59A3623F2BB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7718" y="2235363"/>
            <a:ext cx="2066925" cy="1675626"/>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28ED2B55-19D2-F51E-7EC5-989CC21741A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7718" y="4223898"/>
            <a:ext cx="2066926" cy="167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0720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2705B7D-F1D8-4F0E-B5D1-FA5068E0F64D}"/>
              </a:ext>
            </a:extLst>
          </p:cNvPr>
          <p:cNvGrpSpPr/>
          <p:nvPr/>
        </p:nvGrpSpPr>
        <p:grpSpPr>
          <a:xfrm>
            <a:off x="10728670" y="302177"/>
            <a:ext cx="1191293" cy="1191293"/>
            <a:chOff x="9746182" y="1960606"/>
            <a:chExt cx="1191293" cy="1191293"/>
          </a:xfrm>
        </p:grpSpPr>
        <p:sp>
          <p:nvSpPr>
            <p:cNvPr id="11" name="Oval 10">
              <a:extLst>
                <a:ext uri="{FF2B5EF4-FFF2-40B4-BE49-F238E27FC236}">
                  <a16:creationId xmlns:a16="http://schemas.microsoft.com/office/drawing/2014/main" id="{4E01FF07-D4B9-4E62-983B-B15C4D3CAB1A}"/>
                </a:ext>
              </a:extLst>
            </p:cNvPr>
            <p:cNvSpPr/>
            <p:nvPr/>
          </p:nvSpPr>
          <p:spPr>
            <a:xfrm>
              <a:off x="9793407" y="2006600"/>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descr="Logo&#10;&#10;Description automatically generated with medium confidence">
              <a:extLst>
                <a:ext uri="{FF2B5EF4-FFF2-40B4-BE49-F238E27FC236}">
                  <a16:creationId xmlns:a16="http://schemas.microsoft.com/office/drawing/2014/main" id="{130F6F53-4B05-4E64-8258-086AB55FC8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46182" y="1960606"/>
              <a:ext cx="1191293" cy="1191293"/>
            </a:xfrm>
            <a:prstGeom prst="rect">
              <a:avLst/>
            </a:prstGeom>
          </p:spPr>
        </p:pic>
      </p:grpSp>
      <p:pic>
        <p:nvPicPr>
          <p:cNvPr id="6" name="Picture 5" descr="A map of a city&#10;&#10;Description automatically generated with medium confidence">
            <a:extLst>
              <a:ext uri="{FF2B5EF4-FFF2-40B4-BE49-F238E27FC236}">
                <a16:creationId xmlns:a16="http://schemas.microsoft.com/office/drawing/2014/main" id="{041FE795-D547-D893-0925-E132F3E7736B}"/>
              </a:ext>
            </a:extLst>
          </p:cNvPr>
          <p:cNvPicPr>
            <a:picLocks noChangeAspect="1"/>
          </p:cNvPicPr>
          <p:nvPr/>
        </p:nvPicPr>
        <p:blipFill>
          <a:blip r:embed="rId4"/>
          <a:stretch>
            <a:fillRect/>
          </a:stretch>
        </p:blipFill>
        <p:spPr>
          <a:xfrm>
            <a:off x="0" y="0"/>
            <a:ext cx="12272790" cy="6858000"/>
          </a:xfrm>
          <a:prstGeom prst="rect">
            <a:avLst/>
          </a:prstGeom>
        </p:spPr>
      </p:pic>
    </p:spTree>
    <p:extLst>
      <p:ext uri="{BB962C8B-B14F-4D97-AF65-F5344CB8AC3E}">
        <p14:creationId xmlns:p14="http://schemas.microsoft.com/office/powerpoint/2010/main" val="32540780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26038" y="372712"/>
            <a:ext cx="8099535" cy="443070"/>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Our </a:t>
            </a:r>
            <a:r>
              <a:rPr lang="en-GB" sz="2800" dirty="0">
                <a:solidFill>
                  <a:srgbClr val="081A32"/>
                </a:solidFill>
                <a:latin typeface="Roboto Slab"/>
              </a:rPr>
              <a:t>m</a:t>
            </a:r>
            <a:r>
              <a:rPr lang="en-GB" sz="2800" b="1" dirty="0">
                <a:solidFill>
                  <a:srgbClr val="081A32"/>
                </a:solidFill>
                <a:latin typeface="Roboto Slab"/>
              </a:rPr>
              <a:t>aster’s courses - Aerospace </a:t>
            </a:r>
          </a:p>
        </p:txBody>
      </p:sp>
      <p:grpSp>
        <p:nvGrpSpPr>
          <p:cNvPr id="10" name="Group 9">
            <a:extLst>
              <a:ext uri="{FF2B5EF4-FFF2-40B4-BE49-F238E27FC236}">
                <a16:creationId xmlns:a16="http://schemas.microsoft.com/office/drawing/2014/main" id="{52705B7D-F1D8-4F0E-B5D1-FA5068E0F64D}"/>
              </a:ext>
            </a:extLst>
          </p:cNvPr>
          <p:cNvGrpSpPr/>
          <p:nvPr/>
        </p:nvGrpSpPr>
        <p:grpSpPr>
          <a:xfrm>
            <a:off x="10728670" y="302177"/>
            <a:ext cx="1191293" cy="1191293"/>
            <a:chOff x="9746182" y="1960606"/>
            <a:chExt cx="1191293" cy="1191293"/>
          </a:xfrm>
        </p:grpSpPr>
        <p:sp>
          <p:nvSpPr>
            <p:cNvPr id="11" name="Oval 10">
              <a:extLst>
                <a:ext uri="{FF2B5EF4-FFF2-40B4-BE49-F238E27FC236}">
                  <a16:creationId xmlns:a16="http://schemas.microsoft.com/office/drawing/2014/main" id="{4E01FF07-D4B9-4E62-983B-B15C4D3CAB1A}"/>
                </a:ext>
              </a:extLst>
            </p:cNvPr>
            <p:cNvSpPr/>
            <p:nvPr/>
          </p:nvSpPr>
          <p:spPr>
            <a:xfrm>
              <a:off x="9793407" y="2006600"/>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descr="Logo&#10;&#10;Description automatically generated with medium confidence">
              <a:extLst>
                <a:ext uri="{FF2B5EF4-FFF2-40B4-BE49-F238E27FC236}">
                  <a16:creationId xmlns:a16="http://schemas.microsoft.com/office/drawing/2014/main" id="{130F6F53-4B05-4E64-8258-086AB55FC8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46182" y="1960606"/>
              <a:ext cx="1191293" cy="1191293"/>
            </a:xfrm>
            <a:prstGeom prst="rect">
              <a:avLst/>
            </a:prstGeom>
          </p:spPr>
        </p:pic>
      </p:grpSp>
      <p:graphicFrame>
        <p:nvGraphicFramePr>
          <p:cNvPr id="17" name="Table 17">
            <a:extLst>
              <a:ext uri="{FF2B5EF4-FFF2-40B4-BE49-F238E27FC236}">
                <a16:creationId xmlns:a16="http://schemas.microsoft.com/office/drawing/2014/main" id="{008B6DDB-BE42-41FF-845F-26BBA89B88C5}"/>
              </a:ext>
            </a:extLst>
          </p:cNvPr>
          <p:cNvGraphicFramePr>
            <a:graphicFrameLocks noGrp="1"/>
          </p:cNvGraphicFramePr>
          <p:nvPr>
            <p:extLst>
              <p:ext uri="{D42A27DB-BD31-4B8C-83A1-F6EECF244321}">
                <p14:modId xmlns:p14="http://schemas.microsoft.com/office/powerpoint/2010/main" val="3942195733"/>
              </p:ext>
            </p:extLst>
          </p:nvPr>
        </p:nvGraphicFramePr>
        <p:xfrm>
          <a:off x="2175857" y="1090328"/>
          <a:ext cx="6958935" cy="4754880"/>
        </p:xfrm>
        <a:graphic>
          <a:graphicData uri="http://schemas.openxmlformats.org/drawingml/2006/table">
            <a:tbl>
              <a:tblPr firstRow="1" bandRow="1">
                <a:tableStyleId>{5940675A-B579-460E-94D1-54222C63F5DA}</a:tableStyleId>
              </a:tblPr>
              <a:tblGrid>
                <a:gridCol w="6958935">
                  <a:extLst>
                    <a:ext uri="{9D8B030D-6E8A-4147-A177-3AD203B41FA5}">
                      <a16:colId xmlns:a16="http://schemas.microsoft.com/office/drawing/2014/main" val="3802467057"/>
                    </a:ext>
                  </a:extLst>
                </a:gridCol>
              </a:tblGrid>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b="1" dirty="0">
                          <a:solidFill>
                            <a:schemeClr val="bg1"/>
                          </a:solidFill>
                        </a:rPr>
                        <a:t>Course title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C406D"/>
                    </a:solidFill>
                  </a:tcPr>
                </a:tc>
                <a:extLst>
                  <a:ext uri="{0D108BD9-81ED-4DB2-BD59-A6C34878D82A}">
                    <a16:rowId xmlns:a16="http://schemas.microsoft.com/office/drawing/2014/main" val="2663241292"/>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Advanced Air Mobility Systems</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608379272"/>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Advanced Lightweight and Composite Structures</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4070696029"/>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Aerospace Computational Engineering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781520729"/>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Aerospace Dynamics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2493840495"/>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Aerospace Vehicle Design</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117862800"/>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Applied Artificial Intelligence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3118962327"/>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Astronautics and Space Engineering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311943790"/>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Autonomous Vehicle Dynamics and Control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309496321"/>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Computational Fluid Dynamics</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638970513"/>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Computational and Software Techniques in Engineering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1009789375"/>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Robotics</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407227604"/>
                  </a:ext>
                </a:extLst>
              </a:tr>
              <a:tr h="328562">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rPr>
                        <a:t>Thermal Power and Propulsion</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2817153317"/>
                  </a:ext>
                </a:extLst>
              </a:tr>
            </a:tbl>
          </a:graphicData>
        </a:graphic>
      </p:graphicFrame>
    </p:spTree>
    <p:extLst>
      <p:ext uri="{BB962C8B-B14F-4D97-AF65-F5344CB8AC3E}">
        <p14:creationId xmlns:p14="http://schemas.microsoft.com/office/powerpoint/2010/main" val="1827000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aircraft, airplane, tarmac&#10;&#10;Description automatically generated">
            <a:extLst>
              <a:ext uri="{FF2B5EF4-FFF2-40B4-BE49-F238E27FC236}">
                <a16:creationId xmlns:a16="http://schemas.microsoft.com/office/drawing/2014/main" id="{2F44BD79-5D56-41AA-91EC-0CEB42D36C5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5" y="0"/>
            <a:ext cx="12190095" cy="6858000"/>
          </a:xfrm>
          <a:prstGeom prst="rect">
            <a:avLst/>
          </a:prstGeom>
        </p:spPr>
      </p:pic>
      <p:sp>
        <p:nvSpPr>
          <p:cNvPr id="2" name="Title 5">
            <a:extLst>
              <a:ext uri="{FF2B5EF4-FFF2-40B4-BE49-F238E27FC236}">
                <a16:creationId xmlns:a16="http://schemas.microsoft.com/office/drawing/2014/main" id="{D9EF96E0-990C-8BFA-8BDB-D0F1FED7FBF0}"/>
              </a:ext>
            </a:extLst>
          </p:cNvPr>
          <p:cNvSpPr>
            <a:spLocks noGrp="1"/>
          </p:cNvSpPr>
          <p:nvPr>
            <p:ph type="title"/>
          </p:nvPr>
        </p:nvSpPr>
        <p:spPr>
          <a:xfrm>
            <a:off x="2222299" y="188271"/>
            <a:ext cx="7254230" cy="1325563"/>
          </a:xfrm>
        </p:spPr>
        <p:txBody>
          <a:bodyPr>
            <a:normAutofit/>
          </a:bodyPr>
          <a:lstStyle/>
          <a:p>
            <a:r>
              <a:rPr lang="en-GB" sz="4400" dirty="0">
                <a:solidFill>
                  <a:schemeClr val="bg1"/>
                </a:solidFill>
                <a:latin typeface="Roboto Slab"/>
              </a:rPr>
              <a:t>Defence and Security</a:t>
            </a:r>
          </a:p>
        </p:txBody>
      </p:sp>
    </p:spTree>
    <p:extLst>
      <p:ext uri="{BB962C8B-B14F-4D97-AF65-F5344CB8AC3E}">
        <p14:creationId xmlns:p14="http://schemas.microsoft.com/office/powerpoint/2010/main" val="1603412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370129" y="-131750"/>
            <a:ext cx="7249299" cy="1325563"/>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Facilities in Defence and Security </a:t>
            </a:r>
          </a:p>
        </p:txBody>
      </p:sp>
      <p:grpSp>
        <p:nvGrpSpPr>
          <p:cNvPr id="30" name="Group 29">
            <a:extLst>
              <a:ext uri="{FF2B5EF4-FFF2-40B4-BE49-F238E27FC236}">
                <a16:creationId xmlns:a16="http://schemas.microsoft.com/office/drawing/2014/main" id="{A1E0C37A-785C-45F5-A5C0-46AE125BA3F4}"/>
              </a:ext>
            </a:extLst>
          </p:cNvPr>
          <p:cNvGrpSpPr/>
          <p:nvPr/>
        </p:nvGrpSpPr>
        <p:grpSpPr>
          <a:xfrm>
            <a:off x="10728671" y="282602"/>
            <a:ext cx="1191294" cy="1191294"/>
            <a:chOff x="12405071" y="2600318"/>
            <a:chExt cx="1191294" cy="1191294"/>
          </a:xfrm>
        </p:grpSpPr>
        <p:sp>
          <p:nvSpPr>
            <p:cNvPr id="28" name="Oval 27">
              <a:extLst>
                <a:ext uri="{FF2B5EF4-FFF2-40B4-BE49-F238E27FC236}">
                  <a16:creationId xmlns:a16="http://schemas.microsoft.com/office/drawing/2014/main" id="{9C276B98-8491-479F-A0BA-3E9DC1DB0D8B}"/>
                </a:ext>
              </a:extLst>
            </p:cNvPr>
            <p:cNvSpPr/>
            <p:nvPr/>
          </p:nvSpPr>
          <p:spPr>
            <a:xfrm>
              <a:off x="12452296" y="2646312"/>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6" name="Picture 25" descr="Logo&#10;&#10;Description automatically generated">
              <a:extLst>
                <a:ext uri="{FF2B5EF4-FFF2-40B4-BE49-F238E27FC236}">
                  <a16:creationId xmlns:a16="http://schemas.microsoft.com/office/drawing/2014/main" id="{E409CE51-E508-479C-9AF0-EA734A8B7D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05071" y="2600318"/>
              <a:ext cx="1191294" cy="1191294"/>
            </a:xfrm>
            <a:prstGeom prst="rect">
              <a:avLst/>
            </a:prstGeom>
          </p:spPr>
        </p:pic>
      </p:grpSp>
      <p:sp>
        <p:nvSpPr>
          <p:cNvPr id="31" name="TextBox 30">
            <a:extLst>
              <a:ext uri="{FF2B5EF4-FFF2-40B4-BE49-F238E27FC236}">
                <a16:creationId xmlns:a16="http://schemas.microsoft.com/office/drawing/2014/main" id="{AAAC4F09-99AD-48D9-8B7C-18B101B145E9}"/>
              </a:ext>
            </a:extLst>
          </p:cNvPr>
          <p:cNvSpPr txBox="1"/>
          <p:nvPr/>
        </p:nvSpPr>
        <p:spPr>
          <a:xfrm>
            <a:off x="476765" y="1281240"/>
            <a:ext cx="7036026" cy="923330"/>
          </a:xfrm>
          <a:prstGeom prst="rect">
            <a:avLst/>
          </a:prstGeom>
          <a:noFill/>
        </p:spPr>
        <p:txBody>
          <a:bodyPr wrap="square" rtlCol="0">
            <a:spAutoFit/>
          </a:bodyPr>
          <a:lstStyle/>
          <a:p>
            <a:r>
              <a:rPr lang="en-GB" b="1" dirty="0">
                <a:solidFill>
                  <a:schemeClr val="tx1">
                    <a:lumMod val="85000"/>
                    <a:lumOff val="15000"/>
                  </a:schemeClr>
                </a:solidFill>
                <a:latin typeface="Arial" panose="020B0604020202020204" pitchFamily="34" charset="0"/>
                <a:cs typeface="Arial" panose="020B0604020202020204" pitchFamily="34" charset="0"/>
              </a:rPr>
              <a:t>Cranfield Ordnance Test and Evaluation Centre (COTEC)</a:t>
            </a:r>
          </a:p>
          <a:p>
            <a:r>
              <a:rPr lang="en-GB" dirty="0">
                <a:solidFill>
                  <a:schemeClr val="tx1">
                    <a:lumMod val="85000"/>
                    <a:lumOff val="15000"/>
                  </a:schemeClr>
                </a:solidFill>
                <a:latin typeface="Arial" panose="020B0604020202020204" pitchFamily="34" charset="0"/>
                <a:cs typeface="Arial" panose="020B0604020202020204" pitchFamily="34" charset="0"/>
              </a:rPr>
              <a:t>Were materials and weapons are tested and evaluated for governments’ agencies, defence suppliers and manufacturers</a:t>
            </a:r>
          </a:p>
        </p:txBody>
      </p:sp>
      <p:sp>
        <p:nvSpPr>
          <p:cNvPr id="40" name="TextBox 39">
            <a:extLst>
              <a:ext uri="{FF2B5EF4-FFF2-40B4-BE49-F238E27FC236}">
                <a16:creationId xmlns:a16="http://schemas.microsoft.com/office/drawing/2014/main" id="{7184D5CD-8B80-4645-85EE-0924B4A756E5}"/>
              </a:ext>
            </a:extLst>
          </p:cNvPr>
          <p:cNvSpPr txBox="1"/>
          <p:nvPr/>
        </p:nvSpPr>
        <p:spPr>
          <a:xfrm>
            <a:off x="370129" y="5399782"/>
            <a:ext cx="7036026" cy="923330"/>
          </a:xfrm>
          <a:prstGeom prst="rect">
            <a:avLst/>
          </a:prstGeom>
          <a:noFill/>
        </p:spPr>
        <p:txBody>
          <a:bodyPr wrap="square" rtlCol="0">
            <a:spAutoFit/>
          </a:bodyPr>
          <a:lstStyle/>
          <a:p>
            <a:r>
              <a:rPr lang="en-GB" dirty="0">
                <a:solidFill>
                  <a:schemeClr val="tx1">
                    <a:lumMod val="85000"/>
                    <a:lumOff val="15000"/>
                  </a:schemeClr>
                </a:solidFill>
                <a:latin typeface="Arial" panose="020B0604020202020204" pitchFamily="34" charset="0"/>
                <a:cs typeface="Arial" panose="020B0604020202020204" pitchFamily="34" charset="0"/>
              </a:rPr>
              <a:t>A £3.5 million investment in forensic facilities including a virtual reality autopsy table, crime scene investigation rooms and a simulated mass excavation site at our Bedfordshire campus.</a:t>
            </a:r>
          </a:p>
        </p:txBody>
      </p:sp>
      <p:sp>
        <p:nvSpPr>
          <p:cNvPr id="44" name="Text Placeholder 3">
            <a:extLst>
              <a:ext uri="{FF2B5EF4-FFF2-40B4-BE49-F238E27FC236}">
                <a16:creationId xmlns:a16="http://schemas.microsoft.com/office/drawing/2014/main" id="{5F582B30-3C2C-41A6-B399-51CE0285F853}"/>
              </a:ext>
            </a:extLst>
          </p:cNvPr>
          <p:cNvSpPr txBox="1">
            <a:spLocks/>
          </p:cNvSpPr>
          <p:nvPr/>
        </p:nvSpPr>
        <p:spPr>
          <a:xfrm>
            <a:off x="370129" y="790670"/>
            <a:ext cx="9261169" cy="80628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5A7713"/>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Our facilities include:</a:t>
            </a:r>
          </a:p>
        </p:txBody>
      </p:sp>
      <p:sp>
        <p:nvSpPr>
          <p:cNvPr id="12" name="TextBox 11">
            <a:extLst>
              <a:ext uri="{FF2B5EF4-FFF2-40B4-BE49-F238E27FC236}">
                <a16:creationId xmlns:a16="http://schemas.microsoft.com/office/drawing/2014/main" id="{56A6402A-CBC9-4261-862F-6FF7C8A5D22E}"/>
              </a:ext>
            </a:extLst>
          </p:cNvPr>
          <p:cNvSpPr txBox="1"/>
          <p:nvPr/>
        </p:nvSpPr>
        <p:spPr>
          <a:xfrm>
            <a:off x="7891468" y="6457890"/>
            <a:ext cx="3016249" cy="369332"/>
          </a:xfrm>
          <a:prstGeom prst="rect">
            <a:avLst/>
          </a:prstGeom>
          <a:noFill/>
        </p:spPr>
        <p:txBody>
          <a:bodyPr wrap="square">
            <a:spAutoFit/>
          </a:bodyPr>
          <a:lstStyle/>
          <a:p>
            <a:r>
              <a:rPr lang="en-GB" dirty="0">
                <a:solidFill>
                  <a:schemeClr val="bg1"/>
                </a:solidFill>
                <a:latin typeface="Arial" panose="020B0604020202020204" pitchFamily="34" charset="0"/>
                <a:cs typeface="Arial" panose="020B0604020202020204" pitchFamily="34" charset="0"/>
              </a:rPr>
              <a:t>Thermal laboratory </a:t>
            </a:r>
          </a:p>
        </p:txBody>
      </p:sp>
      <p:pic>
        <p:nvPicPr>
          <p:cNvPr id="6" name="Picture Placeholder 5" descr="A picture containing person&#10;&#10;Description automatically generated">
            <a:extLst>
              <a:ext uri="{FF2B5EF4-FFF2-40B4-BE49-F238E27FC236}">
                <a16:creationId xmlns:a16="http://schemas.microsoft.com/office/drawing/2014/main" id="{471C49C5-C565-4620-9C71-6EA7F8203A79}"/>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l="13973" r="44221"/>
          <a:stretch/>
        </p:blipFill>
        <p:spPr>
          <a:xfrm>
            <a:off x="7891468" y="0"/>
            <a:ext cx="4300537" cy="6858000"/>
          </a:xfrm>
        </p:spPr>
      </p:pic>
      <p:pic>
        <p:nvPicPr>
          <p:cNvPr id="5122" name="Picture 2">
            <a:extLst>
              <a:ext uri="{FF2B5EF4-FFF2-40B4-BE49-F238E27FC236}">
                <a16:creationId xmlns:a16="http://schemas.microsoft.com/office/drawing/2014/main" id="{55E91062-C062-71CF-9FEA-6F86237974C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5759" y="2332580"/>
            <a:ext cx="6273136" cy="289302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D7B36832-FC13-62D6-5A1D-EAFD9B686E6B}"/>
              </a:ext>
            </a:extLst>
          </p:cNvPr>
          <p:cNvSpPr txBox="1"/>
          <p:nvPr/>
        </p:nvSpPr>
        <p:spPr>
          <a:xfrm>
            <a:off x="370129" y="6339669"/>
            <a:ext cx="7036026" cy="369332"/>
          </a:xfrm>
          <a:prstGeom prst="rect">
            <a:avLst/>
          </a:prstGeom>
          <a:noFill/>
        </p:spPr>
        <p:txBody>
          <a:bodyPr wrap="square" rtlCol="0">
            <a:spAutoFit/>
          </a:bodyPr>
          <a:lstStyle/>
          <a:p>
            <a:r>
              <a:rPr lang="en-GB" b="1" dirty="0">
                <a:solidFill>
                  <a:schemeClr val="tx1">
                    <a:lumMod val="85000"/>
                    <a:lumOff val="15000"/>
                  </a:schemeClr>
                </a:solidFill>
              </a:rPr>
              <a:t>Find out more about our Defence and Security facilities </a:t>
            </a:r>
            <a:r>
              <a:rPr lang="en-GB" b="1" dirty="0">
                <a:solidFill>
                  <a:schemeClr val="tx1">
                    <a:lumMod val="85000"/>
                    <a:lumOff val="15000"/>
                  </a:schemeClr>
                </a:solidFill>
                <a:hlinkClick r:id="rId6"/>
              </a:rPr>
              <a:t>here</a:t>
            </a:r>
            <a:r>
              <a:rPr lang="en-GB" b="1" dirty="0">
                <a:solidFill>
                  <a:schemeClr val="tx1">
                    <a:lumMod val="85000"/>
                    <a:lumOff val="15000"/>
                  </a:schemeClr>
                </a:solidFill>
              </a:rPr>
              <a:t>.</a:t>
            </a:r>
            <a:endParaRPr lang="en-GB" dirty="0">
              <a:solidFill>
                <a:schemeClr val="tx1">
                  <a:lumMod val="85000"/>
                  <a:lumOff val="15000"/>
                </a:schemeClr>
              </a:solidFill>
            </a:endParaRPr>
          </a:p>
        </p:txBody>
      </p:sp>
    </p:spTree>
    <p:extLst>
      <p:ext uri="{BB962C8B-B14F-4D97-AF65-F5344CB8AC3E}">
        <p14:creationId xmlns:p14="http://schemas.microsoft.com/office/powerpoint/2010/main" val="40977799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28205-0C09-4152-870C-106F4097DCBC}"/>
              </a:ext>
            </a:extLst>
          </p:cNvPr>
          <p:cNvSpPr>
            <a:spLocks noGrp="1"/>
          </p:cNvSpPr>
          <p:nvPr>
            <p:ph type="title"/>
          </p:nvPr>
        </p:nvSpPr>
        <p:spPr/>
        <p:txBody>
          <a:bodyPr>
            <a:normAutofit/>
          </a:bodyPr>
          <a:lstStyle/>
          <a:p>
            <a:r>
              <a:rPr lang="en-GB" sz="2800" dirty="0">
                <a:solidFill>
                  <a:schemeClr val="tx1">
                    <a:lumMod val="85000"/>
                    <a:lumOff val="15000"/>
                  </a:schemeClr>
                </a:solidFill>
                <a:latin typeface="Roboto Slab"/>
              </a:rPr>
              <a:t>Our master’s courses – Defence and Security (Forensics)</a:t>
            </a:r>
          </a:p>
        </p:txBody>
      </p:sp>
      <p:graphicFrame>
        <p:nvGraphicFramePr>
          <p:cNvPr id="6" name="Table 17">
            <a:extLst>
              <a:ext uri="{FF2B5EF4-FFF2-40B4-BE49-F238E27FC236}">
                <a16:creationId xmlns:a16="http://schemas.microsoft.com/office/drawing/2014/main" id="{5B600B72-9740-41D4-84F5-DDAD4EE6D52B}"/>
              </a:ext>
            </a:extLst>
          </p:cNvPr>
          <p:cNvGraphicFramePr>
            <a:graphicFrameLocks noGrp="1"/>
          </p:cNvGraphicFramePr>
          <p:nvPr>
            <p:extLst>
              <p:ext uri="{D42A27DB-BD31-4B8C-83A1-F6EECF244321}">
                <p14:modId xmlns:p14="http://schemas.microsoft.com/office/powerpoint/2010/main" val="678300122"/>
              </p:ext>
            </p:extLst>
          </p:nvPr>
        </p:nvGraphicFramePr>
        <p:xfrm>
          <a:off x="3537220" y="2697480"/>
          <a:ext cx="5117559" cy="1463040"/>
        </p:xfrm>
        <a:graphic>
          <a:graphicData uri="http://schemas.openxmlformats.org/drawingml/2006/table">
            <a:tbl>
              <a:tblPr firstRow="1" bandRow="1">
                <a:tableStyleId>{5940675A-B579-460E-94D1-54222C63F5DA}</a:tableStyleId>
              </a:tblPr>
              <a:tblGrid>
                <a:gridCol w="5117559">
                  <a:extLst>
                    <a:ext uri="{9D8B030D-6E8A-4147-A177-3AD203B41FA5}">
                      <a16:colId xmlns:a16="http://schemas.microsoft.com/office/drawing/2014/main" val="3802467057"/>
                    </a:ext>
                  </a:extLst>
                </a:gridCol>
              </a:tblGrid>
              <a:tr h="16919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b="1" dirty="0">
                          <a:solidFill>
                            <a:schemeClr val="bg1"/>
                          </a:solidFill>
                        </a:rPr>
                        <a:t>Course title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5A7713"/>
                    </a:solidFill>
                  </a:tcPr>
                </a:tc>
                <a:extLst>
                  <a:ext uri="{0D108BD9-81ED-4DB2-BD59-A6C34878D82A}">
                    <a16:rowId xmlns:a16="http://schemas.microsoft.com/office/drawing/2014/main" val="266324129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Roboto Slab"/>
                        </a:rPr>
                        <a:t>Forensic Archaeology and Anthropology</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117862800"/>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Roboto Slab"/>
                        </a:rPr>
                        <a:t>Forensic Investigation</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3118962327"/>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Roboto Slab"/>
                        </a:rPr>
                        <a:t>Forensic Investigation of Heritage Crime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311943790"/>
                  </a:ext>
                </a:extLst>
              </a:tr>
            </a:tbl>
          </a:graphicData>
        </a:graphic>
      </p:graphicFrame>
      <p:sp>
        <p:nvSpPr>
          <p:cNvPr id="3" name="TextBox 2">
            <a:extLst>
              <a:ext uri="{FF2B5EF4-FFF2-40B4-BE49-F238E27FC236}">
                <a16:creationId xmlns:a16="http://schemas.microsoft.com/office/drawing/2014/main" id="{3E63A777-299A-F33A-01BA-B15D1DA0AB2E}"/>
              </a:ext>
            </a:extLst>
          </p:cNvPr>
          <p:cNvSpPr txBox="1"/>
          <p:nvPr/>
        </p:nvSpPr>
        <p:spPr>
          <a:xfrm>
            <a:off x="3537220" y="4160520"/>
            <a:ext cx="5117559" cy="369332"/>
          </a:xfrm>
          <a:prstGeom prst="rect">
            <a:avLst/>
          </a:prstGeom>
          <a:noFill/>
        </p:spPr>
        <p:txBody>
          <a:bodyPr wrap="square" rtlCol="0">
            <a:spAutoFit/>
          </a:bodyPr>
          <a:lstStyle/>
          <a:p>
            <a:r>
              <a:rPr lang="en-GB" dirty="0"/>
              <a:t>Digital Forensics</a:t>
            </a:r>
          </a:p>
        </p:txBody>
      </p:sp>
      <p:graphicFrame>
        <p:nvGraphicFramePr>
          <p:cNvPr id="5" name="Table 4">
            <a:extLst>
              <a:ext uri="{FF2B5EF4-FFF2-40B4-BE49-F238E27FC236}">
                <a16:creationId xmlns:a16="http://schemas.microsoft.com/office/drawing/2014/main" id="{DEF92D6B-225B-4943-FB40-2BE4FE4E9A38}"/>
              </a:ext>
            </a:extLst>
          </p:cNvPr>
          <p:cNvGraphicFramePr>
            <a:graphicFrameLocks noGrp="1"/>
          </p:cNvGraphicFramePr>
          <p:nvPr>
            <p:extLst>
              <p:ext uri="{D42A27DB-BD31-4B8C-83A1-F6EECF244321}">
                <p14:modId xmlns:p14="http://schemas.microsoft.com/office/powerpoint/2010/main" val="3343074841"/>
              </p:ext>
            </p:extLst>
          </p:nvPr>
        </p:nvGraphicFramePr>
        <p:xfrm>
          <a:off x="3537220" y="4160520"/>
          <a:ext cx="5117559" cy="1097280"/>
        </p:xfrm>
        <a:graphic>
          <a:graphicData uri="http://schemas.openxmlformats.org/drawingml/2006/table">
            <a:tbl>
              <a:tblPr firstRow="1" bandRow="1">
                <a:tableStyleId>{5940675A-B579-460E-94D1-54222C63F5DA}</a:tableStyleId>
              </a:tblPr>
              <a:tblGrid>
                <a:gridCol w="5117559">
                  <a:extLst>
                    <a:ext uri="{9D8B030D-6E8A-4147-A177-3AD203B41FA5}">
                      <a16:colId xmlns:a16="http://schemas.microsoft.com/office/drawing/2014/main" val="1274490417"/>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Roboto Slab" pitchFamily="2" charset="0"/>
                          <a:ea typeface="Roboto Slab" pitchFamily="2" charset="0"/>
                          <a:cs typeface="Roboto Slab" pitchFamily="2" charset="0"/>
                        </a:rPr>
                        <a:t>Digital Forensics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16916464"/>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Roboto Slab" pitchFamily="2" charset="0"/>
                          <a:ea typeface="Roboto Slab" pitchFamily="2" charset="0"/>
                          <a:cs typeface="Roboto Slab" pitchFamily="2" charset="0"/>
                        </a:rPr>
                        <a:t>Forensics Ballistics</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41164556"/>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Roboto Slab" pitchFamily="2" charset="0"/>
                          <a:ea typeface="Roboto Slab" pitchFamily="2" charset="0"/>
                          <a:cs typeface="Roboto Slab" pitchFamily="2" charset="0"/>
                        </a:rPr>
                        <a:t>Forensic Biology</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1567530479"/>
                  </a:ext>
                </a:extLst>
              </a:tr>
            </a:tbl>
          </a:graphicData>
        </a:graphic>
      </p:graphicFrame>
      <p:graphicFrame>
        <p:nvGraphicFramePr>
          <p:cNvPr id="15" name="Table 14">
            <a:extLst>
              <a:ext uri="{FF2B5EF4-FFF2-40B4-BE49-F238E27FC236}">
                <a16:creationId xmlns:a16="http://schemas.microsoft.com/office/drawing/2014/main" id="{B9580BA7-66D9-D010-4FC3-93EF9C36FEF6}"/>
              </a:ext>
            </a:extLst>
          </p:cNvPr>
          <p:cNvGraphicFramePr>
            <a:graphicFrameLocks noGrp="1"/>
          </p:cNvGraphicFramePr>
          <p:nvPr>
            <p:extLst>
              <p:ext uri="{D42A27DB-BD31-4B8C-83A1-F6EECF244321}">
                <p14:modId xmlns:p14="http://schemas.microsoft.com/office/powerpoint/2010/main" val="356113851"/>
              </p:ext>
            </p:extLst>
          </p:nvPr>
        </p:nvGraphicFramePr>
        <p:xfrm>
          <a:off x="3537220" y="4892040"/>
          <a:ext cx="5117559" cy="731520"/>
        </p:xfrm>
        <a:graphic>
          <a:graphicData uri="http://schemas.openxmlformats.org/drawingml/2006/table">
            <a:tbl>
              <a:tblPr firstRow="1" bandRow="1">
                <a:tableStyleId>{5940675A-B579-460E-94D1-54222C63F5DA}</a:tableStyleId>
              </a:tblPr>
              <a:tblGrid>
                <a:gridCol w="5117559">
                  <a:extLst>
                    <a:ext uri="{9D8B030D-6E8A-4147-A177-3AD203B41FA5}">
                      <a16:colId xmlns:a16="http://schemas.microsoft.com/office/drawing/2014/main" val="789841443"/>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Roboto Slab" pitchFamily="2" charset="0"/>
                          <a:ea typeface="Roboto Slab" pitchFamily="2" charset="0"/>
                          <a:cs typeface="Roboto Slab" pitchFamily="2" charset="0"/>
                        </a:rPr>
                        <a:t>Forensic Biology</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1068674036"/>
                  </a:ext>
                </a:extLst>
              </a:tr>
              <a:tr h="18466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Roboto Slab" pitchFamily="2" charset="0"/>
                          <a:ea typeface="Roboto Slab" pitchFamily="2" charset="0"/>
                          <a:cs typeface="Roboto Slab" pitchFamily="2" charset="0"/>
                        </a:rPr>
                        <a:t>Forensic Explosive &amp; Explosion Investigation</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612597969"/>
                  </a:ext>
                </a:extLst>
              </a:tr>
            </a:tbl>
          </a:graphicData>
        </a:graphic>
      </p:graphicFrame>
    </p:spTree>
    <p:extLst>
      <p:ext uri="{BB962C8B-B14F-4D97-AF65-F5344CB8AC3E}">
        <p14:creationId xmlns:p14="http://schemas.microsoft.com/office/powerpoint/2010/main" val="2770129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wearing hard hats&#10;&#10;Description automatically generated with medium confidence">
            <a:extLst>
              <a:ext uri="{FF2B5EF4-FFF2-40B4-BE49-F238E27FC236}">
                <a16:creationId xmlns:a16="http://schemas.microsoft.com/office/drawing/2014/main" id="{BF35B2E5-E8AB-452C-AC6E-1CEEB6872F0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0095" cy="6858000"/>
          </a:xfrm>
          <a:prstGeom prst="rect">
            <a:avLst/>
          </a:prstGeom>
        </p:spPr>
      </p:pic>
      <p:sp>
        <p:nvSpPr>
          <p:cNvPr id="2" name="Title 5">
            <a:extLst>
              <a:ext uri="{FF2B5EF4-FFF2-40B4-BE49-F238E27FC236}">
                <a16:creationId xmlns:a16="http://schemas.microsoft.com/office/drawing/2014/main" id="{AEA708D6-29A2-2C8A-5B84-0371B6DE396A}"/>
              </a:ext>
            </a:extLst>
          </p:cNvPr>
          <p:cNvSpPr>
            <a:spLocks noGrp="1"/>
          </p:cNvSpPr>
          <p:nvPr>
            <p:ph type="title"/>
          </p:nvPr>
        </p:nvSpPr>
        <p:spPr>
          <a:xfrm>
            <a:off x="2147153" y="0"/>
            <a:ext cx="7038595" cy="1325563"/>
          </a:xfrm>
        </p:spPr>
        <p:txBody>
          <a:bodyPr>
            <a:normAutofit/>
          </a:bodyPr>
          <a:lstStyle/>
          <a:p>
            <a:r>
              <a:rPr lang="en-GB" sz="4400" dirty="0">
                <a:solidFill>
                  <a:schemeClr val="bg1"/>
                </a:solidFill>
                <a:latin typeface="Roboto Slab"/>
              </a:rPr>
              <a:t>Energy </a:t>
            </a:r>
            <a:r>
              <a:rPr lang="en-GB" sz="4400" b="0" dirty="0">
                <a:solidFill>
                  <a:schemeClr val="bg1"/>
                </a:solidFill>
                <a:latin typeface="Roboto Slab"/>
              </a:rPr>
              <a:t>and</a:t>
            </a:r>
            <a:r>
              <a:rPr lang="en-GB" sz="4400" dirty="0">
                <a:solidFill>
                  <a:schemeClr val="bg1"/>
                </a:solidFill>
                <a:latin typeface="Roboto Slab"/>
              </a:rPr>
              <a:t> Sustainability</a:t>
            </a:r>
          </a:p>
        </p:txBody>
      </p:sp>
    </p:spTree>
    <p:extLst>
      <p:ext uri="{BB962C8B-B14F-4D97-AF65-F5344CB8AC3E}">
        <p14:creationId xmlns:p14="http://schemas.microsoft.com/office/powerpoint/2010/main" val="561068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170799" y="191457"/>
            <a:ext cx="7249299" cy="443070"/>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Facilities in Energy and </a:t>
            </a:r>
            <a:r>
              <a:rPr lang="en-GB" sz="2800" dirty="0">
                <a:solidFill>
                  <a:srgbClr val="081A32"/>
                </a:solidFill>
                <a:latin typeface="Roboto Slab"/>
              </a:rPr>
              <a:t>Sustainability</a:t>
            </a:r>
            <a:endParaRPr lang="en-GB" sz="2800" b="1" dirty="0">
              <a:solidFill>
                <a:srgbClr val="081A32"/>
              </a:solidFill>
              <a:latin typeface="Roboto Slab"/>
            </a:endParaRPr>
          </a:p>
        </p:txBody>
      </p:sp>
      <p:sp>
        <p:nvSpPr>
          <p:cNvPr id="37" name="Text Placeholder 37">
            <a:extLst>
              <a:ext uri="{FF2B5EF4-FFF2-40B4-BE49-F238E27FC236}">
                <a16:creationId xmlns:a16="http://schemas.microsoft.com/office/drawing/2014/main" id="{4F4EA7D2-751A-4C1B-8CE3-8A558916597B}"/>
              </a:ext>
            </a:extLst>
          </p:cNvPr>
          <p:cNvSpPr>
            <a:spLocks noGrp="1"/>
          </p:cNvSpPr>
          <p:nvPr>
            <p:ph type="body" sz="quarter" idx="10"/>
          </p:nvPr>
        </p:nvSpPr>
        <p:spPr>
          <a:xfrm>
            <a:off x="91290" y="705280"/>
            <a:ext cx="7249299" cy="806285"/>
          </a:xfrm>
        </p:spPr>
        <p:txBody>
          <a:bodyPr/>
          <a:lstStyle/>
          <a:p>
            <a:r>
              <a:rPr lang="en-GB" dirty="0">
                <a:solidFill>
                  <a:srgbClr val="0C406D"/>
                </a:solidFill>
              </a:rPr>
              <a:t>Our facilities include:</a:t>
            </a:r>
          </a:p>
        </p:txBody>
      </p:sp>
      <p:sp>
        <p:nvSpPr>
          <p:cNvPr id="14" name="TextBox 13">
            <a:extLst>
              <a:ext uri="{FF2B5EF4-FFF2-40B4-BE49-F238E27FC236}">
                <a16:creationId xmlns:a16="http://schemas.microsoft.com/office/drawing/2014/main" id="{CD898B18-205D-4ED0-9DAF-6B238E633E0F}"/>
              </a:ext>
            </a:extLst>
          </p:cNvPr>
          <p:cNvSpPr txBox="1"/>
          <p:nvPr/>
        </p:nvSpPr>
        <p:spPr>
          <a:xfrm>
            <a:off x="2397948" y="1862539"/>
            <a:ext cx="7249299" cy="1200329"/>
          </a:xfrm>
          <a:prstGeom prst="rect">
            <a:avLst/>
          </a:prstGeom>
          <a:noFill/>
        </p:spPr>
        <p:txBody>
          <a:bodyPr wrap="square" rtlCol="0">
            <a:spAutoFit/>
          </a:bodyPr>
          <a:lstStyle/>
          <a:p>
            <a:r>
              <a:rPr lang="en-GB" b="1" dirty="0">
                <a:solidFill>
                  <a:schemeClr val="tx1">
                    <a:lumMod val="85000"/>
                    <a:lumOff val="15000"/>
                  </a:schemeClr>
                </a:solidFill>
              </a:rPr>
              <a:t>Energy process laboratory </a:t>
            </a:r>
            <a:r>
              <a:rPr lang="en-GB" dirty="0">
                <a:solidFill>
                  <a:schemeClr val="tx1">
                    <a:lumMod val="85000"/>
                    <a:lumOff val="15000"/>
                  </a:schemeClr>
                </a:solidFill>
              </a:rPr>
              <a:t> </a:t>
            </a:r>
          </a:p>
          <a:p>
            <a:r>
              <a:rPr lang="en-GB" dirty="0">
                <a:solidFill>
                  <a:schemeClr val="tx1">
                    <a:lumMod val="85000"/>
                    <a:lumOff val="15000"/>
                  </a:schemeClr>
                </a:solidFill>
              </a:rPr>
              <a:t>Equipped with pilot-scale facilities to study the </a:t>
            </a:r>
          </a:p>
          <a:p>
            <a:r>
              <a:rPr lang="en-GB" dirty="0">
                <a:solidFill>
                  <a:schemeClr val="tx1">
                    <a:lumMod val="85000"/>
                    <a:lumOff val="15000"/>
                  </a:schemeClr>
                </a:solidFill>
              </a:rPr>
              <a:t>Clean energy conversion in fossil and biofuels and </a:t>
            </a:r>
          </a:p>
          <a:p>
            <a:r>
              <a:rPr lang="en-GB" dirty="0">
                <a:solidFill>
                  <a:schemeClr val="tx1">
                    <a:lumMod val="85000"/>
                    <a:lumOff val="15000"/>
                  </a:schemeClr>
                </a:solidFill>
              </a:rPr>
              <a:t>Different CO</a:t>
            </a:r>
            <a:r>
              <a:rPr lang="en-GB" b="0" i="0" baseline="-25000" dirty="0">
                <a:solidFill>
                  <a:schemeClr val="tx1">
                    <a:lumMod val="85000"/>
                    <a:lumOff val="15000"/>
                  </a:schemeClr>
                </a:solidFill>
                <a:effectLst/>
              </a:rPr>
              <a:t>2</a:t>
            </a:r>
            <a:r>
              <a:rPr lang="en-GB" dirty="0">
                <a:solidFill>
                  <a:schemeClr val="tx1">
                    <a:lumMod val="85000"/>
                    <a:lumOff val="15000"/>
                  </a:schemeClr>
                </a:solidFill>
              </a:rPr>
              <a:t> capture techniques. </a:t>
            </a:r>
          </a:p>
        </p:txBody>
      </p:sp>
      <p:sp>
        <p:nvSpPr>
          <p:cNvPr id="17" name="TextBox 16">
            <a:extLst>
              <a:ext uri="{FF2B5EF4-FFF2-40B4-BE49-F238E27FC236}">
                <a16:creationId xmlns:a16="http://schemas.microsoft.com/office/drawing/2014/main" id="{AB475C46-C67D-4321-A439-DBF154D543A1}"/>
              </a:ext>
            </a:extLst>
          </p:cNvPr>
          <p:cNvSpPr txBox="1"/>
          <p:nvPr/>
        </p:nvSpPr>
        <p:spPr>
          <a:xfrm>
            <a:off x="2487635" y="4045407"/>
            <a:ext cx="6832766" cy="1477328"/>
          </a:xfrm>
          <a:prstGeom prst="rect">
            <a:avLst/>
          </a:prstGeom>
          <a:noFill/>
        </p:spPr>
        <p:txBody>
          <a:bodyPr wrap="square" rtlCol="0">
            <a:spAutoFit/>
          </a:bodyPr>
          <a:lstStyle/>
          <a:p>
            <a:r>
              <a:rPr lang="en-GB" b="1" dirty="0">
                <a:solidFill>
                  <a:schemeClr val="tx1">
                    <a:lumMod val="85000"/>
                    <a:lumOff val="15000"/>
                  </a:schemeClr>
                </a:solidFill>
              </a:rPr>
              <a:t>Process systems engineering laboratory</a:t>
            </a:r>
          </a:p>
          <a:p>
            <a:r>
              <a:rPr lang="en-GB" dirty="0">
                <a:solidFill>
                  <a:schemeClr val="tx1">
                    <a:lumMod val="85000"/>
                    <a:lumOff val="15000"/>
                  </a:schemeClr>
                </a:solidFill>
              </a:rPr>
              <a:t>Equipped with industrial-scale single-phase and</a:t>
            </a:r>
          </a:p>
          <a:p>
            <a:r>
              <a:rPr lang="en-GB" dirty="0">
                <a:solidFill>
                  <a:schemeClr val="tx1">
                    <a:lumMod val="85000"/>
                    <a:lumOff val="15000"/>
                  </a:schemeClr>
                </a:solidFill>
              </a:rPr>
              <a:t>multi-phase flow facilities to study the behaviour</a:t>
            </a:r>
          </a:p>
          <a:p>
            <a:r>
              <a:rPr lang="en-GB" dirty="0">
                <a:solidFill>
                  <a:schemeClr val="tx1">
                    <a:lumMod val="85000"/>
                    <a:lumOff val="15000"/>
                  </a:schemeClr>
                </a:solidFill>
              </a:rPr>
              <a:t>of complex flows found in oil and gas production </a:t>
            </a:r>
          </a:p>
          <a:p>
            <a:r>
              <a:rPr lang="en-GB" dirty="0">
                <a:solidFill>
                  <a:schemeClr val="tx1">
                    <a:lumMod val="85000"/>
                    <a:lumOff val="15000"/>
                  </a:schemeClr>
                </a:solidFill>
              </a:rPr>
              <a:t>and process plants.</a:t>
            </a:r>
          </a:p>
        </p:txBody>
      </p:sp>
      <p:grpSp>
        <p:nvGrpSpPr>
          <p:cNvPr id="12" name="Group 11">
            <a:extLst>
              <a:ext uri="{FF2B5EF4-FFF2-40B4-BE49-F238E27FC236}">
                <a16:creationId xmlns:a16="http://schemas.microsoft.com/office/drawing/2014/main" id="{AAE2DA21-7BE2-43C1-8005-EFE58BE07443}"/>
              </a:ext>
            </a:extLst>
          </p:cNvPr>
          <p:cNvGrpSpPr/>
          <p:nvPr/>
        </p:nvGrpSpPr>
        <p:grpSpPr>
          <a:xfrm>
            <a:off x="10736304" y="286455"/>
            <a:ext cx="1191294" cy="1191294"/>
            <a:chOff x="10801230" y="3431271"/>
            <a:chExt cx="1191294" cy="1191294"/>
          </a:xfrm>
        </p:grpSpPr>
        <p:sp>
          <p:nvSpPr>
            <p:cNvPr id="23" name="Oval 22">
              <a:extLst>
                <a:ext uri="{FF2B5EF4-FFF2-40B4-BE49-F238E27FC236}">
                  <a16:creationId xmlns:a16="http://schemas.microsoft.com/office/drawing/2014/main" id="{149BB76B-D4DF-406A-A2ED-DCB5BD2AA56C}"/>
                </a:ext>
              </a:extLst>
            </p:cNvPr>
            <p:cNvSpPr/>
            <p:nvPr/>
          </p:nvSpPr>
          <p:spPr>
            <a:xfrm>
              <a:off x="10848455" y="3484816"/>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 name="Picture 10" descr="Logo&#10;&#10;Description automatically generated">
              <a:extLst>
                <a:ext uri="{FF2B5EF4-FFF2-40B4-BE49-F238E27FC236}">
                  <a16:creationId xmlns:a16="http://schemas.microsoft.com/office/drawing/2014/main" id="{00D7D77B-C77D-4C62-831A-78276DAC0C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01230" y="3431271"/>
              <a:ext cx="1191294" cy="1191294"/>
            </a:xfrm>
            <a:prstGeom prst="rect">
              <a:avLst/>
            </a:prstGeom>
          </p:spPr>
        </p:pic>
      </p:grpSp>
      <p:sp>
        <p:nvSpPr>
          <p:cNvPr id="13" name="TextBox 12">
            <a:extLst>
              <a:ext uri="{FF2B5EF4-FFF2-40B4-BE49-F238E27FC236}">
                <a16:creationId xmlns:a16="http://schemas.microsoft.com/office/drawing/2014/main" id="{64DCF0EF-A4C2-4BE5-990A-A25A42849E0A}"/>
              </a:ext>
            </a:extLst>
          </p:cNvPr>
          <p:cNvSpPr txBox="1"/>
          <p:nvPr/>
        </p:nvSpPr>
        <p:spPr>
          <a:xfrm>
            <a:off x="7891468" y="6457890"/>
            <a:ext cx="3690932" cy="369332"/>
          </a:xfrm>
          <a:prstGeom prst="rect">
            <a:avLst/>
          </a:prstGeom>
          <a:noFill/>
        </p:spPr>
        <p:txBody>
          <a:bodyPr wrap="square">
            <a:spAutoFit/>
          </a:bodyPr>
          <a:lstStyle/>
          <a:p>
            <a:r>
              <a:rPr lang="en-GB" dirty="0">
                <a:solidFill>
                  <a:schemeClr val="bg1"/>
                </a:solidFill>
                <a:latin typeface="Arial" panose="020B0604020202020204" pitchFamily="34" charset="0"/>
                <a:cs typeface="Arial" panose="020B0604020202020204" pitchFamily="34" charset="0"/>
              </a:rPr>
              <a:t>Structural integrity laboratory</a:t>
            </a:r>
          </a:p>
        </p:txBody>
      </p:sp>
      <p:sp>
        <p:nvSpPr>
          <p:cNvPr id="15" name="TextBox 14">
            <a:extLst>
              <a:ext uri="{FF2B5EF4-FFF2-40B4-BE49-F238E27FC236}">
                <a16:creationId xmlns:a16="http://schemas.microsoft.com/office/drawing/2014/main" id="{2CD39EA0-A5DD-4067-95AC-676162314149}"/>
              </a:ext>
            </a:extLst>
          </p:cNvPr>
          <p:cNvSpPr txBox="1"/>
          <p:nvPr/>
        </p:nvSpPr>
        <p:spPr>
          <a:xfrm>
            <a:off x="407277" y="6332807"/>
            <a:ext cx="7036026" cy="369332"/>
          </a:xfrm>
          <a:prstGeom prst="rect">
            <a:avLst/>
          </a:prstGeom>
          <a:noFill/>
        </p:spPr>
        <p:txBody>
          <a:bodyPr wrap="square" rtlCol="0">
            <a:spAutoFit/>
          </a:bodyPr>
          <a:lstStyle/>
          <a:p>
            <a:r>
              <a:rPr lang="en-GB" b="1" dirty="0">
                <a:solidFill>
                  <a:schemeClr val="tx1">
                    <a:lumMod val="85000"/>
                    <a:lumOff val="15000"/>
                  </a:schemeClr>
                </a:solidFill>
              </a:rPr>
              <a:t>Find out more about our Energy and Power facilities </a:t>
            </a:r>
            <a:r>
              <a:rPr lang="en-GB" b="1" dirty="0">
                <a:solidFill>
                  <a:schemeClr val="tx1">
                    <a:lumMod val="85000"/>
                    <a:lumOff val="15000"/>
                  </a:schemeClr>
                </a:solidFill>
                <a:hlinkClick r:id="rId4"/>
              </a:rPr>
              <a:t>here</a:t>
            </a:r>
            <a:r>
              <a:rPr lang="en-GB" b="1" dirty="0">
                <a:solidFill>
                  <a:schemeClr val="tx1">
                    <a:lumMod val="85000"/>
                    <a:lumOff val="15000"/>
                  </a:schemeClr>
                </a:solidFill>
              </a:rPr>
              <a:t>.</a:t>
            </a:r>
            <a:endParaRPr lang="en-GB" dirty="0">
              <a:solidFill>
                <a:schemeClr val="tx1">
                  <a:lumMod val="85000"/>
                  <a:lumOff val="15000"/>
                </a:schemeClr>
              </a:solidFill>
            </a:endParaRPr>
          </a:p>
        </p:txBody>
      </p:sp>
      <p:pic>
        <p:nvPicPr>
          <p:cNvPr id="7" name="Picture Placeholder 27" descr="A person working in a factory&#10;&#10;Description automatically generated with medium confidence">
            <a:extLst>
              <a:ext uri="{FF2B5EF4-FFF2-40B4-BE49-F238E27FC236}">
                <a16:creationId xmlns:a16="http://schemas.microsoft.com/office/drawing/2014/main" id="{5DC6FB27-8B4C-CDE5-0CDA-E5ED00812F17}"/>
              </a:ext>
            </a:extLst>
          </p:cNvPr>
          <p:cNvPicPr>
            <a:picLocks noGrp="1" noRot="1" noChangeAspect="1" noMove="1" noResize="1" noEditPoints="1" noAdjustHandles="1" noChangeArrowheads="1" noChangeShapeType="1" noCrop="1"/>
          </p:cNvPicPr>
          <p:nvPr>
            <p:ph type="pic" sz="quarter" idx="12"/>
          </p:nvPr>
        </p:nvPicPr>
        <p:blipFill rotWithShape="1">
          <a:blip r:embed="rId5" cstate="screen">
            <a:extLst>
              <a:ext uri="{28A0092B-C50C-407E-A947-70E740481C1C}">
                <a14:useLocalDpi xmlns:a14="http://schemas.microsoft.com/office/drawing/2010/main"/>
              </a:ext>
            </a:extLst>
          </a:blip>
          <a:srcRect l="18350" r="39802"/>
          <a:stretch/>
        </p:blipFill>
        <p:spPr>
          <a:xfrm>
            <a:off x="7891463" y="0"/>
            <a:ext cx="4300537" cy="6858000"/>
          </a:xfrm>
        </p:spPr>
      </p:pic>
      <p:sp>
        <p:nvSpPr>
          <p:cNvPr id="8" name="TextBox 7">
            <a:extLst>
              <a:ext uri="{FF2B5EF4-FFF2-40B4-BE49-F238E27FC236}">
                <a16:creationId xmlns:a16="http://schemas.microsoft.com/office/drawing/2014/main" id="{57D0DC0B-4545-23E6-035A-E8D56ADDC0B0}"/>
              </a:ext>
            </a:extLst>
          </p:cNvPr>
          <p:cNvSpPr txBox="1"/>
          <p:nvPr/>
        </p:nvSpPr>
        <p:spPr>
          <a:xfrm>
            <a:off x="8130448" y="4825388"/>
            <a:ext cx="3900117" cy="1754326"/>
          </a:xfrm>
          <a:prstGeom prst="rect">
            <a:avLst/>
          </a:prstGeom>
          <a:noFill/>
        </p:spPr>
        <p:txBody>
          <a:bodyPr wrap="square" rtlCol="0">
            <a:spAutoFit/>
          </a:bodyPr>
          <a:lstStyle/>
          <a:p>
            <a:r>
              <a:rPr lang="en-GB" b="1">
                <a:solidFill>
                  <a:schemeClr val="bg1"/>
                </a:solidFill>
              </a:rPr>
              <a:t>Structural integrity laboratory </a:t>
            </a:r>
          </a:p>
          <a:p>
            <a:r>
              <a:rPr lang="en-GB">
                <a:solidFill>
                  <a:schemeClr val="bg1"/>
                </a:solidFill>
              </a:rPr>
              <a:t>One of the best equipped facilities in the UK for the development and testing of large-scale structural materials and components used in the energy sector.</a:t>
            </a:r>
            <a:endParaRPr lang="en-GB" dirty="0">
              <a:solidFill>
                <a:schemeClr val="bg1"/>
              </a:solidFill>
            </a:endParaRPr>
          </a:p>
        </p:txBody>
      </p:sp>
      <p:pic>
        <p:nvPicPr>
          <p:cNvPr id="3074" name="Picture 2" descr="Slug Control">
            <a:extLst>
              <a:ext uri="{FF2B5EF4-FFF2-40B4-BE49-F238E27FC236}">
                <a16:creationId xmlns:a16="http://schemas.microsoft.com/office/drawing/2014/main" id="{64B7D764-A463-F853-0C1B-A00856D9D0F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2844" y="3894977"/>
            <a:ext cx="2195104" cy="186082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EPL">
            <a:extLst>
              <a:ext uri="{FF2B5EF4-FFF2-40B4-BE49-F238E27FC236}">
                <a16:creationId xmlns:a16="http://schemas.microsoft.com/office/drawing/2014/main" id="{C7BBD189-1C5A-F6E1-6D3F-7B2DC66E535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0799" y="1685209"/>
            <a:ext cx="2131014" cy="1743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75291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07278" y="806375"/>
            <a:ext cx="8705725" cy="443070"/>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Our master’s courses – Energy and </a:t>
            </a:r>
            <a:r>
              <a:rPr lang="en-GB" sz="2800" dirty="0">
                <a:solidFill>
                  <a:srgbClr val="081A32"/>
                </a:solidFill>
                <a:latin typeface="Roboto Slab"/>
              </a:rPr>
              <a:t>Sustainability</a:t>
            </a:r>
            <a:endParaRPr lang="en-GB" sz="2800" b="1" dirty="0">
              <a:solidFill>
                <a:srgbClr val="081A32"/>
              </a:solidFill>
              <a:latin typeface="Roboto Slab"/>
            </a:endParaRPr>
          </a:p>
        </p:txBody>
      </p:sp>
      <p:grpSp>
        <p:nvGrpSpPr>
          <p:cNvPr id="10" name="Group 9">
            <a:extLst>
              <a:ext uri="{FF2B5EF4-FFF2-40B4-BE49-F238E27FC236}">
                <a16:creationId xmlns:a16="http://schemas.microsoft.com/office/drawing/2014/main" id="{B30FFBA0-C256-4A5D-800C-0EF3B3583718}"/>
              </a:ext>
            </a:extLst>
          </p:cNvPr>
          <p:cNvGrpSpPr/>
          <p:nvPr/>
        </p:nvGrpSpPr>
        <p:grpSpPr>
          <a:xfrm>
            <a:off x="10728604" y="296230"/>
            <a:ext cx="1191294" cy="1191294"/>
            <a:chOff x="10801230" y="3431271"/>
            <a:chExt cx="1191294" cy="1191294"/>
          </a:xfrm>
        </p:grpSpPr>
        <p:sp>
          <p:nvSpPr>
            <p:cNvPr id="11" name="Oval 10">
              <a:extLst>
                <a:ext uri="{FF2B5EF4-FFF2-40B4-BE49-F238E27FC236}">
                  <a16:creationId xmlns:a16="http://schemas.microsoft.com/office/drawing/2014/main" id="{A58F64D8-0436-4353-8EC2-B488EF5F01C8}"/>
                </a:ext>
              </a:extLst>
            </p:cNvPr>
            <p:cNvSpPr/>
            <p:nvPr/>
          </p:nvSpPr>
          <p:spPr>
            <a:xfrm>
              <a:off x="10848455" y="3484816"/>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descr="Logo&#10;&#10;Description automatically generated">
              <a:extLst>
                <a:ext uri="{FF2B5EF4-FFF2-40B4-BE49-F238E27FC236}">
                  <a16:creationId xmlns:a16="http://schemas.microsoft.com/office/drawing/2014/main" id="{66135414-0131-4528-AABF-8AA413C539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01230" y="3431271"/>
              <a:ext cx="1191294" cy="1191294"/>
            </a:xfrm>
            <a:prstGeom prst="rect">
              <a:avLst/>
            </a:prstGeom>
          </p:spPr>
        </p:pic>
      </p:grpSp>
      <p:graphicFrame>
        <p:nvGraphicFramePr>
          <p:cNvPr id="15" name="Table 17">
            <a:extLst>
              <a:ext uri="{FF2B5EF4-FFF2-40B4-BE49-F238E27FC236}">
                <a16:creationId xmlns:a16="http://schemas.microsoft.com/office/drawing/2014/main" id="{EC682EC9-9531-4799-B482-B3AF60D8420B}"/>
              </a:ext>
            </a:extLst>
          </p:cNvPr>
          <p:cNvGraphicFramePr>
            <a:graphicFrameLocks noGrp="1"/>
          </p:cNvGraphicFramePr>
          <p:nvPr>
            <p:extLst>
              <p:ext uri="{D42A27DB-BD31-4B8C-83A1-F6EECF244321}">
                <p14:modId xmlns:p14="http://schemas.microsoft.com/office/powerpoint/2010/main" val="2050734296"/>
              </p:ext>
            </p:extLst>
          </p:nvPr>
        </p:nvGraphicFramePr>
        <p:xfrm>
          <a:off x="2773346" y="2138083"/>
          <a:ext cx="5486618" cy="1463040"/>
        </p:xfrm>
        <a:graphic>
          <a:graphicData uri="http://schemas.openxmlformats.org/drawingml/2006/table">
            <a:tbl>
              <a:tblPr firstRow="1" bandRow="1">
                <a:tableStyleId>{5940675A-B579-460E-94D1-54222C63F5DA}</a:tableStyleId>
              </a:tblPr>
              <a:tblGrid>
                <a:gridCol w="5486618">
                  <a:extLst>
                    <a:ext uri="{9D8B030D-6E8A-4147-A177-3AD203B41FA5}">
                      <a16:colId xmlns:a16="http://schemas.microsoft.com/office/drawing/2014/main" val="3802467057"/>
                    </a:ext>
                  </a:extLst>
                </a:gridCol>
              </a:tblGrid>
              <a:tr h="30397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b="1" dirty="0">
                          <a:solidFill>
                            <a:schemeClr val="bg1"/>
                          </a:solidFill>
                          <a:latin typeface="+mn-lt"/>
                        </a:rPr>
                        <a:t>Course title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C406D"/>
                    </a:solidFill>
                  </a:tcPr>
                </a:tc>
                <a:extLst>
                  <a:ext uri="{0D108BD9-81ED-4DB2-BD59-A6C34878D82A}">
                    <a16:rowId xmlns:a16="http://schemas.microsoft.com/office/drawing/2014/main" val="2663241292"/>
                  </a:ext>
                </a:extLst>
              </a:tr>
              <a:tr h="30397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Advanced Chemical Engineering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608379272"/>
                  </a:ext>
                </a:extLst>
              </a:tr>
              <a:tr h="30397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Advanced Digital Energy Systems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4070696029"/>
                  </a:ext>
                </a:extLst>
              </a:tr>
              <a:tr h="303974">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Advanced Mechanical Engineering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781520729"/>
                  </a:ext>
                </a:extLst>
              </a:tr>
            </a:tbl>
          </a:graphicData>
        </a:graphic>
      </p:graphicFrame>
      <p:graphicFrame>
        <p:nvGraphicFramePr>
          <p:cNvPr id="6" name="Table 5">
            <a:extLst>
              <a:ext uri="{FF2B5EF4-FFF2-40B4-BE49-F238E27FC236}">
                <a16:creationId xmlns:a16="http://schemas.microsoft.com/office/drawing/2014/main" id="{8B755885-46F4-7D2C-A842-3320E0C15C7A}"/>
              </a:ext>
            </a:extLst>
          </p:cNvPr>
          <p:cNvGraphicFramePr>
            <a:graphicFrameLocks noGrp="1"/>
          </p:cNvGraphicFramePr>
          <p:nvPr>
            <p:extLst>
              <p:ext uri="{D42A27DB-BD31-4B8C-83A1-F6EECF244321}">
                <p14:modId xmlns:p14="http://schemas.microsoft.com/office/powerpoint/2010/main" val="4060864629"/>
              </p:ext>
            </p:extLst>
          </p:nvPr>
        </p:nvGraphicFramePr>
        <p:xfrm>
          <a:off x="2773346" y="3252439"/>
          <a:ext cx="5486618" cy="731520"/>
        </p:xfrm>
        <a:graphic>
          <a:graphicData uri="http://schemas.openxmlformats.org/drawingml/2006/table">
            <a:tbl>
              <a:tblPr firstRow="1" bandRow="1">
                <a:tableStyleId>{5940675A-B579-460E-94D1-54222C63F5DA}</a:tableStyleId>
              </a:tblPr>
              <a:tblGrid>
                <a:gridCol w="5486618">
                  <a:extLst>
                    <a:ext uri="{9D8B030D-6E8A-4147-A177-3AD203B41FA5}">
                      <a16:colId xmlns:a16="http://schemas.microsoft.com/office/drawing/2014/main" val="1199988928"/>
                    </a:ext>
                  </a:extLst>
                </a:gridCol>
              </a:tblGrid>
              <a:tr h="12021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Advanced Mechanical Engineering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175714168"/>
                  </a:ext>
                </a:extLst>
              </a:tr>
              <a:tr h="12021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Renewable Energy</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4270941376"/>
                  </a:ext>
                </a:extLst>
              </a:tr>
            </a:tbl>
          </a:graphicData>
        </a:graphic>
      </p:graphicFrame>
    </p:spTree>
    <p:extLst>
      <p:ext uri="{BB962C8B-B14F-4D97-AF65-F5344CB8AC3E}">
        <p14:creationId xmlns:p14="http://schemas.microsoft.com/office/powerpoint/2010/main" val="8333828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0B14-2EB4-423B-AECD-F08F2ACE169A}"/>
              </a:ext>
            </a:extLst>
          </p:cNvPr>
          <p:cNvSpPr>
            <a:spLocks noGrp="1"/>
          </p:cNvSpPr>
          <p:nvPr>
            <p:ph type="title"/>
          </p:nvPr>
        </p:nvSpPr>
        <p:spPr/>
        <p:txBody>
          <a:bodyPr/>
          <a:lstStyle/>
          <a:p>
            <a:endParaRPr lang="en-GB" dirty="0"/>
          </a:p>
        </p:txBody>
      </p:sp>
      <p:pic>
        <p:nvPicPr>
          <p:cNvPr id="4" name="Picture 3" descr="A picture containing text, plant, sign&#10;&#10;Description automatically generated">
            <a:extLst>
              <a:ext uri="{FF2B5EF4-FFF2-40B4-BE49-F238E27FC236}">
                <a16:creationId xmlns:a16="http://schemas.microsoft.com/office/drawing/2014/main" id="{06C61C1A-DE86-4D55-88F0-E726695E75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3767"/>
            <a:ext cx="12190095" cy="6858000"/>
          </a:xfrm>
          <a:prstGeom prst="rect">
            <a:avLst/>
          </a:prstGeom>
        </p:spPr>
      </p:pic>
      <p:sp>
        <p:nvSpPr>
          <p:cNvPr id="3" name="Title 5">
            <a:extLst>
              <a:ext uri="{FF2B5EF4-FFF2-40B4-BE49-F238E27FC236}">
                <a16:creationId xmlns:a16="http://schemas.microsoft.com/office/drawing/2014/main" id="{12C13AA1-216B-B5A7-0AAF-260D4F5EF405}"/>
              </a:ext>
            </a:extLst>
          </p:cNvPr>
          <p:cNvSpPr txBox="1">
            <a:spLocks/>
          </p:cNvSpPr>
          <p:nvPr/>
        </p:nvSpPr>
        <p:spPr>
          <a:xfrm>
            <a:off x="2230998" y="-82860"/>
            <a:ext cx="8734287"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chemeClr val="bg1"/>
                </a:solidFill>
                <a:latin typeface="+mj-lt"/>
                <a:ea typeface="+mj-ea"/>
                <a:cs typeface="+mj-cs"/>
              </a:defRPr>
            </a:lvl1pPr>
          </a:lstStyle>
          <a:p>
            <a:r>
              <a:rPr lang="en-GB" sz="4400" b="0" dirty="0">
                <a:latin typeface="Roboto Slab"/>
              </a:rPr>
              <a:t>Environment and Agrifood</a:t>
            </a:r>
          </a:p>
        </p:txBody>
      </p:sp>
    </p:spTree>
    <p:extLst>
      <p:ext uri="{BB962C8B-B14F-4D97-AF65-F5344CB8AC3E}">
        <p14:creationId xmlns:p14="http://schemas.microsoft.com/office/powerpoint/2010/main" val="1415994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C850BCF-61DA-4869-BF4B-1013CC5947DD}"/>
              </a:ext>
            </a:extLst>
          </p:cNvPr>
          <p:cNvSpPr txBox="1"/>
          <p:nvPr/>
        </p:nvSpPr>
        <p:spPr>
          <a:xfrm>
            <a:off x="8848276" y="6580864"/>
            <a:ext cx="1819729" cy="215444"/>
          </a:xfrm>
          <a:prstGeom prst="rect">
            <a:avLst/>
          </a:prstGeom>
          <a:noFill/>
        </p:spPr>
        <p:txBody>
          <a:bodyPr wrap="none" rtlCol="0">
            <a:spAutoFit/>
          </a:bodyPr>
          <a:lstStyle/>
          <a:p>
            <a:r>
              <a:rPr lang="en-GB" sz="800" dirty="0">
                <a:solidFill>
                  <a:schemeClr val="bg1"/>
                </a:solidFill>
                <a:latin typeface="Roboto Slab"/>
                <a:cs typeface="Arial" panose="020B0604020202020204" pitchFamily="34" charset="0"/>
              </a:rPr>
              <a:t>@ Cranfield University August 2021</a:t>
            </a:r>
          </a:p>
        </p:txBody>
      </p:sp>
      <p:pic>
        <p:nvPicPr>
          <p:cNvPr id="11" name="Picture 10">
            <a:extLst>
              <a:ext uri="{FF2B5EF4-FFF2-40B4-BE49-F238E27FC236}">
                <a16:creationId xmlns:a16="http://schemas.microsoft.com/office/drawing/2014/main" id="{AE2A2D8A-FB28-E010-ECF8-2738258DA545}"/>
              </a:ext>
            </a:extLst>
          </p:cNvPr>
          <p:cNvPicPr>
            <a:picLocks noChangeAspect="1"/>
          </p:cNvPicPr>
          <p:nvPr/>
        </p:nvPicPr>
        <p:blipFill>
          <a:blip r:embed="rId3"/>
          <a:stretch>
            <a:fillRect/>
          </a:stretch>
        </p:blipFill>
        <p:spPr>
          <a:xfrm>
            <a:off x="0" y="0"/>
            <a:ext cx="12192000" cy="6857999"/>
          </a:xfrm>
          <a:prstGeom prst="rect">
            <a:avLst/>
          </a:prstGeom>
        </p:spPr>
      </p:pic>
    </p:spTree>
    <p:extLst>
      <p:ext uri="{BB962C8B-B14F-4D97-AF65-F5344CB8AC3E}">
        <p14:creationId xmlns:p14="http://schemas.microsoft.com/office/powerpoint/2010/main" val="3737839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121806" y="167585"/>
            <a:ext cx="7249299" cy="1325563"/>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Facilities in Environment and Agrifood </a:t>
            </a:r>
            <a:br>
              <a:rPr lang="en-GB" sz="2800" b="1" dirty="0">
                <a:solidFill>
                  <a:srgbClr val="081A32"/>
                </a:solidFill>
                <a:latin typeface="Roboto Slab"/>
              </a:rPr>
            </a:br>
            <a:endParaRPr lang="en-GB" sz="2800" b="1" dirty="0">
              <a:solidFill>
                <a:srgbClr val="081A32"/>
              </a:solidFill>
              <a:latin typeface="Roboto Slab"/>
            </a:endParaRPr>
          </a:p>
        </p:txBody>
      </p:sp>
      <p:sp>
        <p:nvSpPr>
          <p:cNvPr id="16" name="TextBox 15">
            <a:extLst>
              <a:ext uri="{FF2B5EF4-FFF2-40B4-BE49-F238E27FC236}">
                <a16:creationId xmlns:a16="http://schemas.microsoft.com/office/drawing/2014/main" id="{CA27D96D-ADA8-4C63-9841-79ABCED188FC}"/>
              </a:ext>
            </a:extLst>
          </p:cNvPr>
          <p:cNvSpPr txBox="1"/>
          <p:nvPr/>
        </p:nvSpPr>
        <p:spPr>
          <a:xfrm>
            <a:off x="2537237" y="3275598"/>
            <a:ext cx="4300538" cy="1477328"/>
          </a:xfrm>
          <a:prstGeom prst="rect">
            <a:avLst/>
          </a:prstGeom>
          <a:noFill/>
        </p:spPr>
        <p:txBody>
          <a:bodyPr wrap="square" rtlCol="0">
            <a:spAutoFit/>
          </a:bodyPr>
          <a:lstStyle/>
          <a:p>
            <a:r>
              <a:rPr lang="en-GB" b="1" dirty="0"/>
              <a:t>Plant science laboratory </a:t>
            </a:r>
          </a:p>
          <a:p>
            <a:r>
              <a:rPr lang="en-GB" dirty="0"/>
              <a:t>One of the largest and best-equipped postharvest laboratories including cold rooms, testing facilities and fully-equipped, large-scale glasshouses.</a:t>
            </a:r>
          </a:p>
        </p:txBody>
      </p:sp>
      <p:sp>
        <p:nvSpPr>
          <p:cNvPr id="17" name="TextBox 16">
            <a:extLst>
              <a:ext uri="{FF2B5EF4-FFF2-40B4-BE49-F238E27FC236}">
                <a16:creationId xmlns:a16="http://schemas.microsoft.com/office/drawing/2014/main" id="{AB475C46-C67D-4321-A439-DBF154D543A1}"/>
              </a:ext>
            </a:extLst>
          </p:cNvPr>
          <p:cNvSpPr txBox="1"/>
          <p:nvPr/>
        </p:nvSpPr>
        <p:spPr>
          <a:xfrm>
            <a:off x="2499806" y="1405824"/>
            <a:ext cx="5758861" cy="1754326"/>
          </a:xfrm>
          <a:prstGeom prst="rect">
            <a:avLst/>
          </a:prstGeom>
          <a:noFill/>
        </p:spPr>
        <p:txBody>
          <a:bodyPr wrap="square" rtlCol="0">
            <a:spAutoFit/>
          </a:bodyPr>
          <a:lstStyle/>
          <a:p>
            <a:r>
              <a:rPr lang="en-GB" b="1" dirty="0">
                <a:solidFill>
                  <a:schemeClr val="tx1">
                    <a:lumMod val="85000"/>
                    <a:lumOff val="15000"/>
                  </a:schemeClr>
                </a:solidFill>
              </a:rPr>
              <a:t>Cranfield Urban Observatory</a:t>
            </a:r>
          </a:p>
          <a:p>
            <a:r>
              <a:rPr lang="en-GB" dirty="0">
                <a:solidFill>
                  <a:schemeClr val="tx1">
                    <a:lumMod val="85000"/>
                    <a:lumOff val="15000"/>
                  </a:schemeClr>
                </a:solidFill>
              </a:rPr>
              <a:t>The Cranfield campus is a living laboratory. </a:t>
            </a:r>
          </a:p>
          <a:p>
            <a:r>
              <a:rPr lang="en-GB" dirty="0">
                <a:solidFill>
                  <a:schemeClr val="tx1">
                    <a:lumMod val="85000"/>
                    <a:lumOff val="15000"/>
                  </a:schemeClr>
                </a:solidFill>
              </a:rPr>
              <a:t>Our airport, solar farm, water treatment facility </a:t>
            </a:r>
          </a:p>
          <a:p>
            <a:r>
              <a:rPr lang="en-GB" dirty="0">
                <a:solidFill>
                  <a:schemeClr val="tx1">
                    <a:lumMod val="85000"/>
                    <a:lumOff val="15000"/>
                  </a:schemeClr>
                </a:solidFill>
              </a:rPr>
              <a:t>and road-testing environment are some of the</a:t>
            </a:r>
          </a:p>
          <a:p>
            <a:r>
              <a:rPr lang="en-GB" dirty="0">
                <a:solidFill>
                  <a:schemeClr val="tx1">
                    <a:lumMod val="85000"/>
                    <a:lumOff val="15000"/>
                  </a:schemeClr>
                </a:solidFill>
              </a:rPr>
              <a:t>capabilities linking the campus-wide network of </a:t>
            </a:r>
          </a:p>
          <a:p>
            <a:r>
              <a:rPr lang="en-GB" dirty="0">
                <a:solidFill>
                  <a:schemeClr val="tx1">
                    <a:lumMod val="85000"/>
                    <a:lumOff val="15000"/>
                  </a:schemeClr>
                </a:solidFill>
              </a:rPr>
              <a:t>sensors measuring the air, water, soil and wildlife.</a:t>
            </a:r>
          </a:p>
        </p:txBody>
      </p:sp>
      <p:sp>
        <p:nvSpPr>
          <p:cNvPr id="21" name="TextBox 20">
            <a:extLst>
              <a:ext uri="{FF2B5EF4-FFF2-40B4-BE49-F238E27FC236}">
                <a16:creationId xmlns:a16="http://schemas.microsoft.com/office/drawing/2014/main" id="{CCB6A02B-252D-464D-89CF-5CF12F923D00}"/>
              </a:ext>
            </a:extLst>
          </p:cNvPr>
          <p:cNvSpPr txBox="1"/>
          <p:nvPr/>
        </p:nvSpPr>
        <p:spPr>
          <a:xfrm>
            <a:off x="4196561" y="4993553"/>
            <a:ext cx="6958028" cy="923330"/>
          </a:xfrm>
          <a:prstGeom prst="rect">
            <a:avLst/>
          </a:prstGeom>
          <a:noFill/>
        </p:spPr>
        <p:txBody>
          <a:bodyPr wrap="square" rtlCol="0">
            <a:spAutoFit/>
          </a:bodyPr>
          <a:lstStyle/>
          <a:p>
            <a:r>
              <a:rPr lang="en-GB" b="1" dirty="0">
                <a:solidFill>
                  <a:schemeClr val="tx1">
                    <a:lumMod val="85000"/>
                    <a:lumOff val="15000"/>
                  </a:schemeClr>
                </a:solidFill>
              </a:rPr>
              <a:t>The Centre for Environmental and Agricultural Informatics</a:t>
            </a:r>
          </a:p>
          <a:p>
            <a:r>
              <a:rPr lang="en-GB" dirty="0">
                <a:solidFill>
                  <a:schemeClr val="tx1">
                    <a:lumMod val="85000"/>
                    <a:lumOff val="15000"/>
                  </a:schemeClr>
                </a:solidFill>
              </a:rPr>
              <a:t>Two new £3 million buildings for </a:t>
            </a:r>
            <a:r>
              <a:rPr lang="en-GB" dirty="0" err="1">
                <a:solidFill>
                  <a:schemeClr val="tx1">
                    <a:lumMod val="85000"/>
                    <a:lumOff val="15000"/>
                  </a:schemeClr>
                </a:solidFill>
              </a:rPr>
              <a:t>agri</a:t>
            </a:r>
            <a:r>
              <a:rPr lang="en-GB" dirty="0">
                <a:solidFill>
                  <a:schemeClr val="tx1">
                    <a:lumMod val="85000"/>
                    <a:lumOff val="15000"/>
                  </a:schemeClr>
                </a:solidFill>
              </a:rPr>
              <a:t>-informatics, atmospheric research and land-use observation systems.</a:t>
            </a:r>
          </a:p>
        </p:txBody>
      </p:sp>
      <p:grpSp>
        <p:nvGrpSpPr>
          <p:cNvPr id="25" name="Group 24">
            <a:extLst>
              <a:ext uri="{FF2B5EF4-FFF2-40B4-BE49-F238E27FC236}">
                <a16:creationId xmlns:a16="http://schemas.microsoft.com/office/drawing/2014/main" id="{00485339-CA71-4FDF-9893-42F027B934DD}"/>
              </a:ext>
            </a:extLst>
          </p:cNvPr>
          <p:cNvGrpSpPr/>
          <p:nvPr/>
        </p:nvGrpSpPr>
        <p:grpSpPr>
          <a:xfrm>
            <a:off x="10734923" y="288310"/>
            <a:ext cx="1171704" cy="1171704"/>
            <a:chOff x="12015109" y="3023901"/>
            <a:chExt cx="1171704" cy="1171704"/>
          </a:xfrm>
        </p:grpSpPr>
        <p:sp>
          <p:nvSpPr>
            <p:cNvPr id="23" name="Oval 22">
              <a:extLst>
                <a:ext uri="{FF2B5EF4-FFF2-40B4-BE49-F238E27FC236}">
                  <a16:creationId xmlns:a16="http://schemas.microsoft.com/office/drawing/2014/main" id="{A9E1CFA7-2119-4551-942F-43131566D513}"/>
                </a:ext>
              </a:extLst>
            </p:cNvPr>
            <p:cNvSpPr/>
            <p:nvPr/>
          </p:nvSpPr>
          <p:spPr>
            <a:xfrm>
              <a:off x="12052539" y="3060100"/>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Picture 14" descr="Logo&#10;&#10;Description automatically generated">
              <a:extLst>
                <a:ext uri="{FF2B5EF4-FFF2-40B4-BE49-F238E27FC236}">
                  <a16:creationId xmlns:a16="http://schemas.microsoft.com/office/drawing/2014/main" id="{391EE461-2E89-4738-A60D-94A3D6006CB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15109" y="3023901"/>
              <a:ext cx="1171704" cy="1171704"/>
            </a:xfrm>
            <a:prstGeom prst="rect">
              <a:avLst/>
            </a:prstGeom>
          </p:spPr>
        </p:pic>
      </p:grpSp>
      <p:sp>
        <p:nvSpPr>
          <p:cNvPr id="26" name="Text Placeholder 3">
            <a:extLst>
              <a:ext uri="{FF2B5EF4-FFF2-40B4-BE49-F238E27FC236}">
                <a16:creationId xmlns:a16="http://schemas.microsoft.com/office/drawing/2014/main" id="{E97387D3-5FDC-4DD2-8443-BC52022EDD36}"/>
              </a:ext>
            </a:extLst>
          </p:cNvPr>
          <p:cNvSpPr txBox="1">
            <a:spLocks/>
          </p:cNvSpPr>
          <p:nvPr/>
        </p:nvSpPr>
        <p:spPr>
          <a:xfrm>
            <a:off x="34859" y="867198"/>
            <a:ext cx="7111132" cy="806285"/>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5A7713"/>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Our facilities include:</a:t>
            </a:r>
          </a:p>
        </p:txBody>
      </p:sp>
      <p:sp>
        <p:nvSpPr>
          <p:cNvPr id="18" name="TextBox 17">
            <a:extLst>
              <a:ext uri="{FF2B5EF4-FFF2-40B4-BE49-F238E27FC236}">
                <a16:creationId xmlns:a16="http://schemas.microsoft.com/office/drawing/2014/main" id="{64873E26-D6AF-487E-8D6A-55C91EC4B775}"/>
              </a:ext>
            </a:extLst>
          </p:cNvPr>
          <p:cNvSpPr txBox="1"/>
          <p:nvPr/>
        </p:nvSpPr>
        <p:spPr>
          <a:xfrm>
            <a:off x="4269740" y="5972844"/>
            <a:ext cx="7519143" cy="369332"/>
          </a:xfrm>
          <a:prstGeom prst="rect">
            <a:avLst/>
          </a:prstGeom>
          <a:noFill/>
        </p:spPr>
        <p:txBody>
          <a:bodyPr wrap="square" rtlCol="0">
            <a:spAutoFit/>
          </a:bodyPr>
          <a:lstStyle/>
          <a:p>
            <a:r>
              <a:rPr lang="en-GB" b="1" dirty="0">
                <a:solidFill>
                  <a:schemeClr val="tx1">
                    <a:lumMod val="85000"/>
                    <a:lumOff val="15000"/>
                  </a:schemeClr>
                </a:solidFill>
              </a:rPr>
              <a:t>Find out more about our Environment and </a:t>
            </a:r>
            <a:r>
              <a:rPr lang="en-GB" b="1" dirty="0" err="1">
                <a:solidFill>
                  <a:schemeClr val="tx1">
                    <a:lumMod val="85000"/>
                    <a:lumOff val="15000"/>
                  </a:schemeClr>
                </a:solidFill>
              </a:rPr>
              <a:t>Agrifood</a:t>
            </a:r>
            <a:r>
              <a:rPr lang="en-GB" b="1" dirty="0">
                <a:solidFill>
                  <a:schemeClr val="tx1">
                    <a:lumMod val="85000"/>
                    <a:lumOff val="15000"/>
                  </a:schemeClr>
                </a:solidFill>
              </a:rPr>
              <a:t> facilities </a:t>
            </a:r>
            <a:r>
              <a:rPr lang="en-GB" b="1" dirty="0">
                <a:solidFill>
                  <a:schemeClr val="tx1">
                    <a:lumMod val="85000"/>
                    <a:lumOff val="15000"/>
                  </a:schemeClr>
                </a:solidFill>
                <a:hlinkClick r:id="rId4"/>
              </a:rPr>
              <a:t>here</a:t>
            </a:r>
            <a:r>
              <a:rPr lang="en-GB" b="1" dirty="0">
                <a:solidFill>
                  <a:schemeClr val="tx1">
                    <a:lumMod val="85000"/>
                    <a:lumOff val="15000"/>
                  </a:schemeClr>
                </a:solidFill>
              </a:rPr>
              <a:t>.</a:t>
            </a:r>
            <a:endParaRPr lang="en-GB" dirty="0">
              <a:solidFill>
                <a:schemeClr val="tx1">
                  <a:lumMod val="85000"/>
                  <a:lumOff val="15000"/>
                </a:schemeClr>
              </a:solidFill>
            </a:endParaRPr>
          </a:p>
        </p:txBody>
      </p:sp>
      <p:pic>
        <p:nvPicPr>
          <p:cNvPr id="4098" name="Picture 2" descr="Sensor deployment">
            <a:extLst>
              <a:ext uri="{FF2B5EF4-FFF2-40B4-BE49-F238E27FC236}">
                <a16:creationId xmlns:a16="http://schemas.microsoft.com/office/drawing/2014/main" id="{FA4DD213-3DF1-7A62-4661-54350A798D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373" y="1522378"/>
            <a:ext cx="2066925" cy="156234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collage of buildings with pink lights&#10;&#10;Description automatically generated">
            <a:extLst>
              <a:ext uri="{FF2B5EF4-FFF2-40B4-BE49-F238E27FC236}">
                <a16:creationId xmlns:a16="http://schemas.microsoft.com/office/drawing/2014/main" id="{3B4532D5-B797-18D4-04EE-700A06EE71B0}"/>
              </a:ext>
            </a:extLst>
          </p:cNvPr>
          <p:cNvPicPr>
            <a:picLocks noChangeAspect="1"/>
          </p:cNvPicPr>
          <p:nvPr/>
        </p:nvPicPr>
        <p:blipFill>
          <a:blip r:embed="rId6"/>
          <a:stretch>
            <a:fillRect/>
          </a:stretch>
        </p:blipFill>
        <p:spPr>
          <a:xfrm>
            <a:off x="285373" y="4970886"/>
            <a:ext cx="3877317" cy="1578571"/>
          </a:xfrm>
          <a:prstGeom prst="rect">
            <a:avLst/>
          </a:prstGeom>
        </p:spPr>
      </p:pic>
      <p:pic>
        <p:nvPicPr>
          <p:cNvPr id="4102" name="Picture 6" descr="Plant Science Laboratory (@PSL_Cranfield) / X">
            <a:extLst>
              <a:ext uri="{FF2B5EF4-FFF2-40B4-BE49-F238E27FC236}">
                <a16:creationId xmlns:a16="http://schemas.microsoft.com/office/drawing/2014/main" id="{A4465B07-94C9-8945-4C72-6E2C0BEED59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373" y="3302683"/>
            <a:ext cx="2066925" cy="1450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69533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07278" y="590932"/>
            <a:ext cx="8099535" cy="873957"/>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Our master’s courses – Environment and Agrifood </a:t>
            </a:r>
          </a:p>
        </p:txBody>
      </p:sp>
      <p:grpSp>
        <p:nvGrpSpPr>
          <p:cNvPr id="10" name="Group 9">
            <a:extLst>
              <a:ext uri="{FF2B5EF4-FFF2-40B4-BE49-F238E27FC236}">
                <a16:creationId xmlns:a16="http://schemas.microsoft.com/office/drawing/2014/main" id="{50CC0477-1832-4980-B0BB-81D0958474C8}"/>
              </a:ext>
            </a:extLst>
          </p:cNvPr>
          <p:cNvGrpSpPr/>
          <p:nvPr/>
        </p:nvGrpSpPr>
        <p:grpSpPr>
          <a:xfrm>
            <a:off x="10734923" y="300836"/>
            <a:ext cx="1171704" cy="1171704"/>
            <a:chOff x="12015109" y="3023901"/>
            <a:chExt cx="1171704" cy="1171704"/>
          </a:xfrm>
        </p:grpSpPr>
        <p:sp>
          <p:nvSpPr>
            <p:cNvPr id="11" name="Oval 10">
              <a:extLst>
                <a:ext uri="{FF2B5EF4-FFF2-40B4-BE49-F238E27FC236}">
                  <a16:creationId xmlns:a16="http://schemas.microsoft.com/office/drawing/2014/main" id="{1B40DB99-1555-4FCD-8342-57F4C26E2938}"/>
                </a:ext>
              </a:extLst>
            </p:cNvPr>
            <p:cNvSpPr/>
            <p:nvPr/>
          </p:nvSpPr>
          <p:spPr>
            <a:xfrm>
              <a:off x="12052539" y="3060100"/>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descr="Logo&#10;&#10;Description automatically generated">
              <a:extLst>
                <a:ext uri="{FF2B5EF4-FFF2-40B4-BE49-F238E27FC236}">
                  <a16:creationId xmlns:a16="http://schemas.microsoft.com/office/drawing/2014/main" id="{1C61AB06-B339-4E2E-B863-91BC3D1070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15109" y="3023901"/>
              <a:ext cx="1171704" cy="1171704"/>
            </a:xfrm>
            <a:prstGeom prst="rect">
              <a:avLst/>
            </a:prstGeom>
          </p:spPr>
        </p:pic>
      </p:grpSp>
      <p:graphicFrame>
        <p:nvGraphicFramePr>
          <p:cNvPr id="13" name="Table 17">
            <a:extLst>
              <a:ext uri="{FF2B5EF4-FFF2-40B4-BE49-F238E27FC236}">
                <a16:creationId xmlns:a16="http://schemas.microsoft.com/office/drawing/2014/main" id="{0018C2D3-6797-443B-8AF8-7B619204B360}"/>
              </a:ext>
            </a:extLst>
          </p:cNvPr>
          <p:cNvGraphicFramePr>
            <a:graphicFrameLocks noGrp="1"/>
          </p:cNvGraphicFramePr>
          <p:nvPr>
            <p:extLst>
              <p:ext uri="{D42A27DB-BD31-4B8C-83A1-F6EECF244321}">
                <p14:modId xmlns:p14="http://schemas.microsoft.com/office/powerpoint/2010/main" val="1088197320"/>
              </p:ext>
            </p:extLst>
          </p:nvPr>
        </p:nvGraphicFramePr>
        <p:xfrm>
          <a:off x="2958819" y="2346789"/>
          <a:ext cx="5382741" cy="2926080"/>
        </p:xfrm>
        <a:graphic>
          <a:graphicData uri="http://schemas.openxmlformats.org/drawingml/2006/table">
            <a:tbl>
              <a:tblPr firstRow="1" bandRow="1">
                <a:tableStyleId>{5940675A-B579-460E-94D1-54222C63F5DA}</a:tableStyleId>
              </a:tblPr>
              <a:tblGrid>
                <a:gridCol w="5382741">
                  <a:extLst>
                    <a:ext uri="{9D8B030D-6E8A-4147-A177-3AD203B41FA5}">
                      <a16:colId xmlns:a16="http://schemas.microsoft.com/office/drawing/2014/main" val="3802467057"/>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b="1" dirty="0">
                          <a:solidFill>
                            <a:schemeClr val="bg1"/>
                          </a:solidFill>
                          <a:latin typeface="+mn-lt"/>
                        </a:rPr>
                        <a:t>Course title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5A7713"/>
                    </a:solidFill>
                  </a:tcPr>
                </a:tc>
                <a:extLst>
                  <a:ext uri="{0D108BD9-81ED-4DB2-BD59-A6C34878D82A}">
                    <a16:rowId xmlns:a16="http://schemas.microsoft.com/office/drawing/2014/main" val="266324129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Applied Bioinformatics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60837927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Environmental Engineering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4070696029"/>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Environmental Management for Business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781520729"/>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Food Systems and Management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249384049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Future Food Sustainability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117862800"/>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Geographical Information Management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3118962327"/>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Advanced GIS and Remote Sensing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311943790"/>
                  </a:ext>
                </a:extLst>
              </a:tr>
            </a:tbl>
          </a:graphicData>
        </a:graphic>
      </p:graphicFrame>
    </p:spTree>
    <p:extLst>
      <p:ext uri="{BB962C8B-B14F-4D97-AF65-F5344CB8AC3E}">
        <p14:creationId xmlns:p14="http://schemas.microsoft.com/office/powerpoint/2010/main" val="17119649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 Teams&#10;&#10;Description automatically generated">
            <a:extLst>
              <a:ext uri="{FF2B5EF4-FFF2-40B4-BE49-F238E27FC236}">
                <a16:creationId xmlns:a16="http://schemas.microsoft.com/office/drawing/2014/main" id="{E90F109B-7A1C-4DA3-BF15-42DB7E3B4B0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5" y="0"/>
            <a:ext cx="12190095" cy="6858000"/>
          </a:xfrm>
          <a:prstGeom prst="rect">
            <a:avLst/>
          </a:prstGeom>
        </p:spPr>
      </p:pic>
      <p:sp>
        <p:nvSpPr>
          <p:cNvPr id="2" name="Title 5">
            <a:extLst>
              <a:ext uri="{FF2B5EF4-FFF2-40B4-BE49-F238E27FC236}">
                <a16:creationId xmlns:a16="http://schemas.microsoft.com/office/drawing/2014/main" id="{5D461E44-4396-212D-9994-88DE6460D2A0}"/>
              </a:ext>
            </a:extLst>
          </p:cNvPr>
          <p:cNvSpPr txBox="1">
            <a:spLocks/>
          </p:cNvSpPr>
          <p:nvPr/>
        </p:nvSpPr>
        <p:spPr>
          <a:xfrm>
            <a:off x="2127182" y="-115504"/>
            <a:ext cx="7798573"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chemeClr val="bg1"/>
                </a:solidFill>
                <a:latin typeface="+mj-lt"/>
                <a:ea typeface="+mj-ea"/>
                <a:cs typeface="+mj-cs"/>
              </a:defRPr>
            </a:lvl1pPr>
          </a:lstStyle>
          <a:p>
            <a:r>
              <a:rPr lang="en-GB" sz="4400" b="0" dirty="0">
                <a:latin typeface="Roboto Slab"/>
              </a:rPr>
              <a:t>School of Management</a:t>
            </a:r>
          </a:p>
        </p:txBody>
      </p:sp>
    </p:spTree>
    <p:extLst>
      <p:ext uri="{BB962C8B-B14F-4D97-AF65-F5344CB8AC3E}">
        <p14:creationId xmlns:p14="http://schemas.microsoft.com/office/powerpoint/2010/main" val="7433792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1C6AAE25-BD23-41B5-AAE4-1DA5898C2AD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4296" y="1573887"/>
            <a:ext cx="0" cy="3710227"/>
          </a:xfrm>
          <a:prstGeom prst="line">
            <a:avLst/>
          </a:prstGeom>
          <a:ln w="19050">
            <a:solidFill>
              <a:srgbClr val="F8AE07"/>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BF35F3D6-F6CE-D15F-2CAA-D872E1462AA8}"/>
              </a:ext>
            </a:extLst>
          </p:cNvPr>
          <p:cNvPicPr>
            <a:picLocks noChangeAspect="1"/>
          </p:cNvPicPr>
          <p:nvPr/>
        </p:nvPicPr>
        <p:blipFill>
          <a:blip r:embed="rId3"/>
          <a:stretch>
            <a:fillRect/>
          </a:stretch>
        </p:blipFill>
        <p:spPr>
          <a:xfrm>
            <a:off x="202131" y="736161"/>
            <a:ext cx="9278754" cy="5156821"/>
          </a:xfrm>
          <a:prstGeom prst="rect">
            <a:avLst/>
          </a:prstGeom>
        </p:spPr>
      </p:pic>
    </p:spTree>
    <p:extLst>
      <p:ext uri="{BB962C8B-B14F-4D97-AF65-F5344CB8AC3E}">
        <p14:creationId xmlns:p14="http://schemas.microsoft.com/office/powerpoint/2010/main" val="9231566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07278" y="333216"/>
            <a:ext cx="8099535" cy="443070"/>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Our master’s courses – School of Management </a:t>
            </a:r>
          </a:p>
        </p:txBody>
      </p:sp>
      <p:grpSp>
        <p:nvGrpSpPr>
          <p:cNvPr id="11" name="Group 10">
            <a:extLst>
              <a:ext uri="{FF2B5EF4-FFF2-40B4-BE49-F238E27FC236}">
                <a16:creationId xmlns:a16="http://schemas.microsoft.com/office/drawing/2014/main" id="{181CA9E7-2F52-4F41-B33A-A69ABC25617B}"/>
              </a:ext>
            </a:extLst>
          </p:cNvPr>
          <p:cNvGrpSpPr/>
          <p:nvPr/>
        </p:nvGrpSpPr>
        <p:grpSpPr>
          <a:xfrm>
            <a:off x="10738278" y="290749"/>
            <a:ext cx="1171704" cy="1171704"/>
            <a:chOff x="9883154" y="3392800"/>
            <a:chExt cx="1171704" cy="1171704"/>
          </a:xfrm>
        </p:grpSpPr>
        <p:sp>
          <p:nvSpPr>
            <p:cNvPr id="12" name="Oval 11">
              <a:extLst>
                <a:ext uri="{FF2B5EF4-FFF2-40B4-BE49-F238E27FC236}">
                  <a16:creationId xmlns:a16="http://schemas.microsoft.com/office/drawing/2014/main" id="{332AF61B-6DC1-430A-8FA6-01470DFF4576}"/>
                </a:ext>
              </a:extLst>
            </p:cNvPr>
            <p:cNvSpPr/>
            <p:nvPr/>
          </p:nvSpPr>
          <p:spPr>
            <a:xfrm>
              <a:off x="9920584" y="3428999"/>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descr="Logo&#10;&#10;Description automatically generated">
              <a:extLst>
                <a:ext uri="{FF2B5EF4-FFF2-40B4-BE49-F238E27FC236}">
                  <a16:creationId xmlns:a16="http://schemas.microsoft.com/office/drawing/2014/main" id="{DB19BE95-1D9D-451D-8540-DE15D032EC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83154" y="3392800"/>
              <a:ext cx="1171704" cy="1171704"/>
            </a:xfrm>
            <a:prstGeom prst="rect">
              <a:avLst/>
            </a:prstGeom>
          </p:spPr>
        </p:pic>
      </p:grpSp>
      <p:graphicFrame>
        <p:nvGraphicFramePr>
          <p:cNvPr id="17" name="Table 17">
            <a:extLst>
              <a:ext uri="{FF2B5EF4-FFF2-40B4-BE49-F238E27FC236}">
                <a16:creationId xmlns:a16="http://schemas.microsoft.com/office/drawing/2014/main" id="{F0C4229D-00A9-4462-8D48-07C8AFD35E9A}"/>
              </a:ext>
            </a:extLst>
          </p:cNvPr>
          <p:cNvGraphicFramePr>
            <a:graphicFrameLocks noGrp="1"/>
          </p:cNvGraphicFramePr>
          <p:nvPr>
            <p:extLst>
              <p:ext uri="{D42A27DB-BD31-4B8C-83A1-F6EECF244321}">
                <p14:modId xmlns:p14="http://schemas.microsoft.com/office/powerpoint/2010/main" val="3837016601"/>
              </p:ext>
            </p:extLst>
          </p:nvPr>
        </p:nvGraphicFramePr>
        <p:xfrm>
          <a:off x="2634190" y="1417320"/>
          <a:ext cx="6020238" cy="4023360"/>
        </p:xfrm>
        <a:graphic>
          <a:graphicData uri="http://schemas.openxmlformats.org/drawingml/2006/table">
            <a:tbl>
              <a:tblPr firstRow="1" bandRow="1">
                <a:tableStyleId>{5940675A-B579-460E-94D1-54222C63F5DA}</a:tableStyleId>
              </a:tblPr>
              <a:tblGrid>
                <a:gridCol w="6020238">
                  <a:extLst>
                    <a:ext uri="{9D8B030D-6E8A-4147-A177-3AD203B41FA5}">
                      <a16:colId xmlns:a16="http://schemas.microsoft.com/office/drawing/2014/main" val="3802467057"/>
                    </a:ext>
                  </a:extLst>
                </a:gridCol>
              </a:tblGrid>
              <a:tr h="169198">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b="1" dirty="0">
                          <a:solidFill>
                            <a:schemeClr val="bg1"/>
                          </a:solidFill>
                          <a:latin typeface="+mn-lt"/>
                        </a:rPr>
                        <a:t>Course title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C406D"/>
                    </a:solidFill>
                  </a:tcPr>
                </a:tc>
                <a:extLst>
                  <a:ext uri="{0D108BD9-81ED-4DB2-BD59-A6C34878D82A}">
                    <a16:rowId xmlns:a16="http://schemas.microsoft.com/office/drawing/2014/main" val="266324129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Finance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60837927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Accounting and Finance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4070696029"/>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Logistics and Supply Chain Management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781520729"/>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Management</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1356974666"/>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Management and Corporate Sustainability</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3359176803"/>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Management and Entrepreneurship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3737065558"/>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Management and Human Resource Management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3728291848"/>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Transformation MBA</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405036065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Procurement and Supply Chain Management</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592329259"/>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Strategic Marketing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4283947902"/>
                  </a:ext>
                </a:extLst>
              </a:tr>
            </a:tbl>
          </a:graphicData>
        </a:graphic>
      </p:graphicFrame>
      <p:graphicFrame>
        <p:nvGraphicFramePr>
          <p:cNvPr id="2" name="Table 1">
            <a:extLst>
              <a:ext uri="{FF2B5EF4-FFF2-40B4-BE49-F238E27FC236}">
                <a16:creationId xmlns:a16="http://schemas.microsoft.com/office/drawing/2014/main" id="{D4D463DF-0F33-5AEA-7E98-E24B9126D455}"/>
              </a:ext>
            </a:extLst>
          </p:cNvPr>
          <p:cNvGraphicFramePr>
            <a:graphicFrameLocks noGrp="1"/>
          </p:cNvGraphicFramePr>
          <p:nvPr>
            <p:extLst>
              <p:ext uri="{D42A27DB-BD31-4B8C-83A1-F6EECF244321}">
                <p14:modId xmlns:p14="http://schemas.microsoft.com/office/powerpoint/2010/main" val="2940798035"/>
              </p:ext>
            </p:extLst>
          </p:nvPr>
        </p:nvGraphicFramePr>
        <p:xfrm>
          <a:off x="2634190" y="5440680"/>
          <a:ext cx="6020238" cy="731520"/>
        </p:xfrm>
        <a:graphic>
          <a:graphicData uri="http://schemas.openxmlformats.org/drawingml/2006/table">
            <a:tbl>
              <a:tblPr firstRow="1" bandRow="1">
                <a:tableStyleId>{5940675A-B579-460E-94D1-54222C63F5DA}</a:tableStyleId>
              </a:tblPr>
              <a:tblGrid>
                <a:gridCol w="6020238">
                  <a:extLst>
                    <a:ext uri="{9D8B030D-6E8A-4147-A177-3AD203B41FA5}">
                      <a16:colId xmlns:a16="http://schemas.microsoft.com/office/drawing/2014/main" val="480032350"/>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Business, Economics and Finance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068940750"/>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Business Data Analytics</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2F2F2"/>
                    </a:solidFill>
                  </a:tcPr>
                </a:tc>
                <a:extLst>
                  <a:ext uri="{0D108BD9-81ED-4DB2-BD59-A6C34878D82A}">
                    <a16:rowId xmlns:a16="http://schemas.microsoft.com/office/drawing/2014/main" val="3358438663"/>
                  </a:ext>
                </a:extLst>
              </a:tr>
            </a:tbl>
          </a:graphicData>
        </a:graphic>
      </p:graphicFrame>
    </p:spTree>
    <p:extLst>
      <p:ext uri="{BB962C8B-B14F-4D97-AF65-F5344CB8AC3E}">
        <p14:creationId xmlns:p14="http://schemas.microsoft.com/office/powerpoint/2010/main" val="29860439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10;&#10;Description automatically generated">
            <a:extLst>
              <a:ext uri="{FF2B5EF4-FFF2-40B4-BE49-F238E27FC236}">
                <a16:creationId xmlns:a16="http://schemas.microsoft.com/office/drawing/2014/main" id="{23E70F97-CB14-40E3-9A43-0BF9493BFA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0095" cy="6858000"/>
          </a:xfrm>
          <a:prstGeom prst="rect">
            <a:avLst/>
          </a:prstGeom>
        </p:spPr>
      </p:pic>
      <p:sp>
        <p:nvSpPr>
          <p:cNvPr id="2" name="Title 5">
            <a:extLst>
              <a:ext uri="{FF2B5EF4-FFF2-40B4-BE49-F238E27FC236}">
                <a16:creationId xmlns:a16="http://schemas.microsoft.com/office/drawing/2014/main" id="{0F770BAD-1ECE-C3CA-4A6A-330B70D3D8EB}"/>
              </a:ext>
            </a:extLst>
          </p:cNvPr>
          <p:cNvSpPr txBox="1">
            <a:spLocks/>
          </p:cNvSpPr>
          <p:nvPr/>
        </p:nvSpPr>
        <p:spPr>
          <a:xfrm>
            <a:off x="2115494" y="59114"/>
            <a:ext cx="8734287" cy="844299"/>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chemeClr val="bg1"/>
                </a:solidFill>
                <a:latin typeface="+mj-lt"/>
                <a:ea typeface="+mj-ea"/>
                <a:cs typeface="+mj-cs"/>
              </a:defRPr>
            </a:lvl1pPr>
          </a:lstStyle>
          <a:p>
            <a:r>
              <a:rPr lang="en-GB" sz="4400" b="0" dirty="0">
                <a:latin typeface="Roboto Slab"/>
              </a:rPr>
              <a:t>Manufacturing and Materials</a:t>
            </a:r>
          </a:p>
        </p:txBody>
      </p:sp>
    </p:spTree>
    <p:extLst>
      <p:ext uri="{BB962C8B-B14F-4D97-AF65-F5344CB8AC3E}">
        <p14:creationId xmlns:p14="http://schemas.microsoft.com/office/powerpoint/2010/main" val="19128408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216127" y="293221"/>
            <a:ext cx="7249299" cy="873957"/>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Facilities in Manufacturing and Materials</a:t>
            </a:r>
            <a:br>
              <a:rPr lang="en-GB" sz="2800" b="1" dirty="0">
                <a:solidFill>
                  <a:srgbClr val="081A32"/>
                </a:solidFill>
                <a:latin typeface="Roboto Slab"/>
              </a:rPr>
            </a:br>
            <a:endParaRPr lang="en-GB" sz="2800" b="1" dirty="0">
              <a:solidFill>
                <a:srgbClr val="081A32"/>
              </a:solidFill>
              <a:latin typeface="Roboto Slab"/>
            </a:endParaRPr>
          </a:p>
        </p:txBody>
      </p:sp>
      <p:pic>
        <p:nvPicPr>
          <p:cNvPr id="28" name="Picture Placeholder 27" descr="A person in a factory&#10;&#10;Description automatically generated with low confidence">
            <a:extLst>
              <a:ext uri="{FF2B5EF4-FFF2-40B4-BE49-F238E27FC236}">
                <a16:creationId xmlns:a16="http://schemas.microsoft.com/office/drawing/2014/main" id="{AC18D59E-114F-4B48-B965-0CD0FFC40AE9}"/>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l="35736" r="22416"/>
          <a:stretch/>
        </p:blipFill>
        <p:spPr>
          <a:xfrm>
            <a:off x="7891468" y="0"/>
            <a:ext cx="4300537" cy="6858000"/>
          </a:xfrm>
        </p:spPr>
      </p:pic>
      <p:sp>
        <p:nvSpPr>
          <p:cNvPr id="14" name="TextBox 13">
            <a:extLst>
              <a:ext uri="{FF2B5EF4-FFF2-40B4-BE49-F238E27FC236}">
                <a16:creationId xmlns:a16="http://schemas.microsoft.com/office/drawing/2014/main" id="{CD898B18-205D-4ED0-9DAF-6B238E633E0F}"/>
              </a:ext>
            </a:extLst>
          </p:cNvPr>
          <p:cNvSpPr txBox="1"/>
          <p:nvPr/>
        </p:nvSpPr>
        <p:spPr>
          <a:xfrm>
            <a:off x="2467673" y="1495173"/>
            <a:ext cx="7484192" cy="1200329"/>
          </a:xfrm>
          <a:prstGeom prst="rect">
            <a:avLst/>
          </a:prstGeom>
          <a:noFill/>
        </p:spPr>
        <p:txBody>
          <a:bodyPr wrap="square" rtlCol="0">
            <a:spAutoFit/>
          </a:bodyPr>
          <a:lstStyle/>
          <a:p>
            <a:r>
              <a:rPr lang="en-GB" b="1" i="0" dirty="0">
                <a:solidFill>
                  <a:schemeClr val="tx1">
                    <a:lumMod val="85000"/>
                    <a:lumOff val="15000"/>
                  </a:schemeClr>
                </a:solidFill>
                <a:effectLst/>
              </a:rPr>
              <a:t>Composites manufacturing</a:t>
            </a:r>
          </a:p>
          <a:p>
            <a:r>
              <a:rPr lang="en-GB" b="0" i="0" dirty="0">
                <a:solidFill>
                  <a:schemeClr val="tx1">
                    <a:lumMod val="85000"/>
                    <a:lumOff val="15000"/>
                  </a:schemeClr>
                </a:solidFill>
                <a:effectLst/>
              </a:rPr>
              <a:t>A full range of composite manufacturing including </a:t>
            </a:r>
          </a:p>
          <a:p>
            <a:r>
              <a:rPr lang="en-GB" b="0" i="0" dirty="0">
                <a:solidFill>
                  <a:schemeClr val="tx1">
                    <a:lumMod val="85000"/>
                    <a:lumOff val="15000"/>
                  </a:schemeClr>
                </a:solidFill>
                <a:effectLst/>
              </a:rPr>
              <a:t>novel 3D techniques and reinforcement usin</a:t>
            </a:r>
            <a:r>
              <a:rPr lang="en-GB" dirty="0">
                <a:solidFill>
                  <a:schemeClr val="tx1">
                    <a:lumMod val="85000"/>
                    <a:lumOff val="15000"/>
                  </a:schemeClr>
                </a:solidFill>
              </a:rPr>
              <a:t>g </a:t>
            </a:r>
          </a:p>
          <a:p>
            <a:r>
              <a:rPr lang="en-GB" dirty="0">
                <a:solidFill>
                  <a:schemeClr val="tx1">
                    <a:lumMod val="85000"/>
                    <a:lumOff val="15000"/>
                  </a:schemeClr>
                </a:solidFill>
              </a:rPr>
              <a:t>sustainable natural fibres.</a:t>
            </a:r>
          </a:p>
        </p:txBody>
      </p:sp>
      <p:sp>
        <p:nvSpPr>
          <p:cNvPr id="16" name="TextBox 15">
            <a:extLst>
              <a:ext uri="{FF2B5EF4-FFF2-40B4-BE49-F238E27FC236}">
                <a16:creationId xmlns:a16="http://schemas.microsoft.com/office/drawing/2014/main" id="{CA27D96D-ADA8-4C63-9841-79ABCED188FC}"/>
              </a:ext>
            </a:extLst>
          </p:cNvPr>
          <p:cNvSpPr txBox="1"/>
          <p:nvPr/>
        </p:nvSpPr>
        <p:spPr>
          <a:xfrm>
            <a:off x="2552259" y="3108640"/>
            <a:ext cx="7337616" cy="1200329"/>
          </a:xfrm>
          <a:prstGeom prst="rect">
            <a:avLst/>
          </a:prstGeom>
          <a:noFill/>
        </p:spPr>
        <p:txBody>
          <a:bodyPr wrap="square" rtlCol="0">
            <a:spAutoFit/>
          </a:bodyPr>
          <a:lstStyle/>
          <a:p>
            <a:r>
              <a:rPr lang="en-GB" b="1" dirty="0">
                <a:solidFill>
                  <a:schemeClr val="tx1">
                    <a:lumMod val="85000"/>
                    <a:lumOff val="15000"/>
                  </a:schemeClr>
                </a:solidFill>
              </a:rPr>
              <a:t>Welding &amp; Laser Processing Centre</a:t>
            </a:r>
          </a:p>
          <a:p>
            <a:r>
              <a:rPr lang="en-GB" dirty="0">
                <a:solidFill>
                  <a:schemeClr val="tx1">
                    <a:lumMod val="85000"/>
                    <a:lumOff val="15000"/>
                  </a:schemeClr>
                </a:solidFill>
              </a:rPr>
              <a:t>One of the most extensive large-scale metal </a:t>
            </a:r>
          </a:p>
          <a:p>
            <a:r>
              <a:rPr lang="en-GB" dirty="0">
                <a:solidFill>
                  <a:schemeClr val="tx1">
                    <a:lumMod val="85000"/>
                    <a:lumOff val="15000"/>
                  </a:schemeClr>
                </a:solidFill>
              </a:rPr>
              <a:t>additive manufacturing facilities in the world with</a:t>
            </a:r>
          </a:p>
          <a:p>
            <a:r>
              <a:rPr lang="en-GB" dirty="0">
                <a:solidFill>
                  <a:schemeClr val="tx1">
                    <a:lumMod val="85000"/>
                    <a:lumOff val="15000"/>
                  </a:schemeClr>
                </a:solidFill>
              </a:rPr>
              <a:t>a variety of laser processing equipment.</a:t>
            </a:r>
          </a:p>
        </p:txBody>
      </p:sp>
      <p:sp>
        <p:nvSpPr>
          <p:cNvPr id="17" name="TextBox 16">
            <a:extLst>
              <a:ext uri="{FF2B5EF4-FFF2-40B4-BE49-F238E27FC236}">
                <a16:creationId xmlns:a16="http://schemas.microsoft.com/office/drawing/2014/main" id="{AB475C46-C67D-4321-A439-DBF154D543A1}"/>
              </a:ext>
            </a:extLst>
          </p:cNvPr>
          <p:cNvSpPr txBox="1"/>
          <p:nvPr/>
        </p:nvSpPr>
        <p:spPr>
          <a:xfrm>
            <a:off x="7963998" y="5002973"/>
            <a:ext cx="3953063" cy="1754326"/>
          </a:xfrm>
          <a:prstGeom prst="rect">
            <a:avLst/>
          </a:prstGeom>
          <a:noFill/>
        </p:spPr>
        <p:txBody>
          <a:bodyPr wrap="square" rtlCol="0">
            <a:spAutoFit/>
          </a:bodyPr>
          <a:lstStyle/>
          <a:p>
            <a:r>
              <a:rPr lang="en-GB" sz="1800" b="1" i="0" dirty="0">
                <a:solidFill>
                  <a:schemeClr val="bg1"/>
                </a:solidFill>
                <a:effectLst/>
              </a:rPr>
              <a:t>Sustainable Manufacturing Systems Centre</a:t>
            </a:r>
            <a:endParaRPr lang="en-GB" b="1" dirty="0">
              <a:solidFill>
                <a:schemeClr val="bg1"/>
              </a:solidFill>
            </a:endParaRPr>
          </a:p>
          <a:p>
            <a:r>
              <a:rPr lang="en-GB" dirty="0">
                <a:solidFill>
                  <a:schemeClr val="bg1"/>
                </a:solidFill>
              </a:rPr>
              <a:t>We provide the capability to model and simulate manufacturing processes and whole factories including human behaviours.</a:t>
            </a:r>
          </a:p>
        </p:txBody>
      </p:sp>
      <p:sp>
        <p:nvSpPr>
          <p:cNvPr id="21" name="TextBox 20">
            <a:extLst>
              <a:ext uri="{FF2B5EF4-FFF2-40B4-BE49-F238E27FC236}">
                <a16:creationId xmlns:a16="http://schemas.microsoft.com/office/drawing/2014/main" id="{CCB6A02B-252D-464D-89CF-5CF12F923D00}"/>
              </a:ext>
            </a:extLst>
          </p:cNvPr>
          <p:cNvSpPr txBox="1"/>
          <p:nvPr/>
        </p:nvSpPr>
        <p:spPr>
          <a:xfrm>
            <a:off x="2552259" y="4695113"/>
            <a:ext cx="7058149" cy="1200329"/>
          </a:xfrm>
          <a:prstGeom prst="rect">
            <a:avLst/>
          </a:prstGeom>
          <a:noFill/>
        </p:spPr>
        <p:txBody>
          <a:bodyPr wrap="square" rtlCol="0">
            <a:spAutoFit/>
          </a:bodyPr>
          <a:lstStyle/>
          <a:p>
            <a:r>
              <a:rPr lang="en-GB" b="1" dirty="0">
                <a:solidFill>
                  <a:schemeClr val="tx1">
                    <a:lumMod val="85000"/>
                    <a:lumOff val="15000"/>
                  </a:schemeClr>
                </a:solidFill>
              </a:rPr>
              <a:t>Materials characterisation suite</a:t>
            </a:r>
          </a:p>
          <a:p>
            <a:r>
              <a:rPr lang="en-GB" dirty="0">
                <a:solidFill>
                  <a:schemeClr val="tx1">
                    <a:lumMod val="85000"/>
                    <a:lumOff val="15000"/>
                  </a:schemeClr>
                </a:solidFill>
              </a:rPr>
              <a:t>Students receive hands-on experience with a </a:t>
            </a:r>
          </a:p>
          <a:p>
            <a:r>
              <a:rPr lang="en-GB" dirty="0">
                <a:solidFill>
                  <a:schemeClr val="tx1">
                    <a:lumMod val="85000"/>
                    <a:lumOff val="15000"/>
                  </a:schemeClr>
                </a:solidFill>
              </a:rPr>
              <a:t>range of sophisticated techniques including</a:t>
            </a:r>
          </a:p>
          <a:p>
            <a:r>
              <a:rPr lang="en-GB" dirty="0">
                <a:solidFill>
                  <a:schemeClr val="tx1">
                    <a:lumMod val="85000"/>
                    <a:lumOff val="15000"/>
                  </a:schemeClr>
                </a:solidFill>
              </a:rPr>
              <a:t>electron and field ion microscopy.</a:t>
            </a:r>
          </a:p>
        </p:txBody>
      </p:sp>
      <p:grpSp>
        <p:nvGrpSpPr>
          <p:cNvPr id="22" name="Group 21">
            <a:extLst>
              <a:ext uri="{FF2B5EF4-FFF2-40B4-BE49-F238E27FC236}">
                <a16:creationId xmlns:a16="http://schemas.microsoft.com/office/drawing/2014/main" id="{96B31A41-5937-4E44-AE16-5257EC46F437}"/>
              </a:ext>
            </a:extLst>
          </p:cNvPr>
          <p:cNvGrpSpPr/>
          <p:nvPr/>
        </p:nvGrpSpPr>
        <p:grpSpPr>
          <a:xfrm>
            <a:off x="10734923" y="303334"/>
            <a:ext cx="1171704" cy="1171704"/>
            <a:chOff x="7277739" y="5835730"/>
            <a:chExt cx="1171704" cy="1171704"/>
          </a:xfrm>
        </p:grpSpPr>
        <p:sp>
          <p:nvSpPr>
            <p:cNvPr id="23" name="Oval 22">
              <a:extLst>
                <a:ext uri="{FF2B5EF4-FFF2-40B4-BE49-F238E27FC236}">
                  <a16:creationId xmlns:a16="http://schemas.microsoft.com/office/drawing/2014/main" id="{875A6F30-3E32-46A6-B93E-29218E05F3E7}"/>
                </a:ext>
              </a:extLst>
            </p:cNvPr>
            <p:cNvSpPr/>
            <p:nvPr/>
          </p:nvSpPr>
          <p:spPr>
            <a:xfrm>
              <a:off x="7315169" y="5871929"/>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icture 23" descr="Logo&#10;&#10;Description automatically generated">
              <a:extLst>
                <a:ext uri="{FF2B5EF4-FFF2-40B4-BE49-F238E27FC236}">
                  <a16:creationId xmlns:a16="http://schemas.microsoft.com/office/drawing/2014/main" id="{C54BEACD-F2BA-48E5-91EA-DB1BAB3A0A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77739" y="5835730"/>
              <a:ext cx="1171704" cy="1171704"/>
            </a:xfrm>
            <a:prstGeom prst="rect">
              <a:avLst/>
            </a:prstGeom>
          </p:spPr>
        </p:pic>
      </p:grpSp>
      <p:grpSp>
        <p:nvGrpSpPr>
          <p:cNvPr id="29" name="Group 28">
            <a:extLst>
              <a:ext uri="{FF2B5EF4-FFF2-40B4-BE49-F238E27FC236}">
                <a16:creationId xmlns:a16="http://schemas.microsoft.com/office/drawing/2014/main" id="{EC95EAE6-0B57-4D72-A6B1-8633AFA1EFA0}"/>
              </a:ext>
            </a:extLst>
          </p:cNvPr>
          <p:cNvGrpSpPr/>
          <p:nvPr/>
        </p:nvGrpSpPr>
        <p:grpSpPr>
          <a:xfrm>
            <a:off x="10745357" y="311792"/>
            <a:ext cx="1171704" cy="1171704"/>
            <a:chOff x="12799625" y="3493403"/>
            <a:chExt cx="1171704" cy="1171704"/>
          </a:xfrm>
        </p:grpSpPr>
        <p:sp>
          <p:nvSpPr>
            <p:cNvPr id="30" name="Oval 29">
              <a:extLst>
                <a:ext uri="{FF2B5EF4-FFF2-40B4-BE49-F238E27FC236}">
                  <a16:creationId xmlns:a16="http://schemas.microsoft.com/office/drawing/2014/main" id="{6DCDF2B6-33FC-4F9C-9684-0598CEC3B251}"/>
                </a:ext>
              </a:extLst>
            </p:cNvPr>
            <p:cNvSpPr/>
            <p:nvPr/>
          </p:nvSpPr>
          <p:spPr>
            <a:xfrm>
              <a:off x="12836907" y="3526816"/>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Picture 30" descr="Logo&#10;&#10;Description automatically generated">
              <a:extLst>
                <a:ext uri="{FF2B5EF4-FFF2-40B4-BE49-F238E27FC236}">
                  <a16:creationId xmlns:a16="http://schemas.microsoft.com/office/drawing/2014/main" id="{A65FBEB6-E6A7-4E11-94BA-928FB654AA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799625" y="3493403"/>
              <a:ext cx="1171704" cy="1171704"/>
            </a:xfrm>
            <a:prstGeom prst="rect">
              <a:avLst/>
            </a:prstGeom>
          </p:spPr>
        </p:pic>
      </p:grpSp>
      <p:sp>
        <p:nvSpPr>
          <p:cNvPr id="33" name="Text Placeholder 37">
            <a:extLst>
              <a:ext uri="{FF2B5EF4-FFF2-40B4-BE49-F238E27FC236}">
                <a16:creationId xmlns:a16="http://schemas.microsoft.com/office/drawing/2014/main" id="{EC391BFC-4477-4B1C-9D02-1262C58E1D38}"/>
              </a:ext>
            </a:extLst>
          </p:cNvPr>
          <p:cNvSpPr>
            <a:spLocks noGrp="1"/>
          </p:cNvSpPr>
          <p:nvPr>
            <p:ph type="body" sz="quarter" idx="10"/>
          </p:nvPr>
        </p:nvSpPr>
        <p:spPr>
          <a:xfrm>
            <a:off x="299776" y="883161"/>
            <a:ext cx="7249299" cy="806285"/>
          </a:xfrm>
        </p:spPr>
        <p:txBody>
          <a:bodyPr/>
          <a:lstStyle/>
          <a:p>
            <a:r>
              <a:rPr lang="en-GB" dirty="0">
                <a:solidFill>
                  <a:srgbClr val="0C406D"/>
                </a:solidFill>
              </a:rPr>
              <a:t>Our facilities include:</a:t>
            </a:r>
          </a:p>
        </p:txBody>
      </p:sp>
      <p:sp>
        <p:nvSpPr>
          <p:cNvPr id="25" name="TextBox 24">
            <a:extLst>
              <a:ext uri="{FF2B5EF4-FFF2-40B4-BE49-F238E27FC236}">
                <a16:creationId xmlns:a16="http://schemas.microsoft.com/office/drawing/2014/main" id="{6C484777-94A0-4006-BA4E-3CA74AF8F239}"/>
              </a:ext>
            </a:extLst>
          </p:cNvPr>
          <p:cNvSpPr txBox="1"/>
          <p:nvPr/>
        </p:nvSpPr>
        <p:spPr>
          <a:xfrm>
            <a:off x="372325" y="6357782"/>
            <a:ext cx="7519143" cy="369332"/>
          </a:xfrm>
          <a:prstGeom prst="rect">
            <a:avLst/>
          </a:prstGeom>
          <a:noFill/>
        </p:spPr>
        <p:txBody>
          <a:bodyPr wrap="square" rtlCol="0">
            <a:spAutoFit/>
          </a:bodyPr>
          <a:lstStyle/>
          <a:p>
            <a:r>
              <a:rPr lang="en-GB" b="1" dirty="0">
                <a:solidFill>
                  <a:schemeClr val="tx1">
                    <a:lumMod val="85000"/>
                    <a:lumOff val="15000"/>
                  </a:schemeClr>
                </a:solidFill>
              </a:rPr>
              <a:t>Find out more about our Manufacturing facilities </a:t>
            </a:r>
            <a:r>
              <a:rPr lang="en-GB" b="1" dirty="0">
                <a:solidFill>
                  <a:schemeClr val="tx1">
                    <a:lumMod val="85000"/>
                    <a:lumOff val="15000"/>
                  </a:schemeClr>
                </a:solidFill>
                <a:hlinkClick r:id="rId5"/>
              </a:rPr>
              <a:t>here</a:t>
            </a:r>
            <a:r>
              <a:rPr lang="en-GB" b="1" dirty="0">
                <a:solidFill>
                  <a:schemeClr val="tx1">
                    <a:lumMod val="85000"/>
                    <a:lumOff val="15000"/>
                  </a:schemeClr>
                </a:solidFill>
              </a:rPr>
              <a:t>.</a:t>
            </a:r>
            <a:endParaRPr lang="en-GB" dirty="0">
              <a:solidFill>
                <a:schemeClr val="tx1">
                  <a:lumMod val="85000"/>
                  <a:lumOff val="15000"/>
                </a:schemeClr>
              </a:solidFill>
            </a:endParaRPr>
          </a:p>
        </p:txBody>
      </p:sp>
      <p:pic>
        <p:nvPicPr>
          <p:cNvPr id="6146" name="Picture 2">
            <a:extLst>
              <a:ext uri="{FF2B5EF4-FFF2-40B4-BE49-F238E27FC236}">
                <a16:creationId xmlns:a16="http://schemas.microsoft.com/office/drawing/2014/main" id="{2FA1FD71-9168-AA84-ABBE-52CD71BF03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2047" y="3051008"/>
            <a:ext cx="2066925" cy="146130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a:extLst>
              <a:ext uri="{FF2B5EF4-FFF2-40B4-BE49-F238E27FC236}">
                <a16:creationId xmlns:a16="http://schemas.microsoft.com/office/drawing/2014/main" id="{2C057FAA-7B34-30CD-62A8-864E488960C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2047" y="1388340"/>
            <a:ext cx="2066925" cy="1461302"/>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extLst>
              <a:ext uri="{FF2B5EF4-FFF2-40B4-BE49-F238E27FC236}">
                <a16:creationId xmlns:a16="http://schemas.microsoft.com/office/drawing/2014/main" id="{9C033BA8-FE24-8EB5-1B2D-379FC912D6E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7277" y="4695114"/>
            <a:ext cx="2060396" cy="1508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43608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610478" y="113902"/>
            <a:ext cx="8261597" cy="873957"/>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Our master’s courses – Manufacturing and Materials</a:t>
            </a:r>
          </a:p>
        </p:txBody>
      </p:sp>
      <p:grpSp>
        <p:nvGrpSpPr>
          <p:cNvPr id="5" name="Group 4">
            <a:extLst>
              <a:ext uri="{FF2B5EF4-FFF2-40B4-BE49-F238E27FC236}">
                <a16:creationId xmlns:a16="http://schemas.microsoft.com/office/drawing/2014/main" id="{3A25F3C4-3AD9-4473-8374-AECE319637A3}"/>
              </a:ext>
            </a:extLst>
          </p:cNvPr>
          <p:cNvGrpSpPr/>
          <p:nvPr/>
        </p:nvGrpSpPr>
        <p:grpSpPr>
          <a:xfrm>
            <a:off x="10738278" y="292271"/>
            <a:ext cx="1171704" cy="1171704"/>
            <a:chOff x="7277739" y="5835730"/>
            <a:chExt cx="1171704" cy="1171704"/>
          </a:xfrm>
        </p:grpSpPr>
        <p:sp>
          <p:nvSpPr>
            <p:cNvPr id="11" name="Oval 10">
              <a:extLst>
                <a:ext uri="{FF2B5EF4-FFF2-40B4-BE49-F238E27FC236}">
                  <a16:creationId xmlns:a16="http://schemas.microsoft.com/office/drawing/2014/main" id="{83D22169-CD6C-44B9-92B7-0288ED01A647}"/>
                </a:ext>
              </a:extLst>
            </p:cNvPr>
            <p:cNvSpPr/>
            <p:nvPr/>
          </p:nvSpPr>
          <p:spPr>
            <a:xfrm>
              <a:off x="7315169" y="5871929"/>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descr="Logo&#10;&#10;Description automatically generated">
              <a:extLst>
                <a:ext uri="{FF2B5EF4-FFF2-40B4-BE49-F238E27FC236}">
                  <a16:creationId xmlns:a16="http://schemas.microsoft.com/office/drawing/2014/main" id="{D1F8D684-D91A-4BFD-B290-53D6F9BC79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77739" y="5835730"/>
              <a:ext cx="1171704" cy="1171704"/>
            </a:xfrm>
            <a:prstGeom prst="rect">
              <a:avLst/>
            </a:prstGeom>
          </p:spPr>
        </p:pic>
      </p:grpSp>
      <p:grpSp>
        <p:nvGrpSpPr>
          <p:cNvPr id="16" name="Group 15">
            <a:extLst>
              <a:ext uri="{FF2B5EF4-FFF2-40B4-BE49-F238E27FC236}">
                <a16:creationId xmlns:a16="http://schemas.microsoft.com/office/drawing/2014/main" id="{ACDFFB8E-3BAA-494B-B625-610EEB748688}"/>
              </a:ext>
            </a:extLst>
          </p:cNvPr>
          <p:cNvGrpSpPr/>
          <p:nvPr/>
        </p:nvGrpSpPr>
        <p:grpSpPr>
          <a:xfrm>
            <a:off x="10732831" y="311792"/>
            <a:ext cx="1171704" cy="1171704"/>
            <a:chOff x="12799625" y="3493403"/>
            <a:chExt cx="1171704" cy="1171704"/>
          </a:xfrm>
        </p:grpSpPr>
        <p:sp>
          <p:nvSpPr>
            <p:cNvPr id="17" name="Oval 16">
              <a:extLst>
                <a:ext uri="{FF2B5EF4-FFF2-40B4-BE49-F238E27FC236}">
                  <a16:creationId xmlns:a16="http://schemas.microsoft.com/office/drawing/2014/main" id="{65DBC527-A839-42B9-8E60-D13CF5F60C5A}"/>
                </a:ext>
              </a:extLst>
            </p:cNvPr>
            <p:cNvSpPr/>
            <p:nvPr/>
          </p:nvSpPr>
          <p:spPr>
            <a:xfrm>
              <a:off x="12836907" y="3526816"/>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Picture 17" descr="Logo&#10;&#10;Description automatically generated">
              <a:extLst>
                <a:ext uri="{FF2B5EF4-FFF2-40B4-BE49-F238E27FC236}">
                  <a16:creationId xmlns:a16="http://schemas.microsoft.com/office/drawing/2014/main" id="{211EC193-909B-4218-A690-BFC36E73A2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99625" y="3493403"/>
              <a:ext cx="1171704" cy="1171704"/>
            </a:xfrm>
            <a:prstGeom prst="rect">
              <a:avLst/>
            </a:prstGeom>
          </p:spPr>
        </p:pic>
      </p:grpSp>
      <p:graphicFrame>
        <p:nvGraphicFramePr>
          <p:cNvPr id="19" name="Table 17">
            <a:extLst>
              <a:ext uri="{FF2B5EF4-FFF2-40B4-BE49-F238E27FC236}">
                <a16:creationId xmlns:a16="http://schemas.microsoft.com/office/drawing/2014/main" id="{C866CBF5-439C-4A62-A171-F9E626125732}"/>
              </a:ext>
            </a:extLst>
          </p:cNvPr>
          <p:cNvGraphicFramePr>
            <a:graphicFrameLocks noGrp="1"/>
          </p:cNvGraphicFramePr>
          <p:nvPr>
            <p:extLst>
              <p:ext uri="{D42A27DB-BD31-4B8C-83A1-F6EECF244321}">
                <p14:modId xmlns:p14="http://schemas.microsoft.com/office/powerpoint/2010/main" val="89504355"/>
              </p:ext>
            </p:extLst>
          </p:nvPr>
        </p:nvGraphicFramePr>
        <p:xfrm>
          <a:off x="2480110" y="1591972"/>
          <a:ext cx="6391965" cy="4023360"/>
        </p:xfrm>
        <a:graphic>
          <a:graphicData uri="http://schemas.openxmlformats.org/drawingml/2006/table">
            <a:tbl>
              <a:tblPr firstRow="1" bandRow="1">
                <a:tableStyleId>{5940675A-B579-460E-94D1-54222C63F5DA}</a:tableStyleId>
              </a:tblPr>
              <a:tblGrid>
                <a:gridCol w="6391965">
                  <a:extLst>
                    <a:ext uri="{9D8B030D-6E8A-4147-A177-3AD203B41FA5}">
                      <a16:colId xmlns:a16="http://schemas.microsoft.com/office/drawing/2014/main" val="3802467057"/>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b="1" dirty="0">
                          <a:solidFill>
                            <a:schemeClr val="bg1"/>
                          </a:solidFill>
                          <a:latin typeface="+mn-lt"/>
                        </a:rPr>
                        <a:t>Course title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0C406D"/>
                    </a:solidFill>
                  </a:tcPr>
                </a:tc>
                <a:extLst>
                  <a:ext uri="{0D108BD9-81ED-4DB2-BD59-A6C34878D82A}">
                    <a16:rowId xmlns:a16="http://schemas.microsoft.com/office/drawing/2014/main" val="266324129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Advanced Materials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60837927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Aerospace Manufacturing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4070696029"/>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Aerospace Materials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781520729"/>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Engineering and Management of Manufacturing Systems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3003534056"/>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Global Product Development and Management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3973648307"/>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Maintenance Engineering and Asset Management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1356974666"/>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Management and Information Systems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040081363"/>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Manufacturing Technology and Management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2646008801"/>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Metal Additive Manufacturing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2493840495"/>
                  </a:ext>
                </a:extLst>
              </a:tr>
              <a:tr h="205245">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Welding Engineering </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1117862800"/>
                  </a:ext>
                </a:extLst>
              </a:tr>
            </a:tbl>
          </a:graphicData>
        </a:graphic>
      </p:graphicFrame>
    </p:spTree>
    <p:extLst>
      <p:ext uri="{BB962C8B-B14F-4D97-AF65-F5344CB8AC3E}">
        <p14:creationId xmlns:p14="http://schemas.microsoft.com/office/powerpoint/2010/main" val="42365514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grass, outdoor, sign&#10;&#10;Description automatically generated">
            <a:extLst>
              <a:ext uri="{FF2B5EF4-FFF2-40B4-BE49-F238E27FC236}">
                <a16:creationId xmlns:a16="http://schemas.microsoft.com/office/drawing/2014/main" id="{67CEDD7F-11D8-449C-9B60-87007FBF8B5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0095" cy="6858000"/>
          </a:xfrm>
          <a:prstGeom prst="rect">
            <a:avLst/>
          </a:prstGeom>
        </p:spPr>
      </p:pic>
      <p:sp>
        <p:nvSpPr>
          <p:cNvPr id="2" name="Title 5">
            <a:extLst>
              <a:ext uri="{FF2B5EF4-FFF2-40B4-BE49-F238E27FC236}">
                <a16:creationId xmlns:a16="http://schemas.microsoft.com/office/drawing/2014/main" id="{9ADD72AE-4FFB-B269-BDF4-4583F93690A6}"/>
              </a:ext>
            </a:extLst>
          </p:cNvPr>
          <p:cNvSpPr txBox="1">
            <a:spLocks/>
          </p:cNvSpPr>
          <p:nvPr/>
        </p:nvSpPr>
        <p:spPr>
          <a:xfrm>
            <a:off x="2160664" y="0"/>
            <a:ext cx="8668011"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chemeClr val="bg1"/>
                </a:solidFill>
                <a:latin typeface="+mj-lt"/>
                <a:ea typeface="+mj-ea"/>
                <a:cs typeface="+mj-cs"/>
              </a:defRPr>
            </a:lvl1pPr>
          </a:lstStyle>
          <a:p>
            <a:r>
              <a:rPr lang="en-GB" sz="4400" b="0" dirty="0">
                <a:latin typeface="Roboto Slab"/>
              </a:rPr>
              <a:t>Transport Systems</a:t>
            </a:r>
          </a:p>
        </p:txBody>
      </p:sp>
    </p:spTree>
    <p:extLst>
      <p:ext uri="{BB962C8B-B14F-4D97-AF65-F5344CB8AC3E}">
        <p14:creationId xmlns:p14="http://schemas.microsoft.com/office/powerpoint/2010/main" val="6918136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153605" y="384239"/>
            <a:ext cx="7249299" cy="1325563"/>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Facilities in Transport Systems</a:t>
            </a:r>
            <a:br>
              <a:rPr lang="en-GB" sz="2800" b="1" dirty="0">
                <a:solidFill>
                  <a:srgbClr val="081A32"/>
                </a:solidFill>
                <a:latin typeface="Roboto Slab"/>
              </a:rPr>
            </a:br>
            <a:endParaRPr lang="en-GB" sz="2800" b="1" dirty="0">
              <a:solidFill>
                <a:srgbClr val="081A32"/>
              </a:solidFill>
              <a:latin typeface="Roboto Slab"/>
            </a:endParaRPr>
          </a:p>
        </p:txBody>
      </p:sp>
      <p:sp>
        <p:nvSpPr>
          <p:cNvPr id="3" name="Text Placeholder 2">
            <a:extLst>
              <a:ext uri="{FF2B5EF4-FFF2-40B4-BE49-F238E27FC236}">
                <a16:creationId xmlns:a16="http://schemas.microsoft.com/office/drawing/2014/main" id="{7A8B0BFA-A213-41BF-9DFE-54FA0BDE0B2F}"/>
              </a:ext>
            </a:extLst>
          </p:cNvPr>
          <p:cNvSpPr>
            <a:spLocks noGrp="1"/>
          </p:cNvSpPr>
          <p:nvPr>
            <p:ph type="body" sz="quarter" idx="10"/>
          </p:nvPr>
        </p:nvSpPr>
        <p:spPr>
          <a:xfrm>
            <a:off x="106956" y="1162191"/>
            <a:ext cx="7249299" cy="806285"/>
          </a:xfrm>
        </p:spPr>
        <p:txBody>
          <a:bodyPr/>
          <a:lstStyle/>
          <a:p>
            <a:r>
              <a:rPr lang="en-GB" dirty="0"/>
              <a:t>Our facilities include:</a:t>
            </a:r>
          </a:p>
        </p:txBody>
      </p:sp>
      <p:grpSp>
        <p:nvGrpSpPr>
          <p:cNvPr id="22" name="Group 21">
            <a:extLst>
              <a:ext uri="{FF2B5EF4-FFF2-40B4-BE49-F238E27FC236}">
                <a16:creationId xmlns:a16="http://schemas.microsoft.com/office/drawing/2014/main" id="{AE4FE036-3D2D-404D-B6BC-569FFE55DF68}"/>
              </a:ext>
            </a:extLst>
          </p:cNvPr>
          <p:cNvGrpSpPr/>
          <p:nvPr/>
        </p:nvGrpSpPr>
        <p:grpSpPr>
          <a:xfrm>
            <a:off x="10738981" y="309006"/>
            <a:ext cx="1171704" cy="1171704"/>
            <a:chOff x="12192000" y="3503143"/>
            <a:chExt cx="1171704" cy="1171704"/>
          </a:xfrm>
        </p:grpSpPr>
        <p:sp>
          <p:nvSpPr>
            <p:cNvPr id="23" name="Oval 22">
              <a:extLst>
                <a:ext uri="{FF2B5EF4-FFF2-40B4-BE49-F238E27FC236}">
                  <a16:creationId xmlns:a16="http://schemas.microsoft.com/office/drawing/2014/main" id="{BCF027D9-20D0-4047-A9C7-835D3ABD0C5F}"/>
                </a:ext>
              </a:extLst>
            </p:cNvPr>
            <p:cNvSpPr/>
            <p:nvPr/>
          </p:nvSpPr>
          <p:spPr>
            <a:xfrm>
              <a:off x="12229282" y="3539342"/>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icture 23" descr="Logo&#10;&#10;Description automatically generated">
              <a:extLst>
                <a:ext uri="{FF2B5EF4-FFF2-40B4-BE49-F238E27FC236}">
                  <a16:creationId xmlns:a16="http://schemas.microsoft.com/office/drawing/2014/main" id="{E7DC9D53-48B9-4106-B309-29B41C4D4F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92000" y="3503143"/>
              <a:ext cx="1171704" cy="1171704"/>
            </a:xfrm>
            <a:prstGeom prst="rect">
              <a:avLst/>
            </a:prstGeom>
          </p:spPr>
        </p:pic>
      </p:grpSp>
      <p:pic>
        <p:nvPicPr>
          <p:cNvPr id="30" name="Picture Placeholder 29" descr="A person holding a baby&#10;&#10;Description automatically generated with medium confidence">
            <a:extLst>
              <a:ext uri="{FF2B5EF4-FFF2-40B4-BE49-F238E27FC236}">
                <a16:creationId xmlns:a16="http://schemas.microsoft.com/office/drawing/2014/main" id="{5F4A55E8-6EEF-463A-A274-514B3276D254}"/>
              </a:ext>
            </a:extLst>
          </p:cNvPr>
          <p:cNvPicPr>
            <a:picLocks noGrp="1" noChangeAspect="1"/>
          </p:cNvPicPr>
          <p:nvPr>
            <p:ph type="pic" sz="quarter" idx="12"/>
          </p:nvPr>
        </p:nvPicPr>
        <p:blipFill rotWithShape="1">
          <a:blip r:embed="rId4" cstate="screen">
            <a:extLst>
              <a:ext uri="{28A0092B-C50C-407E-A947-70E740481C1C}">
                <a14:useLocalDpi xmlns:a14="http://schemas.microsoft.com/office/drawing/2010/main"/>
              </a:ext>
            </a:extLst>
          </a:blip>
          <a:srcRect l="10237" t="16034" r="16035" b="5497"/>
          <a:stretch/>
        </p:blipFill>
        <p:spPr>
          <a:xfrm>
            <a:off x="7883442" y="0"/>
            <a:ext cx="4300537" cy="6858000"/>
          </a:xfrm>
        </p:spPr>
      </p:pic>
      <p:sp>
        <p:nvSpPr>
          <p:cNvPr id="31" name="TextBox 30">
            <a:extLst>
              <a:ext uri="{FF2B5EF4-FFF2-40B4-BE49-F238E27FC236}">
                <a16:creationId xmlns:a16="http://schemas.microsoft.com/office/drawing/2014/main" id="{7BBCDADA-B6E3-4488-8546-D7AD1F7C5021}"/>
              </a:ext>
            </a:extLst>
          </p:cNvPr>
          <p:cNvSpPr txBox="1"/>
          <p:nvPr/>
        </p:nvSpPr>
        <p:spPr>
          <a:xfrm>
            <a:off x="2258108" y="1727000"/>
            <a:ext cx="7484192" cy="1477328"/>
          </a:xfrm>
          <a:prstGeom prst="rect">
            <a:avLst/>
          </a:prstGeom>
          <a:noFill/>
        </p:spPr>
        <p:txBody>
          <a:bodyPr wrap="square" rtlCol="0">
            <a:spAutoFit/>
          </a:bodyPr>
          <a:lstStyle/>
          <a:p>
            <a:r>
              <a:rPr lang="en-GB" b="1" i="0" dirty="0">
                <a:solidFill>
                  <a:schemeClr val="tx1">
                    <a:lumMod val="85000"/>
                    <a:lumOff val="15000"/>
                  </a:schemeClr>
                </a:solidFill>
                <a:effectLst/>
              </a:rPr>
              <a:t>Digital Aviation Research and Technology Centre</a:t>
            </a:r>
          </a:p>
          <a:p>
            <a:r>
              <a:rPr lang="en-GB" b="0" i="0" dirty="0">
                <a:solidFill>
                  <a:schemeClr val="tx1">
                    <a:lumMod val="85000"/>
                    <a:lumOff val="15000"/>
                  </a:schemeClr>
                </a:solidFill>
                <a:effectLst/>
              </a:rPr>
              <a:t>Includes a digital air traffic control centre; passenger </a:t>
            </a:r>
          </a:p>
          <a:p>
            <a:r>
              <a:rPr lang="en-GB" b="0" i="0" dirty="0">
                <a:solidFill>
                  <a:schemeClr val="tx1">
                    <a:lumMod val="85000"/>
                    <a:lumOff val="15000"/>
                  </a:schemeClr>
                </a:solidFill>
                <a:effectLst/>
              </a:rPr>
              <a:t>experience laboratory; maintenance, repair and </a:t>
            </a:r>
          </a:p>
          <a:p>
            <a:r>
              <a:rPr lang="en-GB" b="0" i="0" dirty="0">
                <a:solidFill>
                  <a:schemeClr val="tx1">
                    <a:lumMod val="85000"/>
                    <a:lumOff val="15000"/>
                  </a:schemeClr>
                </a:solidFill>
                <a:effectLst/>
              </a:rPr>
              <a:t>overhaul laboratory; Boeing 737 ground demonstrator</a:t>
            </a:r>
          </a:p>
          <a:p>
            <a:r>
              <a:rPr lang="en-GB" b="0" i="0" dirty="0">
                <a:solidFill>
                  <a:schemeClr val="tx1">
                    <a:lumMod val="85000"/>
                    <a:lumOff val="15000"/>
                  </a:schemeClr>
                </a:solidFill>
                <a:effectLst/>
              </a:rPr>
              <a:t>aircraft; and air traffic management laboratory.</a:t>
            </a:r>
            <a:endParaRPr lang="en-GB" dirty="0">
              <a:solidFill>
                <a:schemeClr val="tx1">
                  <a:lumMod val="85000"/>
                  <a:lumOff val="15000"/>
                </a:schemeClr>
              </a:solidFill>
            </a:endParaRPr>
          </a:p>
        </p:txBody>
      </p:sp>
      <p:sp>
        <p:nvSpPr>
          <p:cNvPr id="32" name="TextBox 31">
            <a:extLst>
              <a:ext uri="{FF2B5EF4-FFF2-40B4-BE49-F238E27FC236}">
                <a16:creationId xmlns:a16="http://schemas.microsoft.com/office/drawing/2014/main" id="{8C14A2B5-B14E-4000-A018-B34474D4729F}"/>
              </a:ext>
            </a:extLst>
          </p:cNvPr>
          <p:cNvSpPr txBox="1"/>
          <p:nvPr/>
        </p:nvSpPr>
        <p:spPr>
          <a:xfrm>
            <a:off x="8161312" y="5071666"/>
            <a:ext cx="3858305" cy="1477328"/>
          </a:xfrm>
          <a:prstGeom prst="rect">
            <a:avLst/>
          </a:prstGeom>
          <a:noFill/>
        </p:spPr>
        <p:txBody>
          <a:bodyPr wrap="square" rtlCol="0">
            <a:spAutoFit/>
          </a:bodyPr>
          <a:lstStyle/>
          <a:p>
            <a:r>
              <a:rPr lang="en-GB" b="1" i="0" dirty="0">
                <a:solidFill>
                  <a:schemeClr val="bg1"/>
                </a:solidFill>
                <a:effectLst/>
              </a:rPr>
              <a:t>Cranfield Impact Centre</a:t>
            </a:r>
          </a:p>
          <a:p>
            <a:r>
              <a:rPr lang="en-GB" b="0" i="0" dirty="0">
                <a:solidFill>
                  <a:schemeClr val="bg1"/>
                </a:solidFill>
                <a:effectLst/>
              </a:rPr>
              <a:t>One of just two FIA (Fédération Internationale de </a:t>
            </a:r>
            <a:r>
              <a:rPr lang="en-GB" b="0" i="0" dirty="0" err="1">
                <a:solidFill>
                  <a:schemeClr val="bg1"/>
                </a:solidFill>
                <a:effectLst/>
              </a:rPr>
              <a:t>l’Automobile</a:t>
            </a:r>
            <a:r>
              <a:rPr lang="en-GB" dirty="0">
                <a:solidFill>
                  <a:schemeClr val="bg1"/>
                </a:solidFill>
              </a:rPr>
              <a:t>) approved test centres in the world, crash testing Formula One cars.</a:t>
            </a:r>
          </a:p>
        </p:txBody>
      </p:sp>
      <p:sp>
        <p:nvSpPr>
          <p:cNvPr id="33" name="TextBox 32">
            <a:extLst>
              <a:ext uri="{FF2B5EF4-FFF2-40B4-BE49-F238E27FC236}">
                <a16:creationId xmlns:a16="http://schemas.microsoft.com/office/drawing/2014/main" id="{F0AA8255-D64F-4481-A93A-A483724FEAAA}"/>
              </a:ext>
            </a:extLst>
          </p:cNvPr>
          <p:cNvSpPr txBox="1"/>
          <p:nvPr/>
        </p:nvSpPr>
        <p:spPr>
          <a:xfrm>
            <a:off x="2258108" y="3311692"/>
            <a:ext cx="7484192" cy="1200329"/>
          </a:xfrm>
          <a:prstGeom prst="rect">
            <a:avLst/>
          </a:prstGeom>
          <a:noFill/>
        </p:spPr>
        <p:txBody>
          <a:bodyPr wrap="square" rtlCol="0">
            <a:spAutoFit/>
          </a:bodyPr>
          <a:lstStyle/>
          <a:p>
            <a:r>
              <a:rPr lang="en-GB" b="1" i="0" dirty="0">
                <a:solidFill>
                  <a:schemeClr val="tx1">
                    <a:lumMod val="85000"/>
                    <a:lumOff val="15000"/>
                  </a:schemeClr>
                </a:solidFill>
                <a:effectLst/>
              </a:rPr>
              <a:t>National Flying Laboratory Centre</a:t>
            </a:r>
          </a:p>
          <a:p>
            <a:r>
              <a:rPr lang="en-GB" dirty="0">
                <a:solidFill>
                  <a:schemeClr val="tx1">
                    <a:lumMod val="85000"/>
                    <a:lumOff val="15000"/>
                  </a:schemeClr>
                </a:solidFill>
              </a:rPr>
              <a:t>Award-winning flying classrooms and laboratories </a:t>
            </a:r>
          </a:p>
          <a:p>
            <a:r>
              <a:rPr lang="en-GB" dirty="0">
                <a:solidFill>
                  <a:schemeClr val="tx1">
                    <a:lumMod val="85000"/>
                    <a:lumOff val="15000"/>
                  </a:schemeClr>
                </a:solidFill>
              </a:rPr>
              <a:t>offer and amazing learning experience and support</a:t>
            </a:r>
          </a:p>
          <a:p>
            <a:r>
              <a:rPr lang="en-GB" dirty="0">
                <a:solidFill>
                  <a:schemeClr val="tx1">
                    <a:lumMod val="85000"/>
                    <a:lumOff val="15000"/>
                  </a:schemeClr>
                </a:solidFill>
              </a:rPr>
              <a:t> innovative research.</a:t>
            </a:r>
          </a:p>
        </p:txBody>
      </p:sp>
      <p:sp>
        <p:nvSpPr>
          <p:cNvPr id="34" name="TextBox 33">
            <a:extLst>
              <a:ext uri="{FF2B5EF4-FFF2-40B4-BE49-F238E27FC236}">
                <a16:creationId xmlns:a16="http://schemas.microsoft.com/office/drawing/2014/main" id="{93DD3F67-8F1A-4015-A9A3-681687F6F14E}"/>
              </a:ext>
            </a:extLst>
          </p:cNvPr>
          <p:cNvSpPr txBox="1"/>
          <p:nvPr/>
        </p:nvSpPr>
        <p:spPr>
          <a:xfrm>
            <a:off x="2250081" y="4842809"/>
            <a:ext cx="7484192" cy="1200329"/>
          </a:xfrm>
          <a:prstGeom prst="rect">
            <a:avLst/>
          </a:prstGeom>
          <a:noFill/>
        </p:spPr>
        <p:txBody>
          <a:bodyPr wrap="square" rtlCol="0">
            <a:spAutoFit/>
          </a:bodyPr>
          <a:lstStyle/>
          <a:p>
            <a:r>
              <a:rPr lang="en-GB" b="1" i="0" dirty="0">
                <a:solidFill>
                  <a:schemeClr val="tx1">
                    <a:lumMod val="85000"/>
                    <a:lumOff val="15000"/>
                  </a:schemeClr>
                </a:solidFill>
                <a:effectLst/>
              </a:rPr>
              <a:t>Accident investigation laboratory</a:t>
            </a:r>
          </a:p>
          <a:p>
            <a:r>
              <a:rPr lang="en-GB" dirty="0">
                <a:solidFill>
                  <a:schemeClr val="tx1">
                    <a:lumMod val="85000"/>
                    <a:lumOff val="15000"/>
                  </a:schemeClr>
                </a:solidFill>
              </a:rPr>
              <a:t>A unique hands-on teaching facility for working with </a:t>
            </a:r>
          </a:p>
          <a:p>
            <a:r>
              <a:rPr lang="en-GB" dirty="0">
                <a:solidFill>
                  <a:schemeClr val="tx1">
                    <a:lumMod val="85000"/>
                    <a:lumOff val="15000"/>
                  </a:schemeClr>
                </a:solidFill>
              </a:rPr>
              <a:t>wreckage and evidence from rail, marine and aircraft</a:t>
            </a:r>
          </a:p>
          <a:p>
            <a:r>
              <a:rPr lang="en-GB" dirty="0">
                <a:solidFill>
                  <a:schemeClr val="tx1">
                    <a:lumMod val="85000"/>
                    <a:lumOff val="15000"/>
                  </a:schemeClr>
                </a:solidFill>
              </a:rPr>
              <a:t>Accidents.</a:t>
            </a:r>
          </a:p>
        </p:txBody>
      </p:sp>
      <p:sp>
        <p:nvSpPr>
          <p:cNvPr id="15" name="TextBox 14">
            <a:extLst>
              <a:ext uri="{FF2B5EF4-FFF2-40B4-BE49-F238E27FC236}">
                <a16:creationId xmlns:a16="http://schemas.microsoft.com/office/drawing/2014/main" id="{7552C9E8-FAD5-4FD1-9181-C638C3F315D7}"/>
              </a:ext>
            </a:extLst>
          </p:cNvPr>
          <p:cNvSpPr txBox="1"/>
          <p:nvPr/>
        </p:nvSpPr>
        <p:spPr>
          <a:xfrm>
            <a:off x="407277" y="6288077"/>
            <a:ext cx="7519143" cy="369332"/>
          </a:xfrm>
          <a:prstGeom prst="rect">
            <a:avLst/>
          </a:prstGeom>
          <a:noFill/>
        </p:spPr>
        <p:txBody>
          <a:bodyPr wrap="square" rtlCol="0">
            <a:spAutoFit/>
          </a:bodyPr>
          <a:lstStyle/>
          <a:p>
            <a:r>
              <a:rPr lang="en-GB" b="1" dirty="0">
                <a:solidFill>
                  <a:schemeClr val="tx1">
                    <a:lumMod val="85000"/>
                    <a:lumOff val="15000"/>
                  </a:schemeClr>
                </a:solidFill>
              </a:rPr>
              <a:t>Find out more about our Transport Systems facilities </a:t>
            </a:r>
            <a:r>
              <a:rPr lang="en-GB" b="1" dirty="0">
                <a:solidFill>
                  <a:schemeClr val="tx1">
                    <a:lumMod val="85000"/>
                    <a:lumOff val="15000"/>
                  </a:schemeClr>
                </a:solidFill>
                <a:hlinkClick r:id="rId5"/>
              </a:rPr>
              <a:t>here</a:t>
            </a:r>
            <a:r>
              <a:rPr lang="en-GB" b="1" dirty="0">
                <a:solidFill>
                  <a:schemeClr val="tx1">
                    <a:lumMod val="85000"/>
                    <a:lumOff val="15000"/>
                  </a:schemeClr>
                </a:solidFill>
              </a:rPr>
              <a:t>.</a:t>
            </a:r>
            <a:endParaRPr lang="en-GB" dirty="0">
              <a:solidFill>
                <a:schemeClr val="tx1">
                  <a:lumMod val="85000"/>
                  <a:lumOff val="15000"/>
                </a:schemeClr>
              </a:solidFill>
            </a:endParaRPr>
          </a:p>
        </p:txBody>
      </p:sp>
      <p:pic>
        <p:nvPicPr>
          <p:cNvPr id="2052" name="Picture 4">
            <a:extLst>
              <a:ext uri="{FF2B5EF4-FFF2-40B4-BE49-F238E27FC236}">
                <a16:creationId xmlns:a16="http://schemas.microsoft.com/office/drawing/2014/main" id="{DA2E80BC-4337-6205-C134-CA2C1DC98A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577" y="3223893"/>
            <a:ext cx="2140531" cy="137398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E7953290-E910-CAF6-DE0B-80FBC6B5383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956" y="4755984"/>
            <a:ext cx="2143125" cy="137398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lane parked in front of a building&#10;&#10;Description automatically generated">
            <a:extLst>
              <a:ext uri="{FF2B5EF4-FFF2-40B4-BE49-F238E27FC236}">
                <a16:creationId xmlns:a16="http://schemas.microsoft.com/office/drawing/2014/main" id="{E9DAE9D9-00E7-AE0E-6BCE-C91BBB2E0ADB}"/>
              </a:ext>
            </a:extLst>
          </p:cNvPr>
          <p:cNvPicPr>
            <a:picLocks noChangeAspect="1"/>
          </p:cNvPicPr>
          <p:nvPr/>
        </p:nvPicPr>
        <p:blipFill>
          <a:blip r:embed="rId8"/>
          <a:stretch>
            <a:fillRect/>
          </a:stretch>
        </p:blipFill>
        <p:spPr>
          <a:xfrm>
            <a:off x="191183" y="1690692"/>
            <a:ext cx="2066925" cy="1390855"/>
          </a:xfrm>
          <a:prstGeom prst="rect">
            <a:avLst/>
          </a:prstGeom>
        </p:spPr>
      </p:pic>
    </p:spTree>
    <p:extLst>
      <p:ext uri="{BB962C8B-B14F-4D97-AF65-F5344CB8AC3E}">
        <p14:creationId xmlns:p14="http://schemas.microsoft.com/office/powerpoint/2010/main" val="549210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58078" y="0"/>
            <a:ext cx="7570076" cy="1325563"/>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Strategically located in the UK </a:t>
            </a:r>
            <a:endParaRPr sz="2800" b="1" dirty="0">
              <a:solidFill>
                <a:srgbClr val="081A32"/>
              </a:solidFill>
              <a:latin typeface="Roboto Slab"/>
            </a:endParaRPr>
          </a:p>
        </p:txBody>
      </p:sp>
      <p:pic>
        <p:nvPicPr>
          <p:cNvPr id="10" name="Picture 9" descr="A picture containing map&#10;&#10;Description automatically generated">
            <a:extLst>
              <a:ext uri="{FF2B5EF4-FFF2-40B4-BE49-F238E27FC236}">
                <a16:creationId xmlns:a16="http://schemas.microsoft.com/office/drawing/2014/main" id="{628B6810-7B18-4DCC-9F40-3F00756B97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079" y="2755233"/>
            <a:ext cx="11332868" cy="3888908"/>
          </a:xfrm>
          <a:prstGeom prst="rect">
            <a:avLst/>
          </a:prstGeom>
        </p:spPr>
      </p:pic>
      <p:sp>
        <p:nvSpPr>
          <p:cNvPr id="3" name="TextBox 2">
            <a:extLst>
              <a:ext uri="{FF2B5EF4-FFF2-40B4-BE49-F238E27FC236}">
                <a16:creationId xmlns:a16="http://schemas.microsoft.com/office/drawing/2014/main" id="{569E0F49-44FD-4007-B642-0909BB9013ED}"/>
              </a:ext>
            </a:extLst>
          </p:cNvPr>
          <p:cNvSpPr txBox="1"/>
          <p:nvPr/>
        </p:nvSpPr>
        <p:spPr>
          <a:xfrm>
            <a:off x="407279" y="1074744"/>
            <a:ext cx="9907796" cy="1015663"/>
          </a:xfrm>
          <a:prstGeom prst="rect">
            <a:avLst/>
          </a:prstGeom>
          <a:noFill/>
        </p:spPr>
        <p:txBody>
          <a:bodyPr wrap="square" rtlCol="0">
            <a:spAutoFit/>
          </a:bodyPr>
          <a:lstStyle/>
          <a:p>
            <a:r>
              <a:rPr lang="en-GB" sz="2000" dirty="0">
                <a:solidFill>
                  <a:schemeClr val="tx1">
                    <a:lumMod val="85000"/>
                    <a:lumOff val="15000"/>
                  </a:schemeClr>
                </a:solidFill>
              </a:rPr>
              <a:t>Cranfield University was established in 1946 and is located within the Oxford to Cambridge Arc. This makes Cranfield University well-located for study and research opportunities as well as future employment prospects. </a:t>
            </a:r>
          </a:p>
        </p:txBody>
      </p:sp>
    </p:spTree>
    <p:extLst>
      <p:ext uri="{BB962C8B-B14F-4D97-AF65-F5344CB8AC3E}">
        <p14:creationId xmlns:p14="http://schemas.microsoft.com/office/powerpoint/2010/main" val="18382078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07278" y="584840"/>
            <a:ext cx="8099535" cy="443070"/>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Our courses – Transport Systems </a:t>
            </a:r>
          </a:p>
        </p:txBody>
      </p:sp>
      <p:graphicFrame>
        <p:nvGraphicFramePr>
          <p:cNvPr id="10" name="Table 17">
            <a:extLst>
              <a:ext uri="{FF2B5EF4-FFF2-40B4-BE49-F238E27FC236}">
                <a16:creationId xmlns:a16="http://schemas.microsoft.com/office/drawing/2014/main" id="{6F168790-A3DC-4F1B-AA24-9D921B692E30}"/>
              </a:ext>
            </a:extLst>
          </p:cNvPr>
          <p:cNvGraphicFramePr>
            <a:graphicFrameLocks noGrp="1"/>
          </p:cNvGraphicFramePr>
          <p:nvPr>
            <p:extLst>
              <p:ext uri="{D42A27DB-BD31-4B8C-83A1-F6EECF244321}">
                <p14:modId xmlns:p14="http://schemas.microsoft.com/office/powerpoint/2010/main" val="2363272777"/>
              </p:ext>
            </p:extLst>
          </p:nvPr>
        </p:nvGraphicFramePr>
        <p:xfrm>
          <a:off x="2412654" y="1907572"/>
          <a:ext cx="6679322" cy="3657600"/>
        </p:xfrm>
        <a:graphic>
          <a:graphicData uri="http://schemas.openxmlformats.org/drawingml/2006/table">
            <a:tbl>
              <a:tblPr firstRow="1" bandRow="1">
                <a:tableStyleId>{5940675A-B579-460E-94D1-54222C63F5DA}</a:tableStyleId>
              </a:tblPr>
              <a:tblGrid>
                <a:gridCol w="6679322">
                  <a:extLst>
                    <a:ext uri="{9D8B030D-6E8A-4147-A177-3AD203B41FA5}">
                      <a16:colId xmlns:a16="http://schemas.microsoft.com/office/drawing/2014/main" val="3802467057"/>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b="1" dirty="0">
                          <a:solidFill>
                            <a:schemeClr val="bg1"/>
                          </a:solidFill>
                          <a:latin typeface="+mn-lt"/>
                        </a:rPr>
                        <a:t>Course title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5A7713"/>
                    </a:solidFill>
                  </a:tcPr>
                </a:tc>
                <a:extLst>
                  <a:ext uri="{0D108BD9-81ED-4DB2-BD59-A6C34878D82A}">
                    <a16:rowId xmlns:a16="http://schemas.microsoft.com/office/drawing/2014/main" val="266324129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Advanced Motorsport Engineering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381972812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Advanced Motorsport Mechatronics</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205663285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Air Transport Management</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60837927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Airport Planning and Management</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4070696029"/>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Aviation Digital Technology Management</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4175267179"/>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Automotive Engineering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3391281274"/>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Automotive Mechatronics</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419933153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Connected and Autonomous Vehicle Engineering (Automotive)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2489625837"/>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800" dirty="0">
                          <a:solidFill>
                            <a:schemeClr val="tx1">
                              <a:lumMod val="85000"/>
                              <a:lumOff val="15000"/>
                            </a:schemeClr>
                          </a:solidFill>
                          <a:latin typeface="+mn-lt"/>
                        </a:rPr>
                        <a:t>Safety and Human Factors in Aviation</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009789375"/>
                  </a:ext>
                </a:extLst>
              </a:tr>
            </a:tbl>
          </a:graphicData>
        </a:graphic>
      </p:graphicFrame>
      <p:grpSp>
        <p:nvGrpSpPr>
          <p:cNvPr id="11" name="Group 10">
            <a:extLst>
              <a:ext uri="{FF2B5EF4-FFF2-40B4-BE49-F238E27FC236}">
                <a16:creationId xmlns:a16="http://schemas.microsoft.com/office/drawing/2014/main" id="{AAC15FE1-0C86-4765-954C-C9E0C781F76C}"/>
              </a:ext>
            </a:extLst>
          </p:cNvPr>
          <p:cNvGrpSpPr/>
          <p:nvPr/>
        </p:nvGrpSpPr>
        <p:grpSpPr>
          <a:xfrm>
            <a:off x="10738832" y="298957"/>
            <a:ext cx="1171705" cy="1171705"/>
            <a:chOff x="8230643" y="3497087"/>
            <a:chExt cx="1171705" cy="1171705"/>
          </a:xfrm>
        </p:grpSpPr>
        <p:sp>
          <p:nvSpPr>
            <p:cNvPr id="12" name="Oval 11">
              <a:extLst>
                <a:ext uri="{FF2B5EF4-FFF2-40B4-BE49-F238E27FC236}">
                  <a16:creationId xmlns:a16="http://schemas.microsoft.com/office/drawing/2014/main" id="{AD1780E0-D4E6-4BC4-BA3B-E133CC021400}"/>
                </a:ext>
              </a:extLst>
            </p:cNvPr>
            <p:cNvSpPr/>
            <p:nvPr/>
          </p:nvSpPr>
          <p:spPr>
            <a:xfrm>
              <a:off x="8268074" y="3539342"/>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descr="Logo&#10;&#10;Description automatically generated">
              <a:extLst>
                <a:ext uri="{FF2B5EF4-FFF2-40B4-BE49-F238E27FC236}">
                  <a16:creationId xmlns:a16="http://schemas.microsoft.com/office/drawing/2014/main" id="{F386972B-2099-421F-A4E3-29593504E7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30643" y="3497087"/>
              <a:ext cx="1171705" cy="1171705"/>
            </a:xfrm>
            <a:prstGeom prst="rect">
              <a:avLst/>
            </a:prstGeom>
          </p:spPr>
        </p:pic>
      </p:grpSp>
    </p:spTree>
    <p:extLst>
      <p:ext uri="{BB962C8B-B14F-4D97-AF65-F5344CB8AC3E}">
        <p14:creationId xmlns:p14="http://schemas.microsoft.com/office/powerpoint/2010/main" val="13225829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nature&#10;&#10;Description automatically generated">
            <a:extLst>
              <a:ext uri="{FF2B5EF4-FFF2-40B4-BE49-F238E27FC236}">
                <a16:creationId xmlns:a16="http://schemas.microsoft.com/office/drawing/2014/main" id="{27FF9459-2B71-4FE8-BC18-F88CFC969CB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05" y="0"/>
            <a:ext cx="12190095" cy="6858000"/>
          </a:xfrm>
          <a:prstGeom prst="rect">
            <a:avLst/>
          </a:prstGeom>
        </p:spPr>
      </p:pic>
      <p:sp>
        <p:nvSpPr>
          <p:cNvPr id="2" name="Title 5">
            <a:extLst>
              <a:ext uri="{FF2B5EF4-FFF2-40B4-BE49-F238E27FC236}">
                <a16:creationId xmlns:a16="http://schemas.microsoft.com/office/drawing/2014/main" id="{F80270D7-CF2C-84BE-D3E9-3682401A31DB}"/>
              </a:ext>
            </a:extLst>
          </p:cNvPr>
          <p:cNvSpPr txBox="1">
            <a:spLocks/>
          </p:cNvSpPr>
          <p:nvPr/>
        </p:nvSpPr>
        <p:spPr>
          <a:xfrm>
            <a:off x="2865744" y="134172"/>
            <a:ext cx="8668011"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chemeClr val="bg1"/>
                </a:solidFill>
                <a:latin typeface="+mj-lt"/>
                <a:ea typeface="+mj-ea"/>
                <a:cs typeface="+mj-cs"/>
              </a:defRPr>
            </a:lvl1pPr>
          </a:lstStyle>
          <a:p>
            <a:r>
              <a:rPr lang="en-GB" sz="4400" b="0" dirty="0">
                <a:solidFill>
                  <a:srgbClr val="FFFFFF"/>
                </a:solidFill>
                <a:latin typeface="Roboto Slab"/>
              </a:rPr>
              <a:t>Water</a:t>
            </a:r>
          </a:p>
        </p:txBody>
      </p:sp>
    </p:spTree>
    <p:extLst>
      <p:ext uri="{BB962C8B-B14F-4D97-AF65-F5344CB8AC3E}">
        <p14:creationId xmlns:p14="http://schemas.microsoft.com/office/powerpoint/2010/main" val="6863877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icture containing text, indoor, floor, person&#10;&#10;Description automatically generated">
            <a:extLst>
              <a:ext uri="{FF2B5EF4-FFF2-40B4-BE49-F238E27FC236}">
                <a16:creationId xmlns:a16="http://schemas.microsoft.com/office/drawing/2014/main" id="{A2B2F8DF-A026-4DD6-AF59-8B7EEDE76943}"/>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l="36598" t="-231" r="21586" b="231"/>
          <a:stretch/>
        </p:blipFill>
        <p:spPr>
          <a:xfrm>
            <a:off x="7995655" y="2615"/>
            <a:ext cx="4300537" cy="6858000"/>
          </a:xfrm>
        </p:spPr>
      </p:pic>
      <p:sp>
        <p:nvSpPr>
          <p:cNvPr id="4" name="object 4"/>
          <p:cNvSpPr txBox="1">
            <a:spLocks noGrp="1"/>
          </p:cNvSpPr>
          <p:nvPr>
            <p:ph type="title"/>
          </p:nvPr>
        </p:nvSpPr>
        <p:spPr>
          <a:xfrm>
            <a:off x="177855" y="157796"/>
            <a:ext cx="7249299" cy="1325563"/>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Facilities in Water</a:t>
            </a:r>
            <a:br>
              <a:rPr lang="en-GB" sz="2800" b="1" dirty="0">
                <a:solidFill>
                  <a:srgbClr val="081A32"/>
                </a:solidFill>
                <a:latin typeface="Roboto Slab"/>
              </a:rPr>
            </a:br>
            <a:endParaRPr lang="en-GB" sz="2800" b="1" dirty="0">
              <a:solidFill>
                <a:srgbClr val="081A32"/>
              </a:solidFill>
              <a:latin typeface="Roboto Slab"/>
            </a:endParaRPr>
          </a:p>
        </p:txBody>
      </p:sp>
      <p:sp>
        <p:nvSpPr>
          <p:cNvPr id="3" name="Text Placeholder 2">
            <a:extLst>
              <a:ext uri="{FF2B5EF4-FFF2-40B4-BE49-F238E27FC236}">
                <a16:creationId xmlns:a16="http://schemas.microsoft.com/office/drawing/2014/main" id="{32D7D9D6-7AEA-4629-B6A3-203451718BB8}"/>
              </a:ext>
            </a:extLst>
          </p:cNvPr>
          <p:cNvSpPr>
            <a:spLocks noGrp="1"/>
          </p:cNvSpPr>
          <p:nvPr>
            <p:ph type="body" sz="quarter" idx="10"/>
          </p:nvPr>
        </p:nvSpPr>
        <p:spPr>
          <a:xfrm>
            <a:off x="140424" y="959816"/>
            <a:ext cx="7249299" cy="806285"/>
          </a:xfrm>
        </p:spPr>
        <p:txBody>
          <a:bodyPr/>
          <a:lstStyle/>
          <a:p>
            <a:r>
              <a:rPr lang="en-GB" dirty="0"/>
              <a:t>Our facilities include:</a:t>
            </a:r>
          </a:p>
        </p:txBody>
      </p:sp>
      <p:sp>
        <p:nvSpPr>
          <p:cNvPr id="22" name="TextBox 21">
            <a:extLst>
              <a:ext uri="{FF2B5EF4-FFF2-40B4-BE49-F238E27FC236}">
                <a16:creationId xmlns:a16="http://schemas.microsoft.com/office/drawing/2014/main" id="{CE21027D-928C-44A9-A57B-7A59D36EC484}"/>
              </a:ext>
            </a:extLst>
          </p:cNvPr>
          <p:cNvSpPr txBox="1"/>
          <p:nvPr/>
        </p:nvSpPr>
        <p:spPr>
          <a:xfrm>
            <a:off x="8399174" y="5841481"/>
            <a:ext cx="3654000" cy="923330"/>
          </a:xfrm>
          <a:prstGeom prst="rect">
            <a:avLst/>
          </a:prstGeom>
          <a:noFill/>
        </p:spPr>
        <p:txBody>
          <a:bodyPr wrap="square" rtlCol="0">
            <a:spAutoFit/>
          </a:bodyPr>
          <a:lstStyle/>
          <a:p>
            <a:r>
              <a:rPr lang="en-GB" b="1" dirty="0"/>
              <a:t>An advanced sensors lab</a:t>
            </a:r>
          </a:p>
          <a:p>
            <a:r>
              <a:rPr lang="en-GB" dirty="0"/>
              <a:t>Supporting cutting-edge research and device development</a:t>
            </a:r>
          </a:p>
        </p:txBody>
      </p:sp>
      <p:sp>
        <p:nvSpPr>
          <p:cNvPr id="23" name="TextBox 22">
            <a:extLst>
              <a:ext uri="{FF2B5EF4-FFF2-40B4-BE49-F238E27FC236}">
                <a16:creationId xmlns:a16="http://schemas.microsoft.com/office/drawing/2014/main" id="{DE242FEB-5237-46B2-AF66-9852D1ABE134}"/>
              </a:ext>
            </a:extLst>
          </p:cNvPr>
          <p:cNvSpPr txBox="1"/>
          <p:nvPr/>
        </p:nvSpPr>
        <p:spPr>
          <a:xfrm>
            <a:off x="2353904" y="1974875"/>
            <a:ext cx="7484192" cy="923330"/>
          </a:xfrm>
          <a:prstGeom prst="rect">
            <a:avLst/>
          </a:prstGeom>
          <a:noFill/>
        </p:spPr>
        <p:txBody>
          <a:bodyPr wrap="square" rtlCol="0">
            <a:spAutoFit/>
          </a:bodyPr>
          <a:lstStyle/>
          <a:p>
            <a:r>
              <a:rPr lang="en-GB" b="1" dirty="0">
                <a:solidFill>
                  <a:schemeClr val="tx1">
                    <a:lumMod val="85000"/>
                    <a:lumOff val="15000"/>
                  </a:schemeClr>
                </a:solidFill>
              </a:rPr>
              <a:t>A breakthrough innovation hub</a:t>
            </a:r>
          </a:p>
          <a:p>
            <a:r>
              <a:rPr lang="en-GB" dirty="0">
                <a:solidFill>
                  <a:schemeClr val="tx1">
                    <a:lumMod val="85000"/>
                    <a:lumOff val="15000"/>
                  </a:schemeClr>
                </a:solidFill>
              </a:rPr>
              <a:t>With dedicated areas for design, rapid prototyping, </a:t>
            </a:r>
          </a:p>
          <a:p>
            <a:r>
              <a:rPr lang="en-GB" dirty="0">
                <a:solidFill>
                  <a:schemeClr val="tx1">
                    <a:lumMod val="85000"/>
                    <a:lumOff val="15000"/>
                  </a:schemeClr>
                </a:solidFill>
              </a:rPr>
              <a:t>and testing</a:t>
            </a:r>
          </a:p>
        </p:txBody>
      </p:sp>
      <p:sp>
        <p:nvSpPr>
          <p:cNvPr id="24" name="TextBox 23">
            <a:extLst>
              <a:ext uri="{FF2B5EF4-FFF2-40B4-BE49-F238E27FC236}">
                <a16:creationId xmlns:a16="http://schemas.microsoft.com/office/drawing/2014/main" id="{DBD62262-100F-4E89-AB71-CE74E1C7B06B}"/>
              </a:ext>
            </a:extLst>
          </p:cNvPr>
          <p:cNvSpPr txBox="1"/>
          <p:nvPr/>
        </p:nvSpPr>
        <p:spPr>
          <a:xfrm>
            <a:off x="2353904" y="3484356"/>
            <a:ext cx="6924890" cy="923330"/>
          </a:xfrm>
          <a:prstGeom prst="rect">
            <a:avLst/>
          </a:prstGeom>
          <a:noFill/>
        </p:spPr>
        <p:txBody>
          <a:bodyPr wrap="square" rtlCol="0">
            <a:spAutoFit/>
          </a:bodyPr>
          <a:lstStyle/>
          <a:p>
            <a:r>
              <a:rPr lang="en-GB" b="1" dirty="0">
                <a:solidFill>
                  <a:schemeClr val="tx1">
                    <a:lumMod val="85000"/>
                    <a:lumOff val="15000"/>
                  </a:schemeClr>
                </a:solidFill>
              </a:rPr>
              <a:t>Sewer loops</a:t>
            </a:r>
          </a:p>
          <a:p>
            <a:r>
              <a:rPr lang="en-GB" dirty="0">
                <a:solidFill>
                  <a:schemeClr val="tx1">
                    <a:lumMod val="85000"/>
                    <a:lumOff val="15000"/>
                  </a:schemeClr>
                </a:solidFill>
              </a:rPr>
              <a:t>For exploring the formation and control of fats, oils</a:t>
            </a:r>
          </a:p>
          <a:p>
            <a:r>
              <a:rPr lang="en-GB" dirty="0">
                <a:solidFill>
                  <a:schemeClr val="tx1">
                    <a:lumMod val="85000"/>
                    <a:lumOff val="15000"/>
                  </a:schemeClr>
                </a:solidFill>
              </a:rPr>
              <a:t> and greases (FOG) in sewers.</a:t>
            </a:r>
          </a:p>
        </p:txBody>
      </p:sp>
      <p:sp>
        <p:nvSpPr>
          <p:cNvPr id="25" name="TextBox 24">
            <a:extLst>
              <a:ext uri="{FF2B5EF4-FFF2-40B4-BE49-F238E27FC236}">
                <a16:creationId xmlns:a16="http://schemas.microsoft.com/office/drawing/2014/main" id="{4C473B48-9783-4476-ACCB-7D895B3ACE0C}"/>
              </a:ext>
            </a:extLst>
          </p:cNvPr>
          <p:cNvSpPr txBox="1"/>
          <p:nvPr/>
        </p:nvSpPr>
        <p:spPr>
          <a:xfrm>
            <a:off x="2409909" y="4749010"/>
            <a:ext cx="7484192" cy="1477328"/>
          </a:xfrm>
          <a:prstGeom prst="rect">
            <a:avLst/>
          </a:prstGeom>
          <a:noFill/>
        </p:spPr>
        <p:txBody>
          <a:bodyPr wrap="square" rtlCol="0">
            <a:spAutoFit/>
          </a:bodyPr>
          <a:lstStyle/>
          <a:p>
            <a:r>
              <a:rPr lang="en-GB" b="1" dirty="0">
                <a:solidFill>
                  <a:schemeClr val="tx1">
                    <a:lumMod val="85000"/>
                    <a:lumOff val="15000"/>
                  </a:schemeClr>
                </a:solidFill>
              </a:rPr>
              <a:t>The George </a:t>
            </a:r>
            <a:r>
              <a:rPr lang="en-GB" b="1" dirty="0" err="1">
                <a:solidFill>
                  <a:schemeClr val="tx1">
                    <a:lumMod val="85000"/>
                    <a:lumOff val="15000"/>
                  </a:schemeClr>
                </a:solidFill>
              </a:rPr>
              <a:t>Solt</a:t>
            </a:r>
            <a:r>
              <a:rPr lang="en-GB" b="1" dirty="0">
                <a:solidFill>
                  <a:schemeClr val="tx1">
                    <a:lumMod val="85000"/>
                    <a:lumOff val="15000"/>
                  </a:schemeClr>
                </a:solidFill>
              </a:rPr>
              <a:t>, UK </a:t>
            </a:r>
            <a:r>
              <a:rPr lang="en-GB" b="1" dirty="0" err="1">
                <a:solidFill>
                  <a:schemeClr val="tx1">
                    <a:lumMod val="85000"/>
                    <a:lumOff val="15000"/>
                  </a:schemeClr>
                </a:solidFill>
              </a:rPr>
              <a:t>Collaboratorium</a:t>
            </a:r>
            <a:r>
              <a:rPr lang="en-GB" b="1" dirty="0">
                <a:solidFill>
                  <a:schemeClr val="tx1">
                    <a:lumMod val="85000"/>
                    <a:lumOff val="15000"/>
                  </a:schemeClr>
                </a:solidFill>
              </a:rPr>
              <a:t> for</a:t>
            </a:r>
          </a:p>
          <a:p>
            <a:r>
              <a:rPr lang="en-GB" b="1" dirty="0">
                <a:solidFill>
                  <a:schemeClr val="tx1">
                    <a:lumMod val="85000"/>
                    <a:lumOff val="15000"/>
                  </a:schemeClr>
                </a:solidFill>
              </a:rPr>
              <a:t> Research on Infrastructure and Cities</a:t>
            </a:r>
          </a:p>
          <a:p>
            <a:r>
              <a:rPr lang="en-GB" b="1" dirty="0">
                <a:solidFill>
                  <a:schemeClr val="tx1">
                    <a:lumMod val="85000"/>
                    <a:lumOff val="15000"/>
                  </a:schemeClr>
                </a:solidFill>
              </a:rPr>
              <a:t> (UKCRIC)</a:t>
            </a:r>
          </a:p>
          <a:p>
            <a:r>
              <a:rPr lang="en-GB" dirty="0">
                <a:solidFill>
                  <a:schemeClr val="tx1">
                    <a:lumMod val="85000"/>
                    <a:lumOff val="15000"/>
                  </a:schemeClr>
                </a:solidFill>
              </a:rPr>
              <a:t>Housing the point-of-use potable water laboratory </a:t>
            </a:r>
          </a:p>
          <a:p>
            <a:r>
              <a:rPr lang="en-GB" dirty="0">
                <a:solidFill>
                  <a:schemeClr val="tx1">
                    <a:lumMod val="85000"/>
                    <a:lumOff val="15000"/>
                  </a:schemeClr>
                </a:solidFill>
              </a:rPr>
              <a:t>and sensors laboratory.</a:t>
            </a:r>
          </a:p>
        </p:txBody>
      </p:sp>
      <p:grpSp>
        <p:nvGrpSpPr>
          <p:cNvPr id="26" name="Group 25">
            <a:extLst>
              <a:ext uri="{FF2B5EF4-FFF2-40B4-BE49-F238E27FC236}">
                <a16:creationId xmlns:a16="http://schemas.microsoft.com/office/drawing/2014/main" id="{DFFD7F37-B64E-43B9-BD6E-1F5CB5F45C1F}"/>
              </a:ext>
            </a:extLst>
          </p:cNvPr>
          <p:cNvGrpSpPr/>
          <p:nvPr/>
        </p:nvGrpSpPr>
        <p:grpSpPr>
          <a:xfrm>
            <a:off x="10738831" y="298956"/>
            <a:ext cx="1171705" cy="1171705"/>
            <a:chOff x="6247219" y="5017689"/>
            <a:chExt cx="1171705" cy="1171705"/>
          </a:xfrm>
        </p:grpSpPr>
        <p:sp>
          <p:nvSpPr>
            <p:cNvPr id="27" name="Oval 26">
              <a:extLst>
                <a:ext uri="{FF2B5EF4-FFF2-40B4-BE49-F238E27FC236}">
                  <a16:creationId xmlns:a16="http://schemas.microsoft.com/office/drawing/2014/main" id="{76536EFC-CA2C-4D75-872C-1968DF2A3FDB}"/>
                </a:ext>
              </a:extLst>
            </p:cNvPr>
            <p:cNvSpPr/>
            <p:nvPr/>
          </p:nvSpPr>
          <p:spPr>
            <a:xfrm>
              <a:off x="6284650" y="5053889"/>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8" name="Picture 27" descr="Logo&#10;&#10;Description automatically generated with medium confidence">
              <a:extLst>
                <a:ext uri="{FF2B5EF4-FFF2-40B4-BE49-F238E27FC236}">
                  <a16:creationId xmlns:a16="http://schemas.microsoft.com/office/drawing/2014/main" id="{71654830-D26D-417D-9DAD-B0526C4FD49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47219" y="5017689"/>
              <a:ext cx="1171705" cy="1171705"/>
            </a:xfrm>
            <a:prstGeom prst="rect">
              <a:avLst/>
            </a:prstGeom>
          </p:spPr>
        </p:pic>
      </p:grpSp>
      <p:sp>
        <p:nvSpPr>
          <p:cNvPr id="17" name="TextBox 16">
            <a:extLst>
              <a:ext uri="{FF2B5EF4-FFF2-40B4-BE49-F238E27FC236}">
                <a16:creationId xmlns:a16="http://schemas.microsoft.com/office/drawing/2014/main" id="{7818A739-F44B-4B14-A495-D1C0B4FC87CB}"/>
              </a:ext>
            </a:extLst>
          </p:cNvPr>
          <p:cNvSpPr txBox="1"/>
          <p:nvPr/>
        </p:nvSpPr>
        <p:spPr>
          <a:xfrm>
            <a:off x="272354" y="6354404"/>
            <a:ext cx="7519143" cy="369332"/>
          </a:xfrm>
          <a:prstGeom prst="rect">
            <a:avLst/>
          </a:prstGeom>
          <a:noFill/>
        </p:spPr>
        <p:txBody>
          <a:bodyPr wrap="square" rtlCol="0">
            <a:spAutoFit/>
          </a:bodyPr>
          <a:lstStyle/>
          <a:p>
            <a:r>
              <a:rPr lang="en-GB" b="1" dirty="0">
                <a:solidFill>
                  <a:schemeClr val="tx1">
                    <a:lumMod val="85000"/>
                    <a:lumOff val="15000"/>
                  </a:schemeClr>
                </a:solidFill>
              </a:rPr>
              <a:t>Find out more about our Water facilities </a:t>
            </a:r>
            <a:r>
              <a:rPr lang="en-GB" b="1" dirty="0">
                <a:solidFill>
                  <a:schemeClr val="tx1">
                    <a:lumMod val="85000"/>
                    <a:lumOff val="15000"/>
                  </a:schemeClr>
                </a:solidFill>
                <a:hlinkClick r:id="rId5"/>
              </a:rPr>
              <a:t>here</a:t>
            </a:r>
            <a:r>
              <a:rPr lang="en-GB" b="1" dirty="0">
                <a:solidFill>
                  <a:schemeClr val="tx1">
                    <a:lumMod val="85000"/>
                    <a:lumOff val="15000"/>
                  </a:schemeClr>
                </a:solidFill>
              </a:rPr>
              <a:t>.</a:t>
            </a:r>
            <a:endParaRPr lang="en-GB" dirty="0">
              <a:solidFill>
                <a:schemeClr val="tx1">
                  <a:lumMod val="85000"/>
                  <a:lumOff val="15000"/>
                </a:schemeClr>
              </a:solidFill>
            </a:endParaRPr>
          </a:p>
        </p:txBody>
      </p:sp>
      <p:pic>
        <p:nvPicPr>
          <p:cNvPr id="1030" name="Picture 6" descr="Sewer loop for FOG research">
            <a:extLst>
              <a:ext uri="{FF2B5EF4-FFF2-40B4-BE49-F238E27FC236}">
                <a16:creationId xmlns:a16="http://schemas.microsoft.com/office/drawing/2014/main" id="{3F731A23-D6EC-CCE1-7806-1C802FDC81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979" y="3318717"/>
            <a:ext cx="2066925" cy="120032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hD student taking water sample">
            <a:extLst>
              <a:ext uri="{FF2B5EF4-FFF2-40B4-BE49-F238E27FC236}">
                <a16:creationId xmlns:a16="http://schemas.microsoft.com/office/drawing/2014/main" id="{AAF07584-5B53-239B-7DE8-2EBBBCB5ED4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2353" y="4732407"/>
            <a:ext cx="2066925" cy="1456297"/>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C0F7F48A-841F-2ACB-1032-67C5D653E18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2354" y="1621882"/>
            <a:ext cx="2066925" cy="1531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50258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07278" y="806375"/>
            <a:ext cx="8099535" cy="443070"/>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Our courses – Water</a:t>
            </a:r>
          </a:p>
        </p:txBody>
      </p:sp>
      <p:grpSp>
        <p:nvGrpSpPr>
          <p:cNvPr id="19" name="Group 18">
            <a:extLst>
              <a:ext uri="{FF2B5EF4-FFF2-40B4-BE49-F238E27FC236}">
                <a16:creationId xmlns:a16="http://schemas.microsoft.com/office/drawing/2014/main" id="{0BAD9406-E2F1-4A97-B1EB-67CF49B5CD42}"/>
              </a:ext>
            </a:extLst>
          </p:cNvPr>
          <p:cNvGrpSpPr/>
          <p:nvPr/>
        </p:nvGrpSpPr>
        <p:grpSpPr>
          <a:xfrm>
            <a:off x="10738831" y="298956"/>
            <a:ext cx="1171705" cy="1171705"/>
            <a:chOff x="6247219" y="5017689"/>
            <a:chExt cx="1171705" cy="1171705"/>
          </a:xfrm>
        </p:grpSpPr>
        <p:sp>
          <p:nvSpPr>
            <p:cNvPr id="20" name="Oval 19">
              <a:extLst>
                <a:ext uri="{FF2B5EF4-FFF2-40B4-BE49-F238E27FC236}">
                  <a16:creationId xmlns:a16="http://schemas.microsoft.com/office/drawing/2014/main" id="{2D450F0E-58F3-4320-AD10-1F97357EC703}"/>
                </a:ext>
              </a:extLst>
            </p:cNvPr>
            <p:cNvSpPr/>
            <p:nvPr/>
          </p:nvSpPr>
          <p:spPr>
            <a:xfrm>
              <a:off x="6284650" y="5053889"/>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descr="Logo&#10;&#10;Description automatically generated with medium confidence">
              <a:extLst>
                <a:ext uri="{FF2B5EF4-FFF2-40B4-BE49-F238E27FC236}">
                  <a16:creationId xmlns:a16="http://schemas.microsoft.com/office/drawing/2014/main" id="{A5B0117E-9AFB-4A3F-A26A-167921D23A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7219" y="5017689"/>
              <a:ext cx="1171705" cy="1171705"/>
            </a:xfrm>
            <a:prstGeom prst="rect">
              <a:avLst/>
            </a:prstGeom>
          </p:spPr>
        </p:pic>
      </p:grpSp>
      <p:graphicFrame>
        <p:nvGraphicFramePr>
          <p:cNvPr id="22" name="Table 17">
            <a:extLst>
              <a:ext uri="{FF2B5EF4-FFF2-40B4-BE49-F238E27FC236}">
                <a16:creationId xmlns:a16="http://schemas.microsoft.com/office/drawing/2014/main" id="{6FD66BA1-F76B-418D-8D71-AA304720B974}"/>
              </a:ext>
            </a:extLst>
          </p:cNvPr>
          <p:cNvGraphicFramePr>
            <a:graphicFrameLocks noGrp="1"/>
          </p:cNvGraphicFramePr>
          <p:nvPr>
            <p:extLst>
              <p:ext uri="{D42A27DB-BD31-4B8C-83A1-F6EECF244321}">
                <p14:modId xmlns:p14="http://schemas.microsoft.com/office/powerpoint/2010/main" val="954543681"/>
              </p:ext>
            </p:extLst>
          </p:nvPr>
        </p:nvGraphicFramePr>
        <p:xfrm>
          <a:off x="3374302" y="1615116"/>
          <a:ext cx="4868107" cy="1584960"/>
        </p:xfrm>
        <a:graphic>
          <a:graphicData uri="http://schemas.openxmlformats.org/drawingml/2006/table">
            <a:tbl>
              <a:tblPr firstRow="1" bandRow="1">
                <a:tableStyleId>{5940675A-B579-460E-94D1-54222C63F5DA}</a:tableStyleId>
              </a:tblPr>
              <a:tblGrid>
                <a:gridCol w="4868107">
                  <a:extLst>
                    <a:ext uri="{9D8B030D-6E8A-4147-A177-3AD203B41FA5}">
                      <a16:colId xmlns:a16="http://schemas.microsoft.com/office/drawing/2014/main" val="3802467057"/>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b="1" dirty="0">
                          <a:solidFill>
                            <a:schemeClr val="bg1"/>
                          </a:solidFill>
                          <a:latin typeface="+mn-lt"/>
                        </a:rPr>
                        <a:t>Course title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633E88"/>
                    </a:solidFill>
                  </a:tcPr>
                </a:tc>
                <a:extLst>
                  <a:ext uri="{0D108BD9-81ED-4DB2-BD59-A6C34878D82A}">
                    <a16:rowId xmlns:a16="http://schemas.microsoft.com/office/drawing/2014/main" val="266324129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solidFill>
                            <a:schemeClr val="tx1">
                              <a:lumMod val="85000"/>
                              <a:lumOff val="15000"/>
                            </a:schemeClr>
                          </a:solidFill>
                          <a:latin typeface="+mn-lt"/>
                        </a:rPr>
                        <a:t>Advanced Water Management</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381972812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solidFill>
                            <a:schemeClr val="tx1">
                              <a:lumMod val="85000"/>
                              <a:lumOff val="15000"/>
                            </a:schemeClr>
                          </a:solidFill>
                          <a:latin typeface="+mn-lt"/>
                        </a:rPr>
                        <a:t>Water and Sanitation for Development</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205663285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solidFill>
                            <a:schemeClr val="tx1">
                              <a:lumMod val="85000"/>
                              <a:lumOff val="15000"/>
                            </a:schemeClr>
                          </a:solidFill>
                          <a:latin typeface="+mn-lt"/>
                        </a:rPr>
                        <a:t>Water and Wastewater Engineering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608379272"/>
                  </a:ext>
                </a:extLst>
              </a:tr>
            </a:tbl>
          </a:graphicData>
        </a:graphic>
      </p:graphicFrame>
      <p:graphicFrame>
        <p:nvGraphicFramePr>
          <p:cNvPr id="8" name="Table 17">
            <a:extLst>
              <a:ext uri="{FF2B5EF4-FFF2-40B4-BE49-F238E27FC236}">
                <a16:creationId xmlns:a16="http://schemas.microsoft.com/office/drawing/2014/main" id="{90D002ED-7639-4456-B6B8-93783A65E2CB}"/>
              </a:ext>
            </a:extLst>
          </p:cNvPr>
          <p:cNvGraphicFramePr>
            <a:graphicFrameLocks noGrp="1"/>
          </p:cNvGraphicFramePr>
          <p:nvPr>
            <p:extLst>
              <p:ext uri="{D42A27DB-BD31-4B8C-83A1-F6EECF244321}">
                <p14:modId xmlns:p14="http://schemas.microsoft.com/office/powerpoint/2010/main" val="3574279229"/>
              </p:ext>
            </p:extLst>
          </p:nvPr>
        </p:nvGraphicFramePr>
        <p:xfrm>
          <a:off x="3374301" y="4636202"/>
          <a:ext cx="4868107" cy="792480"/>
        </p:xfrm>
        <a:graphic>
          <a:graphicData uri="http://schemas.openxmlformats.org/drawingml/2006/table">
            <a:tbl>
              <a:tblPr firstRow="1" bandRow="1">
                <a:tableStyleId>{5940675A-B579-460E-94D1-54222C63F5DA}</a:tableStyleId>
              </a:tblPr>
              <a:tblGrid>
                <a:gridCol w="4868107">
                  <a:extLst>
                    <a:ext uri="{9D8B030D-6E8A-4147-A177-3AD203B41FA5}">
                      <a16:colId xmlns:a16="http://schemas.microsoft.com/office/drawing/2014/main" val="3802467057"/>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b="1" dirty="0">
                          <a:solidFill>
                            <a:schemeClr val="bg1"/>
                          </a:solidFill>
                          <a:latin typeface="+mn-lt"/>
                        </a:rPr>
                        <a:t>Course title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633E88"/>
                    </a:solidFill>
                  </a:tcPr>
                </a:tc>
                <a:extLst>
                  <a:ext uri="{0D108BD9-81ED-4DB2-BD59-A6C34878D82A}">
                    <a16:rowId xmlns:a16="http://schemas.microsoft.com/office/drawing/2014/main" val="266324129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solidFill>
                            <a:schemeClr val="tx1">
                              <a:lumMod val="85000"/>
                              <a:lumOff val="15000"/>
                            </a:schemeClr>
                          </a:solidFill>
                          <a:latin typeface="+mn-lt"/>
                        </a:rPr>
                        <a:t>Design Thinking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3819728125"/>
                  </a:ext>
                </a:extLst>
              </a:tr>
            </a:tbl>
          </a:graphicData>
        </a:graphic>
      </p:graphicFrame>
      <p:sp>
        <p:nvSpPr>
          <p:cNvPr id="9" name="object 4">
            <a:extLst>
              <a:ext uri="{FF2B5EF4-FFF2-40B4-BE49-F238E27FC236}">
                <a16:creationId xmlns:a16="http://schemas.microsoft.com/office/drawing/2014/main" id="{B403A839-A686-47E8-8FEE-848E390FF52E}"/>
              </a:ext>
            </a:extLst>
          </p:cNvPr>
          <p:cNvSpPr txBox="1">
            <a:spLocks/>
          </p:cNvSpPr>
          <p:nvPr/>
        </p:nvSpPr>
        <p:spPr>
          <a:xfrm>
            <a:off x="407278" y="3657925"/>
            <a:ext cx="8099535" cy="443070"/>
          </a:xfrm>
          <a:prstGeom prst="rect">
            <a:avLst/>
          </a:prstGeom>
        </p:spPr>
        <p:txBody>
          <a:bodyPr vert="horz" wrap="square" lIns="0" tIns="12065" rIns="0" bIns="0" rtlCol="0" anchor="ctr">
            <a:spAutoFit/>
          </a:bodyPr>
          <a:lstStyle>
            <a:lvl1pPr algn="l" defTabSz="685800" rtl="0" eaLnBrk="1" latinLnBrk="0" hangingPunct="1">
              <a:lnSpc>
                <a:spcPct val="100000"/>
              </a:lnSpc>
              <a:spcBef>
                <a:spcPct val="0"/>
              </a:spcBef>
              <a:buNone/>
              <a:defRPr sz="3300" b="1" kern="1200">
                <a:solidFill>
                  <a:srgbClr val="0A406C"/>
                </a:solidFill>
                <a:latin typeface="+mj-lt"/>
                <a:ea typeface="+mj-ea"/>
                <a:cs typeface="+mj-cs"/>
              </a:defRPr>
            </a:lvl1pPr>
          </a:lstStyle>
          <a:p>
            <a:pPr marL="12700">
              <a:spcBef>
                <a:spcPts val="95"/>
              </a:spcBef>
            </a:pPr>
            <a:r>
              <a:rPr lang="en-GB" sz="2800" dirty="0">
                <a:solidFill>
                  <a:srgbClr val="081A32"/>
                </a:solidFill>
                <a:latin typeface="Roboto Slab"/>
              </a:rPr>
              <a:t>Our courses – Design</a:t>
            </a:r>
          </a:p>
        </p:txBody>
      </p:sp>
    </p:spTree>
    <p:extLst>
      <p:ext uri="{BB962C8B-B14F-4D97-AF65-F5344CB8AC3E}">
        <p14:creationId xmlns:p14="http://schemas.microsoft.com/office/powerpoint/2010/main" val="16478946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07278" y="806375"/>
            <a:ext cx="8099535" cy="443070"/>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rgbClr val="081A32"/>
                </a:solidFill>
                <a:latin typeface="Roboto Slab"/>
              </a:rPr>
              <a:t>Our courses – Water</a:t>
            </a:r>
          </a:p>
        </p:txBody>
      </p:sp>
      <p:sp>
        <p:nvSpPr>
          <p:cNvPr id="6" name="TextBox 5">
            <a:extLst>
              <a:ext uri="{FF2B5EF4-FFF2-40B4-BE49-F238E27FC236}">
                <a16:creationId xmlns:a16="http://schemas.microsoft.com/office/drawing/2014/main" id="{3FB72208-6048-475F-825B-2E1AEAF8B8A3}"/>
              </a:ext>
            </a:extLst>
          </p:cNvPr>
          <p:cNvSpPr txBox="1"/>
          <p:nvPr/>
        </p:nvSpPr>
        <p:spPr>
          <a:xfrm>
            <a:off x="8883542" y="6601646"/>
            <a:ext cx="1819729" cy="215444"/>
          </a:xfrm>
          <a:prstGeom prst="rect">
            <a:avLst/>
          </a:prstGeom>
          <a:noFill/>
        </p:spPr>
        <p:txBody>
          <a:bodyPr wrap="none" rtlCol="0">
            <a:spAutoFit/>
          </a:bodyPr>
          <a:lstStyle/>
          <a:p>
            <a:r>
              <a:rPr lang="en-GB" sz="800" dirty="0">
                <a:solidFill>
                  <a:schemeClr val="tx2"/>
                </a:solidFill>
                <a:latin typeface="Roboto Slab"/>
                <a:cs typeface="Arial" panose="020B0604020202020204" pitchFamily="34" charset="0"/>
              </a:rPr>
              <a:t>@ Cranfield University August 2021</a:t>
            </a:r>
          </a:p>
        </p:txBody>
      </p:sp>
      <p:grpSp>
        <p:nvGrpSpPr>
          <p:cNvPr id="19" name="Group 18">
            <a:extLst>
              <a:ext uri="{FF2B5EF4-FFF2-40B4-BE49-F238E27FC236}">
                <a16:creationId xmlns:a16="http://schemas.microsoft.com/office/drawing/2014/main" id="{0BAD9406-E2F1-4A97-B1EB-67CF49B5CD42}"/>
              </a:ext>
            </a:extLst>
          </p:cNvPr>
          <p:cNvGrpSpPr/>
          <p:nvPr/>
        </p:nvGrpSpPr>
        <p:grpSpPr>
          <a:xfrm>
            <a:off x="10738831" y="298956"/>
            <a:ext cx="1171705" cy="1171705"/>
            <a:chOff x="6247219" y="5017689"/>
            <a:chExt cx="1171705" cy="1171705"/>
          </a:xfrm>
        </p:grpSpPr>
        <p:sp>
          <p:nvSpPr>
            <p:cNvPr id="20" name="Oval 19">
              <a:extLst>
                <a:ext uri="{FF2B5EF4-FFF2-40B4-BE49-F238E27FC236}">
                  <a16:creationId xmlns:a16="http://schemas.microsoft.com/office/drawing/2014/main" id="{2D450F0E-58F3-4320-AD10-1F97357EC703}"/>
                </a:ext>
              </a:extLst>
            </p:cNvPr>
            <p:cNvSpPr/>
            <p:nvPr/>
          </p:nvSpPr>
          <p:spPr>
            <a:xfrm>
              <a:off x="6284650" y="5053889"/>
              <a:ext cx="1096844" cy="1099306"/>
            </a:xfrm>
            <a:prstGeom prst="ellipse">
              <a:avLst/>
            </a:prstGeom>
            <a:solidFill>
              <a:srgbClr val="0818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descr="Logo&#10;&#10;Description automatically generated with medium confidence">
              <a:extLst>
                <a:ext uri="{FF2B5EF4-FFF2-40B4-BE49-F238E27FC236}">
                  <a16:creationId xmlns:a16="http://schemas.microsoft.com/office/drawing/2014/main" id="{A5B0117E-9AFB-4A3F-A26A-167921D23A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47219" y="5017689"/>
              <a:ext cx="1171705" cy="1171705"/>
            </a:xfrm>
            <a:prstGeom prst="rect">
              <a:avLst/>
            </a:prstGeom>
          </p:spPr>
        </p:pic>
      </p:grpSp>
      <p:graphicFrame>
        <p:nvGraphicFramePr>
          <p:cNvPr id="22" name="Table 17">
            <a:extLst>
              <a:ext uri="{FF2B5EF4-FFF2-40B4-BE49-F238E27FC236}">
                <a16:creationId xmlns:a16="http://schemas.microsoft.com/office/drawing/2014/main" id="{6FD66BA1-F76B-418D-8D71-AA304720B974}"/>
              </a:ext>
            </a:extLst>
          </p:cNvPr>
          <p:cNvGraphicFramePr>
            <a:graphicFrameLocks noGrp="1"/>
          </p:cNvGraphicFramePr>
          <p:nvPr/>
        </p:nvGraphicFramePr>
        <p:xfrm>
          <a:off x="3374302" y="1615116"/>
          <a:ext cx="4868107" cy="1584960"/>
        </p:xfrm>
        <a:graphic>
          <a:graphicData uri="http://schemas.openxmlformats.org/drawingml/2006/table">
            <a:tbl>
              <a:tblPr firstRow="1" bandRow="1">
                <a:tableStyleId>{5940675A-B579-460E-94D1-54222C63F5DA}</a:tableStyleId>
              </a:tblPr>
              <a:tblGrid>
                <a:gridCol w="4868107">
                  <a:extLst>
                    <a:ext uri="{9D8B030D-6E8A-4147-A177-3AD203B41FA5}">
                      <a16:colId xmlns:a16="http://schemas.microsoft.com/office/drawing/2014/main" val="3802467057"/>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b="1" dirty="0">
                          <a:solidFill>
                            <a:schemeClr val="bg1"/>
                          </a:solidFill>
                          <a:latin typeface="+mn-lt"/>
                        </a:rPr>
                        <a:t>Course title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633E88"/>
                    </a:solidFill>
                  </a:tcPr>
                </a:tc>
                <a:extLst>
                  <a:ext uri="{0D108BD9-81ED-4DB2-BD59-A6C34878D82A}">
                    <a16:rowId xmlns:a16="http://schemas.microsoft.com/office/drawing/2014/main" val="266324129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solidFill>
                            <a:schemeClr val="tx1">
                              <a:lumMod val="85000"/>
                              <a:lumOff val="15000"/>
                            </a:schemeClr>
                          </a:solidFill>
                          <a:latin typeface="+mn-lt"/>
                        </a:rPr>
                        <a:t>Advanced Water Management</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381972812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solidFill>
                            <a:schemeClr val="tx1">
                              <a:lumMod val="85000"/>
                              <a:lumOff val="15000"/>
                            </a:schemeClr>
                          </a:solidFill>
                          <a:latin typeface="+mn-lt"/>
                        </a:rPr>
                        <a:t>Water and Sanitation for Development</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F1F2F2"/>
                    </a:solidFill>
                  </a:tcPr>
                </a:tc>
                <a:extLst>
                  <a:ext uri="{0D108BD9-81ED-4DB2-BD59-A6C34878D82A}">
                    <a16:rowId xmlns:a16="http://schemas.microsoft.com/office/drawing/2014/main" val="2056632855"/>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solidFill>
                            <a:schemeClr val="tx1">
                              <a:lumMod val="85000"/>
                              <a:lumOff val="15000"/>
                            </a:schemeClr>
                          </a:solidFill>
                          <a:latin typeface="+mn-lt"/>
                        </a:rPr>
                        <a:t>Water and Wastewater Engineering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1608379272"/>
                  </a:ext>
                </a:extLst>
              </a:tr>
            </a:tbl>
          </a:graphicData>
        </a:graphic>
      </p:graphicFrame>
      <p:graphicFrame>
        <p:nvGraphicFramePr>
          <p:cNvPr id="8" name="Table 17">
            <a:extLst>
              <a:ext uri="{FF2B5EF4-FFF2-40B4-BE49-F238E27FC236}">
                <a16:creationId xmlns:a16="http://schemas.microsoft.com/office/drawing/2014/main" id="{90D002ED-7639-4456-B6B8-93783A65E2CB}"/>
              </a:ext>
            </a:extLst>
          </p:cNvPr>
          <p:cNvGraphicFramePr>
            <a:graphicFrameLocks noGrp="1"/>
          </p:cNvGraphicFramePr>
          <p:nvPr/>
        </p:nvGraphicFramePr>
        <p:xfrm>
          <a:off x="3374301" y="4636202"/>
          <a:ext cx="4868107" cy="792480"/>
        </p:xfrm>
        <a:graphic>
          <a:graphicData uri="http://schemas.openxmlformats.org/drawingml/2006/table">
            <a:tbl>
              <a:tblPr firstRow="1" bandRow="1">
                <a:tableStyleId>{5940675A-B579-460E-94D1-54222C63F5DA}</a:tableStyleId>
              </a:tblPr>
              <a:tblGrid>
                <a:gridCol w="4868107">
                  <a:extLst>
                    <a:ext uri="{9D8B030D-6E8A-4147-A177-3AD203B41FA5}">
                      <a16:colId xmlns:a16="http://schemas.microsoft.com/office/drawing/2014/main" val="3802467057"/>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b="1" dirty="0">
                          <a:solidFill>
                            <a:schemeClr val="bg1"/>
                          </a:solidFill>
                          <a:latin typeface="+mn-lt"/>
                        </a:rPr>
                        <a:t>Course title</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633E88"/>
                    </a:solidFill>
                  </a:tcPr>
                </a:tc>
                <a:extLst>
                  <a:ext uri="{0D108BD9-81ED-4DB2-BD59-A6C34878D82A}">
                    <a16:rowId xmlns:a16="http://schemas.microsoft.com/office/drawing/2014/main" val="2663241292"/>
                  </a:ext>
                </a:extLst>
              </a:tr>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2000" dirty="0">
                          <a:solidFill>
                            <a:schemeClr val="tx1">
                              <a:lumMod val="85000"/>
                              <a:lumOff val="15000"/>
                            </a:schemeClr>
                          </a:solidFill>
                          <a:latin typeface="+mn-lt"/>
                        </a:rPr>
                        <a:t>Design Thinking</a:t>
                      </a:r>
                    </a:p>
                  </a:txBody>
                  <a:tcP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D3D6D8"/>
                    </a:solidFill>
                  </a:tcPr>
                </a:tc>
                <a:extLst>
                  <a:ext uri="{0D108BD9-81ED-4DB2-BD59-A6C34878D82A}">
                    <a16:rowId xmlns:a16="http://schemas.microsoft.com/office/drawing/2014/main" val="3819728125"/>
                  </a:ext>
                </a:extLst>
              </a:tr>
            </a:tbl>
          </a:graphicData>
        </a:graphic>
      </p:graphicFrame>
      <p:sp>
        <p:nvSpPr>
          <p:cNvPr id="9" name="object 4">
            <a:extLst>
              <a:ext uri="{FF2B5EF4-FFF2-40B4-BE49-F238E27FC236}">
                <a16:creationId xmlns:a16="http://schemas.microsoft.com/office/drawing/2014/main" id="{B403A839-A686-47E8-8FEE-848E390FF52E}"/>
              </a:ext>
            </a:extLst>
          </p:cNvPr>
          <p:cNvSpPr txBox="1">
            <a:spLocks/>
          </p:cNvSpPr>
          <p:nvPr/>
        </p:nvSpPr>
        <p:spPr>
          <a:xfrm>
            <a:off x="407278" y="3657925"/>
            <a:ext cx="8099535" cy="443070"/>
          </a:xfrm>
          <a:prstGeom prst="rect">
            <a:avLst/>
          </a:prstGeom>
        </p:spPr>
        <p:txBody>
          <a:bodyPr vert="horz" wrap="square" lIns="0" tIns="12065" rIns="0" bIns="0" rtlCol="0" anchor="ctr">
            <a:spAutoFit/>
          </a:bodyPr>
          <a:lstStyle>
            <a:lvl1pPr algn="l" defTabSz="685800" rtl="0" eaLnBrk="1" latinLnBrk="0" hangingPunct="1">
              <a:lnSpc>
                <a:spcPct val="100000"/>
              </a:lnSpc>
              <a:spcBef>
                <a:spcPct val="0"/>
              </a:spcBef>
              <a:buNone/>
              <a:defRPr sz="3300" b="1" kern="1200">
                <a:solidFill>
                  <a:srgbClr val="0A406C"/>
                </a:solidFill>
                <a:latin typeface="+mj-lt"/>
                <a:ea typeface="+mj-ea"/>
                <a:cs typeface="+mj-cs"/>
              </a:defRPr>
            </a:lvl1pPr>
          </a:lstStyle>
          <a:p>
            <a:pPr marL="12700">
              <a:spcBef>
                <a:spcPts val="95"/>
              </a:spcBef>
            </a:pPr>
            <a:r>
              <a:rPr lang="en-GB" sz="2800" dirty="0">
                <a:solidFill>
                  <a:srgbClr val="081A32"/>
                </a:solidFill>
                <a:latin typeface="Roboto Slab"/>
              </a:rPr>
              <a:t>Our courses – Design</a:t>
            </a:r>
          </a:p>
        </p:txBody>
      </p:sp>
      <p:pic>
        <p:nvPicPr>
          <p:cNvPr id="3" name="Picture 2">
            <a:extLst>
              <a:ext uri="{FF2B5EF4-FFF2-40B4-BE49-F238E27FC236}">
                <a16:creationId xmlns:a16="http://schemas.microsoft.com/office/drawing/2014/main" id="{4FA63CE5-B36C-AF08-39D6-05E1A2FFBA96}"/>
              </a:ext>
            </a:extLst>
          </p:cNvPr>
          <p:cNvPicPr>
            <a:picLocks noChangeAspect="1"/>
          </p:cNvPicPr>
          <p:nvPr/>
        </p:nvPicPr>
        <p:blipFill>
          <a:blip r:embed="rId4"/>
          <a:stretch>
            <a:fillRect/>
          </a:stretch>
        </p:blipFill>
        <p:spPr>
          <a:xfrm>
            <a:off x="0" y="0"/>
            <a:ext cx="12192000" cy="6857999"/>
          </a:xfrm>
          <a:prstGeom prst="rect">
            <a:avLst/>
          </a:prstGeom>
        </p:spPr>
      </p:pic>
    </p:spTree>
    <p:extLst>
      <p:ext uri="{BB962C8B-B14F-4D97-AF65-F5344CB8AC3E}">
        <p14:creationId xmlns:p14="http://schemas.microsoft.com/office/powerpoint/2010/main" val="36714210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idx="4294967295"/>
          </p:nvPr>
        </p:nvSpPr>
        <p:spPr>
          <a:xfrm>
            <a:off x="381838" y="682171"/>
            <a:ext cx="4592097" cy="442912"/>
          </a:xfrm>
          <a:prstGeom prst="rect">
            <a:avLst/>
          </a:prstGeom>
        </p:spPr>
        <p:txBody>
          <a:bodyPr vert="horz" wrap="square" lIns="0" tIns="12065" rIns="0" bIns="0" rtlCol="0" anchor="ctr">
            <a:spAutoFit/>
          </a:bodyPr>
          <a:lstStyle/>
          <a:p>
            <a:pPr marL="12700">
              <a:lnSpc>
                <a:spcPct val="100000"/>
              </a:lnSpc>
              <a:spcBef>
                <a:spcPts val="95"/>
              </a:spcBef>
            </a:pPr>
            <a:r>
              <a:rPr lang="en-GB" sz="2800" b="1" dirty="0">
                <a:solidFill>
                  <a:schemeClr val="bg1"/>
                </a:solidFill>
                <a:latin typeface="Roboto Slab"/>
              </a:rPr>
              <a:t>Campus life - Cranfield</a:t>
            </a:r>
          </a:p>
        </p:txBody>
      </p:sp>
      <p:sp>
        <p:nvSpPr>
          <p:cNvPr id="13" name="TextBox 12">
            <a:extLst>
              <a:ext uri="{FF2B5EF4-FFF2-40B4-BE49-F238E27FC236}">
                <a16:creationId xmlns:a16="http://schemas.microsoft.com/office/drawing/2014/main" id="{71FBE894-F29B-4493-B053-E408F55F011A}"/>
              </a:ext>
            </a:extLst>
          </p:cNvPr>
          <p:cNvSpPr txBox="1"/>
          <p:nvPr/>
        </p:nvSpPr>
        <p:spPr>
          <a:xfrm>
            <a:off x="381838" y="1375120"/>
            <a:ext cx="4471516" cy="5355312"/>
          </a:xfrm>
          <a:prstGeom prst="rect">
            <a:avLst/>
          </a:prstGeom>
          <a:no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Cranfield Campus is set in extensive grounds with:</a:t>
            </a:r>
          </a:p>
          <a:p>
            <a:endParaRPr lang="en-GB" dirty="0">
              <a:solidFill>
                <a:schemeClr val="bg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Two hotels with full accommodation and conference facilities.</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Bars and cafes, a cash machine and a supermarket with a post office.</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Sports facilities with a fitness centre, outdoor sports pitches, tennis, badminton and squash courts.</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A chapel and mosque on site, with rooms available on request for multi faith purposes. </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An on-campus nursery school and a pre-school, both rated as outstanding by Ofsted.</a:t>
            </a:r>
          </a:p>
          <a:p>
            <a:pPr marL="285750" indent="-285750">
              <a:buFont typeface="Arial" panose="020B0604020202020204" pitchFamily="34" charset="0"/>
              <a:buChar char="•"/>
            </a:pPr>
            <a:r>
              <a:rPr lang="en-GB" dirty="0">
                <a:solidFill>
                  <a:schemeClr val="bg1"/>
                </a:solidFill>
                <a:latin typeface="Arial" panose="020B0604020202020204" pitchFamily="34" charset="0"/>
                <a:cs typeface="Arial" panose="020B0604020202020204" pitchFamily="34" charset="0"/>
              </a:rPr>
              <a:t>An adjoining technology park, housing dozens of entrepreneurial businesses. </a:t>
            </a:r>
          </a:p>
          <a:p>
            <a:r>
              <a:rPr lang="en-GB" dirty="0">
                <a:solidFill>
                  <a:schemeClr val="bg1"/>
                </a:solidFill>
                <a:latin typeface="Roboto Slab"/>
              </a:rPr>
              <a:t>                                                           </a:t>
            </a:r>
          </a:p>
        </p:txBody>
      </p:sp>
      <p:pic>
        <p:nvPicPr>
          <p:cNvPr id="18" name="Content Placeholder 17" descr="A group of people sitting at a table with drinks&#10;&#10;Description automatically generated with medium confidence">
            <a:extLst>
              <a:ext uri="{FF2B5EF4-FFF2-40B4-BE49-F238E27FC236}">
                <a16:creationId xmlns:a16="http://schemas.microsoft.com/office/drawing/2014/main" id="{A3DFA54B-691B-4C3C-9664-71BC41B46A53}"/>
              </a:ext>
            </a:extLst>
          </p:cNvPr>
          <p:cNvPicPr>
            <a:picLocks noGrp="1" noChangeAspect="1"/>
          </p:cNvPicPr>
          <p:nvPr>
            <p:ph sz="quarter" idx="18"/>
          </p:nvPr>
        </p:nvPicPr>
        <p:blipFill rotWithShape="1">
          <a:blip r:embed="rId3" cstate="screen">
            <a:extLst>
              <a:ext uri="{28A0092B-C50C-407E-A947-70E740481C1C}">
                <a14:useLocalDpi xmlns:a14="http://schemas.microsoft.com/office/drawing/2010/main"/>
              </a:ext>
            </a:extLst>
          </a:blip>
          <a:srcRect l="13694" t="2" r="18584"/>
          <a:stretch/>
        </p:blipFill>
        <p:spPr>
          <a:xfrm>
            <a:off x="5232400" y="0"/>
            <a:ext cx="6959600" cy="6857999"/>
          </a:xfrm>
        </p:spPr>
      </p:pic>
    </p:spTree>
    <p:extLst>
      <p:ext uri="{BB962C8B-B14F-4D97-AF65-F5344CB8AC3E}">
        <p14:creationId xmlns:p14="http://schemas.microsoft.com/office/powerpoint/2010/main" val="3672824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D690CFE-A92D-42AD-938C-ADCD82182FB4}"/>
              </a:ext>
            </a:extLst>
          </p:cNvPr>
          <p:cNvSpPr>
            <a:spLocks noGrp="1"/>
          </p:cNvSpPr>
          <p:nvPr>
            <p:ph type="title"/>
          </p:nvPr>
        </p:nvSpPr>
        <p:spPr>
          <a:xfrm>
            <a:off x="585077" y="2435229"/>
            <a:ext cx="5846379" cy="1325563"/>
          </a:xfrm>
        </p:spPr>
        <p:txBody>
          <a:bodyPr>
            <a:normAutofit/>
          </a:bodyPr>
          <a:lstStyle/>
          <a:p>
            <a:r>
              <a:rPr lang="en-GB" sz="4400" dirty="0">
                <a:latin typeface="Roboto Slab"/>
              </a:rPr>
              <a:t>Campus life</a:t>
            </a:r>
          </a:p>
        </p:txBody>
      </p:sp>
      <p:pic>
        <p:nvPicPr>
          <p:cNvPr id="3" name="Picture 2">
            <a:extLst>
              <a:ext uri="{FF2B5EF4-FFF2-40B4-BE49-F238E27FC236}">
                <a16:creationId xmlns:a16="http://schemas.microsoft.com/office/drawing/2014/main" id="{B25E1AEF-3727-BBDD-7585-B9ED64718E45}"/>
              </a:ext>
            </a:extLst>
          </p:cNvPr>
          <p:cNvPicPr>
            <a:picLocks noChangeAspect="1"/>
          </p:cNvPicPr>
          <p:nvPr/>
        </p:nvPicPr>
        <p:blipFill>
          <a:blip r:embed="rId3"/>
          <a:stretch>
            <a:fillRect/>
          </a:stretch>
        </p:blipFill>
        <p:spPr>
          <a:xfrm>
            <a:off x="0" y="0"/>
            <a:ext cx="12272790" cy="6962659"/>
          </a:xfrm>
          <a:prstGeom prst="rect">
            <a:avLst/>
          </a:prstGeom>
        </p:spPr>
      </p:pic>
    </p:spTree>
    <p:extLst>
      <p:ext uri="{BB962C8B-B14F-4D97-AF65-F5344CB8AC3E}">
        <p14:creationId xmlns:p14="http://schemas.microsoft.com/office/powerpoint/2010/main" val="24847666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5F8A4-349F-413F-A9C7-B011CF6C8FB0}"/>
              </a:ext>
            </a:extLst>
          </p:cNvPr>
          <p:cNvSpPr>
            <a:spLocks noGrp="1"/>
          </p:cNvSpPr>
          <p:nvPr>
            <p:ph type="title"/>
          </p:nvPr>
        </p:nvSpPr>
        <p:spPr>
          <a:xfrm>
            <a:off x="379230" y="109762"/>
            <a:ext cx="7249299" cy="1325563"/>
          </a:xfrm>
        </p:spPr>
        <p:txBody>
          <a:bodyPr>
            <a:normAutofit/>
          </a:bodyPr>
          <a:lstStyle/>
          <a:p>
            <a:r>
              <a:rPr lang="en-GB" sz="2800" b="1" dirty="0">
                <a:solidFill>
                  <a:srgbClr val="081A32"/>
                </a:solidFill>
                <a:latin typeface="Roboto Slab"/>
              </a:rPr>
              <a:t>Student </a:t>
            </a:r>
            <a:r>
              <a:rPr lang="en-GB" sz="2800" dirty="0">
                <a:solidFill>
                  <a:srgbClr val="081A32"/>
                </a:solidFill>
                <a:latin typeface="Roboto Slab"/>
              </a:rPr>
              <a:t>a</a:t>
            </a:r>
            <a:r>
              <a:rPr lang="en-GB" sz="2800" b="1" dirty="0">
                <a:solidFill>
                  <a:srgbClr val="081A32"/>
                </a:solidFill>
                <a:latin typeface="Roboto Slab"/>
              </a:rPr>
              <a:t>ccommodation</a:t>
            </a:r>
          </a:p>
        </p:txBody>
      </p:sp>
      <p:sp>
        <p:nvSpPr>
          <p:cNvPr id="6" name="Text Placeholder 5">
            <a:extLst>
              <a:ext uri="{FF2B5EF4-FFF2-40B4-BE49-F238E27FC236}">
                <a16:creationId xmlns:a16="http://schemas.microsoft.com/office/drawing/2014/main" id="{FD43FFA8-DFEE-4C1D-B330-F9E9973A91B0}"/>
              </a:ext>
            </a:extLst>
          </p:cNvPr>
          <p:cNvSpPr>
            <a:spLocks noGrp="1"/>
          </p:cNvSpPr>
          <p:nvPr>
            <p:ph type="body" sz="quarter" idx="10"/>
          </p:nvPr>
        </p:nvSpPr>
        <p:spPr>
          <a:xfrm>
            <a:off x="482095" y="1059157"/>
            <a:ext cx="7249299" cy="806285"/>
          </a:xfrm>
        </p:spPr>
        <p:txBody>
          <a:bodyPr/>
          <a:lstStyle/>
          <a:p>
            <a:r>
              <a:rPr lang="en-GB" dirty="0"/>
              <a:t>Cranfield accommodation</a:t>
            </a:r>
          </a:p>
        </p:txBody>
      </p:sp>
      <p:pic>
        <p:nvPicPr>
          <p:cNvPr id="9" name="Picture Placeholder 8" descr="A kitchen with a table and chairs&#10;&#10;Description automatically generated with low confidence">
            <a:extLst>
              <a:ext uri="{FF2B5EF4-FFF2-40B4-BE49-F238E27FC236}">
                <a16:creationId xmlns:a16="http://schemas.microsoft.com/office/drawing/2014/main" id="{F87CC9BA-8ADB-4A2F-A543-820355B6C69D}"/>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l="26484" r="26484"/>
          <a:stretch>
            <a:fillRect/>
          </a:stretch>
        </p:blipFill>
        <p:spPr/>
      </p:pic>
      <p:sp>
        <p:nvSpPr>
          <p:cNvPr id="3" name="TextBox 2">
            <a:extLst>
              <a:ext uri="{FF2B5EF4-FFF2-40B4-BE49-F238E27FC236}">
                <a16:creationId xmlns:a16="http://schemas.microsoft.com/office/drawing/2014/main" id="{BCDBF155-A501-4D2B-AC3C-4195E74521FB}"/>
              </a:ext>
            </a:extLst>
          </p:cNvPr>
          <p:cNvSpPr txBox="1"/>
          <p:nvPr/>
        </p:nvSpPr>
        <p:spPr>
          <a:xfrm>
            <a:off x="482652" y="1644717"/>
            <a:ext cx="7164043" cy="2754600"/>
          </a:xfrm>
          <a:prstGeom prst="rect">
            <a:avLst/>
          </a:prstGeom>
          <a:noFill/>
        </p:spPr>
        <p:txBody>
          <a:bodyPr wrap="square" rtlCol="0">
            <a:spAutoFit/>
          </a:bodyPr>
          <a:lstStyle/>
          <a:p>
            <a:r>
              <a:rPr lang="en-GB" dirty="0">
                <a:solidFill>
                  <a:schemeClr val="tx1">
                    <a:lumMod val="85000"/>
                    <a:lumOff val="15000"/>
                  </a:schemeClr>
                </a:solidFill>
                <a:latin typeface="Arial" panose="020B0604020202020204" pitchFamily="34" charset="0"/>
                <a:cs typeface="Arial" panose="020B0604020202020204" pitchFamily="34" charset="0"/>
              </a:rPr>
              <a:t>At Cranfield, there is a wide range of accommodation options:</a:t>
            </a:r>
          </a:p>
          <a:p>
            <a:endParaRPr lang="en-GB" sz="1100" dirty="0">
              <a:solidFill>
                <a:schemeClr val="tx1">
                  <a:lumMod val="85000"/>
                  <a:lumOff val="15000"/>
                </a:schemeClr>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solidFill>
                  <a:schemeClr val="tx1">
                    <a:lumMod val="85000"/>
                    <a:lumOff val="15000"/>
                  </a:schemeClr>
                </a:solidFill>
                <a:latin typeface="Arial" panose="020B0604020202020204" pitchFamily="34" charset="0"/>
                <a:cs typeface="Arial" panose="020B0604020202020204" pitchFamily="34" charset="0"/>
              </a:rPr>
              <a:t>halls of residence</a:t>
            </a:r>
          </a:p>
          <a:p>
            <a:pPr marL="285750" indent="-285750">
              <a:buFont typeface="Arial" panose="020B0604020202020204" pitchFamily="34" charset="0"/>
              <a:buChar char="•"/>
            </a:pPr>
            <a:r>
              <a:rPr lang="en-GB" dirty="0">
                <a:solidFill>
                  <a:schemeClr val="tx1">
                    <a:lumMod val="85000"/>
                    <a:lumOff val="15000"/>
                  </a:schemeClr>
                </a:solidFill>
                <a:latin typeface="Arial" panose="020B0604020202020204" pitchFamily="34" charset="0"/>
                <a:cs typeface="Arial" panose="020B0604020202020204" pitchFamily="34" charset="0"/>
              </a:rPr>
              <a:t>shared houses </a:t>
            </a:r>
          </a:p>
          <a:p>
            <a:pPr marL="285750" indent="-285750">
              <a:buFont typeface="Arial" panose="020B0604020202020204" pitchFamily="34" charset="0"/>
              <a:buChar char="•"/>
            </a:pPr>
            <a:r>
              <a:rPr lang="en-GB" dirty="0">
                <a:solidFill>
                  <a:schemeClr val="tx1">
                    <a:lumMod val="85000"/>
                    <a:lumOff val="15000"/>
                  </a:schemeClr>
                </a:solidFill>
                <a:latin typeface="Arial" panose="020B0604020202020204" pitchFamily="34" charset="0"/>
                <a:cs typeface="Arial" panose="020B0604020202020204" pitchFamily="34" charset="0"/>
              </a:rPr>
              <a:t>apartments for couples </a:t>
            </a:r>
          </a:p>
          <a:p>
            <a:pPr marL="285750" indent="-285750">
              <a:buFont typeface="Arial" panose="020B0604020202020204" pitchFamily="34" charset="0"/>
              <a:buChar char="•"/>
            </a:pPr>
            <a:r>
              <a:rPr lang="en-GB" dirty="0">
                <a:solidFill>
                  <a:schemeClr val="tx1">
                    <a:lumMod val="85000"/>
                    <a:lumOff val="15000"/>
                  </a:schemeClr>
                </a:solidFill>
                <a:latin typeface="Arial" panose="020B0604020202020204" pitchFamily="34" charset="0"/>
                <a:cs typeface="Arial" panose="020B0604020202020204" pitchFamily="34" charset="0"/>
              </a:rPr>
              <a:t>houses for families</a:t>
            </a:r>
          </a:p>
          <a:p>
            <a:pPr marL="285750" indent="-285750">
              <a:buFont typeface="Arial" panose="020B0604020202020204" pitchFamily="34" charset="0"/>
              <a:buChar char="•"/>
            </a:pPr>
            <a:r>
              <a:rPr lang="en-GB" dirty="0">
                <a:solidFill>
                  <a:schemeClr val="tx1">
                    <a:lumMod val="85000"/>
                    <a:lumOff val="15000"/>
                  </a:schemeClr>
                </a:solidFill>
                <a:latin typeface="Arial" panose="020B0604020202020204" pitchFamily="34" charset="0"/>
                <a:cs typeface="Arial" panose="020B0604020202020204" pitchFamily="34" charset="0"/>
              </a:rPr>
              <a:t>off-campus accommodation is available via </a:t>
            </a:r>
            <a:r>
              <a:rPr lang="en-GB" dirty="0">
                <a:solidFill>
                  <a:schemeClr val="tx1">
                    <a:lumMod val="85000"/>
                    <a:lumOff val="15000"/>
                  </a:schemeClr>
                </a:solidFill>
                <a:latin typeface="Arial" panose="020B0604020202020204" pitchFamily="34" charset="0"/>
                <a:cs typeface="Arial" panose="020B0604020202020204" pitchFamily="34" charset="0"/>
                <a:hlinkClick r:id="rId4"/>
              </a:rPr>
              <a:t>https://www.cranfieldstudentpad.co.uk/Accommodation</a:t>
            </a:r>
            <a:r>
              <a:rPr lang="en-GB" dirty="0">
                <a:solidFill>
                  <a:schemeClr val="tx1">
                    <a:lumMod val="85000"/>
                    <a:lumOff val="15000"/>
                  </a:schemeClr>
                </a:solidFill>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en-GB" dirty="0">
                <a:solidFill>
                  <a:schemeClr val="tx1">
                    <a:lumMod val="85000"/>
                    <a:lumOff val="15000"/>
                  </a:schemeClr>
                </a:solidFill>
                <a:latin typeface="Arial" panose="020B0604020202020204" pitchFamily="34" charset="0"/>
                <a:cs typeface="Arial" panose="020B0604020202020204" pitchFamily="34" charset="0"/>
              </a:rPr>
              <a:t>via a search engine, you can find accommodation in nearby Cranfield village, Bedford and Milton Keynes.</a:t>
            </a:r>
          </a:p>
        </p:txBody>
      </p:sp>
      <p:sp>
        <p:nvSpPr>
          <p:cNvPr id="27" name="TextBox 26">
            <a:extLst>
              <a:ext uri="{FF2B5EF4-FFF2-40B4-BE49-F238E27FC236}">
                <a16:creationId xmlns:a16="http://schemas.microsoft.com/office/drawing/2014/main" id="{0401D4A2-C365-4094-AEF9-77D5B3C24BC3}"/>
              </a:ext>
            </a:extLst>
          </p:cNvPr>
          <p:cNvSpPr txBox="1"/>
          <p:nvPr/>
        </p:nvSpPr>
        <p:spPr>
          <a:xfrm>
            <a:off x="379230" y="5059058"/>
            <a:ext cx="7022692" cy="923330"/>
          </a:xfrm>
          <a:prstGeom prst="rect">
            <a:avLst/>
          </a:prstGeom>
          <a:noFill/>
        </p:spPr>
        <p:txBody>
          <a:bodyPr wrap="square" rtlCol="0">
            <a:spAutoFit/>
          </a:bodyPr>
          <a:lstStyle/>
          <a:p>
            <a:r>
              <a:rPr lang="en-GB" dirty="0">
                <a:solidFill>
                  <a:schemeClr val="tx1">
                    <a:lumMod val="85000"/>
                    <a:lumOff val="15000"/>
                  </a:schemeClr>
                </a:solidFill>
              </a:rPr>
              <a:t>At Shrivenham, there is no civilian accommodation, students will need to find off-campus accommodation in the nearby town of Swindon via </a:t>
            </a:r>
            <a:r>
              <a:rPr lang="en-GB" dirty="0">
                <a:solidFill>
                  <a:srgbClr val="081A32"/>
                </a:solidFill>
                <a:hlinkClick r:id="rId5"/>
              </a:rPr>
              <a:t>www.shrivenhamstudentpad.co.uk</a:t>
            </a:r>
            <a:r>
              <a:rPr lang="en-GB" dirty="0">
                <a:solidFill>
                  <a:srgbClr val="081A32"/>
                </a:solidFill>
              </a:rPr>
              <a:t>  </a:t>
            </a:r>
          </a:p>
        </p:txBody>
      </p:sp>
      <p:sp>
        <p:nvSpPr>
          <p:cNvPr id="17" name="Text Placeholder 5">
            <a:extLst>
              <a:ext uri="{FF2B5EF4-FFF2-40B4-BE49-F238E27FC236}">
                <a16:creationId xmlns:a16="http://schemas.microsoft.com/office/drawing/2014/main" id="{53D8D4EA-D9D5-4D95-940A-C59D2F9E98D2}"/>
              </a:ext>
            </a:extLst>
          </p:cNvPr>
          <p:cNvSpPr txBox="1">
            <a:spLocks/>
          </p:cNvSpPr>
          <p:nvPr/>
        </p:nvSpPr>
        <p:spPr>
          <a:xfrm>
            <a:off x="379230" y="4566966"/>
            <a:ext cx="3921304" cy="417911"/>
          </a:xfrm>
          <a:prstGeom prst="rect">
            <a:avLst/>
          </a:prstGeom>
        </p:spPr>
        <p:txBody>
          <a:bodyPr vert="horz" lIns="91440" tIns="45720" rIns="91440" bIns="45720" rtlCol="0">
            <a:normAutofit/>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Shrivenham accommodation</a:t>
            </a:r>
          </a:p>
        </p:txBody>
      </p:sp>
      <p:sp>
        <p:nvSpPr>
          <p:cNvPr id="8" name="TextBox 7">
            <a:extLst>
              <a:ext uri="{FF2B5EF4-FFF2-40B4-BE49-F238E27FC236}">
                <a16:creationId xmlns:a16="http://schemas.microsoft.com/office/drawing/2014/main" id="{0DE1A2F1-6A3B-41B6-B079-5E65EA90841F}"/>
              </a:ext>
            </a:extLst>
          </p:cNvPr>
          <p:cNvSpPr txBox="1"/>
          <p:nvPr/>
        </p:nvSpPr>
        <p:spPr>
          <a:xfrm>
            <a:off x="367975" y="6215633"/>
            <a:ext cx="7519143" cy="369332"/>
          </a:xfrm>
          <a:prstGeom prst="rect">
            <a:avLst/>
          </a:prstGeom>
          <a:noFill/>
        </p:spPr>
        <p:txBody>
          <a:bodyPr wrap="square" rtlCol="0">
            <a:spAutoFit/>
          </a:bodyPr>
          <a:lstStyle/>
          <a:p>
            <a:r>
              <a:rPr lang="en-GB" b="1" dirty="0">
                <a:solidFill>
                  <a:schemeClr val="tx1">
                    <a:lumMod val="85000"/>
                    <a:lumOff val="15000"/>
                  </a:schemeClr>
                </a:solidFill>
              </a:rPr>
              <a:t>Find out more about our accommodation </a:t>
            </a:r>
            <a:r>
              <a:rPr lang="en-GB" b="1" dirty="0">
                <a:solidFill>
                  <a:schemeClr val="tx1">
                    <a:lumMod val="85000"/>
                    <a:lumOff val="15000"/>
                  </a:schemeClr>
                </a:solidFill>
                <a:hlinkClick r:id="rId6"/>
              </a:rPr>
              <a:t>here</a:t>
            </a:r>
            <a:r>
              <a:rPr lang="en-GB" b="1" dirty="0">
                <a:solidFill>
                  <a:schemeClr val="tx1">
                    <a:lumMod val="85000"/>
                    <a:lumOff val="15000"/>
                  </a:schemeClr>
                </a:solidFill>
              </a:rPr>
              <a:t>.</a:t>
            </a:r>
            <a:endParaRPr lang="en-GB" dirty="0">
              <a:solidFill>
                <a:schemeClr val="tx1">
                  <a:lumMod val="85000"/>
                  <a:lumOff val="15000"/>
                </a:schemeClr>
              </a:solidFill>
            </a:endParaRPr>
          </a:p>
        </p:txBody>
      </p:sp>
    </p:spTree>
    <p:extLst>
      <p:ext uri="{BB962C8B-B14F-4D97-AF65-F5344CB8AC3E}">
        <p14:creationId xmlns:p14="http://schemas.microsoft.com/office/powerpoint/2010/main" val="4806079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descr="A picture containing sport, athletic game, person, court&#10;&#10;Description automatically generated">
            <a:extLst>
              <a:ext uri="{FF2B5EF4-FFF2-40B4-BE49-F238E27FC236}">
                <a16:creationId xmlns:a16="http://schemas.microsoft.com/office/drawing/2014/main" id="{6A7A0A33-C85F-4382-9DC1-B592462B1396}"/>
              </a:ext>
            </a:extLst>
          </p:cNvPr>
          <p:cNvPicPr>
            <a:picLocks noGrp="1" noChangeAspect="1"/>
          </p:cNvPicPr>
          <p:nvPr>
            <p:ph sz="quarter" idx="18"/>
          </p:nvPr>
        </p:nvPicPr>
        <p:blipFill rotWithShape="1">
          <a:blip r:embed="rId3"/>
          <a:srcRect l="9734" r="14475" b="419"/>
          <a:stretch/>
        </p:blipFill>
        <p:spPr>
          <a:xfrm>
            <a:off x="5232400" y="0"/>
            <a:ext cx="6959600" cy="6858000"/>
          </a:xfrm>
        </p:spPr>
      </p:pic>
      <p:sp>
        <p:nvSpPr>
          <p:cNvPr id="6" name="Text Placeholder 5">
            <a:extLst>
              <a:ext uri="{FF2B5EF4-FFF2-40B4-BE49-F238E27FC236}">
                <a16:creationId xmlns:a16="http://schemas.microsoft.com/office/drawing/2014/main" id="{1C323C49-D8A3-4A15-B6DD-26C4DEFA89E2}"/>
              </a:ext>
            </a:extLst>
          </p:cNvPr>
          <p:cNvSpPr>
            <a:spLocks noGrp="1"/>
          </p:cNvSpPr>
          <p:nvPr>
            <p:ph type="body" sz="quarter" idx="14"/>
          </p:nvPr>
        </p:nvSpPr>
        <p:spPr>
          <a:xfrm>
            <a:off x="407368" y="1677988"/>
            <a:ext cx="4440493" cy="4662635"/>
          </a:xfrm>
        </p:spPr>
        <p:txBody>
          <a:bodyPr>
            <a:normAutofit lnSpcReduction="10000"/>
          </a:bodyPr>
          <a:lstStyle/>
          <a:p>
            <a:r>
              <a:rPr lang="en-GB" sz="2000" dirty="0">
                <a:latin typeface="Roboto Slab"/>
              </a:rPr>
              <a:t>Cranfield offers a wide range of clubs and societies. We have something for everyone, from sports to photography and music. </a:t>
            </a:r>
          </a:p>
          <a:p>
            <a:endParaRPr lang="en-GB" sz="2000" dirty="0">
              <a:latin typeface="Roboto Slab"/>
            </a:endParaRPr>
          </a:p>
          <a:p>
            <a:r>
              <a:rPr lang="en-GB" sz="2000" dirty="0">
                <a:latin typeface="Roboto Slab"/>
              </a:rPr>
              <a:t>If a club doesn’t already exist, students can start their own club or society. </a:t>
            </a:r>
          </a:p>
          <a:p>
            <a:endParaRPr lang="en-GB" sz="2000" dirty="0">
              <a:latin typeface="Roboto Slab"/>
            </a:endParaRPr>
          </a:p>
          <a:p>
            <a:r>
              <a:rPr lang="en-GB" sz="2000" dirty="0">
                <a:latin typeface="Roboto Slab"/>
              </a:rPr>
              <a:t>For a full list of current societies and for more information about the CSA, please visit the </a:t>
            </a:r>
            <a:r>
              <a:rPr lang="en-GB" sz="2000" dirty="0">
                <a:latin typeface="Roboto Slab"/>
                <a:hlinkClick r:id="rId4">
                  <a:extLst>
                    <a:ext uri="{A12FA001-AC4F-418D-AE19-62706E023703}">
                      <ahyp:hlinkClr xmlns:ahyp="http://schemas.microsoft.com/office/drawing/2018/hyperlinkcolor" val="tx"/>
                    </a:ext>
                  </a:extLst>
                </a:hlinkClick>
              </a:rPr>
              <a:t>CSA website.</a:t>
            </a:r>
            <a:endParaRPr lang="en-GB" sz="2000" dirty="0">
              <a:latin typeface="Roboto Slab"/>
            </a:endParaRPr>
          </a:p>
        </p:txBody>
      </p:sp>
      <p:sp>
        <p:nvSpPr>
          <p:cNvPr id="2" name="Title 1">
            <a:extLst>
              <a:ext uri="{FF2B5EF4-FFF2-40B4-BE49-F238E27FC236}">
                <a16:creationId xmlns:a16="http://schemas.microsoft.com/office/drawing/2014/main" id="{DE35F8A4-349F-413F-A9C7-B011CF6C8FB0}"/>
              </a:ext>
            </a:extLst>
          </p:cNvPr>
          <p:cNvSpPr>
            <a:spLocks noGrp="1"/>
          </p:cNvSpPr>
          <p:nvPr>
            <p:ph type="title" idx="4294967295"/>
          </p:nvPr>
        </p:nvSpPr>
        <p:spPr>
          <a:xfrm>
            <a:off x="407368" y="136525"/>
            <a:ext cx="3732832" cy="1325563"/>
          </a:xfrm>
        </p:spPr>
        <p:txBody>
          <a:bodyPr>
            <a:normAutofit/>
          </a:bodyPr>
          <a:lstStyle/>
          <a:p>
            <a:r>
              <a:rPr lang="en-GB" sz="2800" b="1" dirty="0">
                <a:solidFill>
                  <a:schemeClr val="bg1"/>
                </a:solidFill>
                <a:latin typeface="Roboto Slab"/>
              </a:rPr>
              <a:t>Clubs and societies at Cranfield. </a:t>
            </a:r>
          </a:p>
        </p:txBody>
      </p:sp>
    </p:spTree>
    <p:extLst>
      <p:ext uri="{BB962C8B-B14F-4D97-AF65-F5344CB8AC3E}">
        <p14:creationId xmlns:p14="http://schemas.microsoft.com/office/powerpoint/2010/main" val="36584218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idx="4294967295"/>
          </p:nvPr>
        </p:nvSpPr>
        <p:spPr>
          <a:xfrm>
            <a:off x="457200" y="762000"/>
            <a:ext cx="4038600" cy="874713"/>
          </a:xfrm>
          <a:prstGeom prst="rect">
            <a:avLst/>
          </a:prstGeom>
        </p:spPr>
        <p:txBody>
          <a:bodyPr vert="horz" wrap="square" lIns="0" tIns="12065" rIns="0" bIns="0" rtlCol="0" anchor="ctr">
            <a:spAutoFit/>
          </a:bodyPr>
          <a:lstStyle/>
          <a:p>
            <a:pPr marL="12700" algn="ctr">
              <a:lnSpc>
                <a:spcPct val="100000"/>
              </a:lnSpc>
              <a:spcBef>
                <a:spcPts val="95"/>
              </a:spcBef>
            </a:pPr>
            <a:r>
              <a:rPr lang="en-US" sz="2800" b="1" spc="-5" dirty="0">
                <a:solidFill>
                  <a:schemeClr val="bg1"/>
                </a:solidFill>
                <a:latin typeface="Roboto Slab"/>
                <a:cs typeface="Arial"/>
                <a:hlinkClick r:id="rId3">
                  <a:extLst>
                    <a:ext uri="{A12FA001-AC4F-418D-AE19-62706E023703}">
                      <ahyp:hlinkClr xmlns:ahyp="http://schemas.microsoft.com/office/drawing/2018/hyperlinkcolor" val="tx"/>
                    </a:ext>
                  </a:extLst>
                </a:hlinkClick>
              </a:rPr>
              <a:t>Cranfield University </a:t>
            </a:r>
            <a:r>
              <a:rPr lang="en-US" sz="2800" spc="-5" dirty="0">
                <a:solidFill>
                  <a:schemeClr val="bg1"/>
                </a:solidFill>
                <a:latin typeface="Roboto Slab"/>
                <a:cs typeface="Arial"/>
                <a:hlinkClick r:id="rId3">
                  <a:extLst>
                    <a:ext uri="{A12FA001-AC4F-418D-AE19-62706E023703}">
                      <ahyp:hlinkClr xmlns:ahyp="http://schemas.microsoft.com/office/drawing/2018/hyperlinkcolor" val="tx"/>
                    </a:ext>
                  </a:extLst>
                </a:hlinkClick>
              </a:rPr>
              <a:t>v</a:t>
            </a:r>
            <a:r>
              <a:rPr lang="en-US" sz="2800" b="1" spc="-5" dirty="0">
                <a:solidFill>
                  <a:schemeClr val="bg1"/>
                </a:solidFill>
                <a:latin typeface="Roboto Slab"/>
                <a:cs typeface="Arial"/>
                <a:hlinkClick r:id="rId3">
                  <a:extLst>
                    <a:ext uri="{A12FA001-AC4F-418D-AE19-62706E023703}">
                      <ahyp:hlinkClr xmlns:ahyp="http://schemas.microsoft.com/office/drawing/2018/hyperlinkcolor" val="tx"/>
                    </a:ext>
                  </a:extLst>
                </a:hlinkClick>
              </a:rPr>
              <a:t>irtual experience</a:t>
            </a:r>
            <a:endParaRPr lang="en-GB" sz="2800" b="1" dirty="0">
              <a:solidFill>
                <a:schemeClr val="bg1"/>
              </a:solidFill>
              <a:latin typeface="Roboto Slab"/>
              <a:hlinkClick r:id="rId3">
                <a:extLst>
                  <a:ext uri="{A12FA001-AC4F-418D-AE19-62706E023703}">
                    <ahyp:hlinkClr xmlns:ahyp="http://schemas.microsoft.com/office/drawing/2018/hyperlinkcolor" val="tx"/>
                  </a:ext>
                </a:extLst>
              </a:hlinkClick>
            </a:endParaRPr>
          </a:p>
        </p:txBody>
      </p:sp>
      <p:pic>
        <p:nvPicPr>
          <p:cNvPr id="1026" name="Picture 2">
            <a:hlinkClick r:id="rId3"/>
            <a:extLst>
              <a:ext uri="{FF2B5EF4-FFF2-40B4-BE49-F238E27FC236}">
                <a16:creationId xmlns:a16="http://schemas.microsoft.com/office/drawing/2014/main" id="{0236EC34-43FA-4CD6-BD73-55C865B3B86F}"/>
              </a:ext>
            </a:extLst>
          </p:cNvPr>
          <p:cNvPicPr>
            <a:picLocks noChangeAspect="1" noChangeArrowheads="1" noCrop="1"/>
          </p:cNvPicPr>
          <p:nvPr/>
        </p:nvPicPr>
        <p:blipFill>
          <a:blip r:embed="rId4">
            <a:extLst>
              <a:ext uri="{28A0092B-C50C-407E-A947-70E740481C1C}">
                <a14:useLocalDpi xmlns:a14="http://schemas.microsoft.com/office/drawing/2010/main"/>
              </a:ext>
            </a:extLst>
          </a:blip>
          <a:srcRect/>
          <a:stretch>
            <a:fillRect/>
          </a:stretch>
        </p:blipFill>
        <p:spPr bwMode="auto">
          <a:xfrm>
            <a:off x="5242529" y="0"/>
            <a:ext cx="6949471" cy="6949471"/>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a:extLst>
              <a:ext uri="{FF2B5EF4-FFF2-40B4-BE49-F238E27FC236}">
                <a16:creationId xmlns:a16="http://schemas.microsoft.com/office/drawing/2014/main" id="{A72D6985-9396-FFE0-6520-A98DF3D1D843}"/>
              </a:ext>
            </a:extLst>
          </p:cNvPr>
          <p:cNvSpPr>
            <a:spLocks noGrp="1"/>
          </p:cNvSpPr>
          <p:nvPr>
            <p:ph sz="quarter" idx="18"/>
          </p:nvPr>
        </p:nvSpPr>
        <p:spPr/>
        <p:txBody>
          <a:bodyPr/>
          <a:lstStyle/>
          <a:p>
            <a:endParaRPr lang="en-GB"/>
          </a:p>
        </p:txBody>
      </p:sp>
    </p:spTree>
    <p:extLst>
      <p:ext uri="{BB962C8B-B14F-4D97-AF65-F5344CB8AC3E}">
        <p14:creationId xmlns:p14="http://schemas.microsoft.com/office/powerpoint/2010/main" val="438131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5F8A4-349F-413F-A9C7-B011CF6C8FB0}"/>
              </a:ext>
            </a:extLst>
          </p:cNvPr>
          <p:cNvSpPr>
            <a:spLocks noGrp="1"/>
          </p:cNvSpPr>
          <p:nvPr>
            <p:ph type="title"/>
          </p:nvPr>
        </p:nvSpPr>
        <p:spPr/>
        <p:txBody>
          <a:bodyPr>
            <a:normAutofit/>
          </a:bodyPr>
          <a:lstStyle/>
          <a:p>
            <a:r>
              <a:rPr lang="en-GB" sz="2800" b="1" dirty="0">
                <a:solidFill>
                  <a:srgbClr val="081A32"/>
                </a:solidFill>
                <a:latin typeface="Roboto Slab"/>
              </a:rPr>
              <a:t>Key facts about Cranfield</a:t>
            </a:r>
          </a:p>
        </p:txBody>
      </p:sp>
      <p:pic>
        <p:nvPicPr>
          <p:cNvPr id="52" name="Picture 51" descr="Text&#10;&#10;Description automatically generated with medium confidence">
            <a:extLst>
              <a:ext uri="{FF2B5EF4-FFF2-40B4-BE49-F238E27FC236}">
                <a16:creationId xmlns:a16="http://schemas.microsoft.com/office/drawing/2014/main" id="{EBB46DF8-DBB3-4CD0-A5E2-0C2D74726C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88391" y="1507294"/>
            <a:ext cx="2188963" cy="2188963"/>
          </a:xfrm>
          <a:prstGeom prst="rect">
            <a:avLst/>
          </a:prstGeom>
        </p:spPr>
      </p:pic>
      <p:pic>
        <p:nvPicPr>
          <p:cNvPr id="54" name="Picture 53" descr="A picture containing text&#10;&#10;Description automatically generated">
            <a:extLst>
              <a:ext uri="{FF2B5EF4-FFF2-40B4-BE49-F238E27FC236}">
                <a16:creationId xmlns:a16="http://schemas.microsoft.com/office/drawing/2014/main" id="{159C1E2A-152B-4941-A645-998582BC4F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88391" y="4038600"/>
            <a:ext cx="2188963" cy="2188963"/>
          </a:xfrm>
          <a:prstGeom prst="rect">
            <a:avLst/>
          </a:prstGeom>
        </p:spPr>
      </p:pic>
      <p:pic>
        <p:nvPicPr>
          <p:cNvPr id="56" name="Picture 55" descr="Logo&#10;&#10;Description automatically generated">
            <a:extLst>
              <a:ext uri="{FF2B5EF4-FFF2-40B4-BE49-F238E27FC236}">
                <a16:creationId xmlns:a16="http://schemas.microsoft.com/office/drawing/2014/main" id="{B7D68F66-60F9-443C-B99C-48AD9FB023C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20090" y="4038600"/>
            <a:ext cx="2180225" cy="2180225"/>
          </a:xfrm>
          <a:prstGeom prst="rect">
            <a:avLst/>
          </a:prstGeom>
        </p:spPr>
      </p:pic>
      <p:pic>
        <p:nvPicPr>
          <p:cNvPr id="6" name="Picture 5" descr="A picture containing logo&#10;&#10;Description automatically generated">
            <a:extLst>
              <a:ext uri="{FF2B5EF4-FFF2-40B4-BE49-F238E27FC236}">
                <a16:creationId xmlns:a16="http://schemas.microsoft.com/office/drawing/2014/main" id="{015DAF36-5F67-44E1-8C30-46ADF52EDA6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69307" y="1507294"/>
            <a:ext cx="2188963" cy="2188963"/>
          </a:xfrm>
          <a:prstGeom prst="rect">
            <a:avLst/>
          </a:prstGeom>
        </p:spPr>
      </p:pic>
      <p:pic>
        <p:nvPicPr>
          <p:cNvPr id="5" name="Picture 4" descr="A picture containing logo&#10;&#10;Description automatically generated">
            <a:extLst>
              <a:ext uri="{FF2B5EF4-FFF2-40B4-BE49-F238E27FC236}">
                <a16:creationId xmlns:a16="http://schemas.microsoft.com/office/drawing/2014/main" id="{00F4ED43-6782-AC53-45AC-A02AAFC02FE0}"/>
              </a:ext>
            </a:extLst>
          </p:cNvPr>
          <p:cNvPicPr>
            <a:picLocks noChangeAspect="1"/>
          </p:cNvPicPr>
          <p:nvPr/>
        </p:nvPicPr>
        <p:blipFill>
          <a:blip r:embed="rId7"/>
          <a:stretch>
            <a:fillRect/>
          </a:stretch>
        </p:blipFill>
        <p:spPr>
          <a:xfrm>
            <a:off x="639175" y="1507294"/>
            <a:ext cx="2188963" cy="2180224"/>
          </a:xfrm>
          <a:prstGeom prst="rect">
            <a:avLst/>
          </a:prstGeom>
        </p:spPr>
      </p:pic>
      <p:pic>
        <p:nvPicPr>
          <p:cNvPr id="7" name="Picture 6" descr="Logo&#10;&#10;Description automatically generated">
            <a:extLst>
              <a:ext uri="{FF2B5EF4-FFF2-40B4-BE49-F238E27FC236}">
                <a16:creationId xmlns:a16="http://schemas.microsoft.com/office/drawing/2014/main" id="{B7D0390C-46C1-967E-B370-932B24A7F328}"/>
              </a:ext>
            </a:extLst>
          </p:cNvPr>
          <p:cNvPicPr>
            <a:picLocks noChangeAspect="1"/>
          </p:cNvPicPr>
          <p:nvPr/>
        </p:nvPicPr>
        <p:blipFill>
          <a:blip r:embed="rId8"/>
          <a:stretch>
            <a:fillRect/>
          </a:stretch>
        </p:blipFill>
        <p:spPr>
          <a:xfrm>
            <a:off x="3211351" y="1490421"/>
            <a:ext cx="2188963" cy="2205836"/>
          </a:xfrm>
          <a:prstGeom prst="rect">
            <a:avLst/>
          </a:prstGeom>
        </p:spPr>
      </p:pic>
      <p:pic>
        <p:nvPicPr>
          <p:cNvPr id="9" name="Picture 8" descr="A picture containing logo&#10;&#10;Description automatically generated">
            <a:extLst>
              <a:ext uri="{FF2B5EF4-FFF2-40B4-BE49-F238E27FC236}">
                <a16:creationId xmlns:a16="http://schemas.microsoft.com/office/drawing/2014/main" id="{2B316574-38CD-CA16-1D86-1D5E0827152B}"/>
              </a:ext>
            </a:extLst>
          </p:cNvPr>
          <p:cNvPicPr>
            <a:picLocks noChangeAspect="1"/>
          </p:cNvPicPr>
          <p:nvPr/>
        </p:nvPicPr>
        <p:blipFill>
          <a:blip r:embed="rId9"/>
          <a:stretch>
            <a:fillRect/>
          </a:stretch>
        </p:blipFill>
        <p:spPr>
          <a:xfrm>
            <a:off x="639175" y="4056076"/>
            <a:ext cx="2197701" cy="2171487"/>
          </a:xfrm>
          <a:prstGeom prst="rect">
            <a:avLst/>
          </a:prstGeom>
        </p:spPr>
      </p:pic>
      <p:pic>
        <p:nvPicPr>
          <p:cNvPr id="8" name="Picture 7" descr="A blue and yellow sign with white text&#10;&#10;Description automatically generated">
            <a:extLst>
              <a:ext uri="{FF2B5EF4-FFF2-40B4-BE49-F238E27FC236}">
                <a16:creationId xmlns:a16="http://schemas.microsoft.com/office/drawing/2014/main" id="{AEA7D815-64AD-7D1A-95AE-0F6A4AF722BD}"/>
              </a:ext>
            </a:extLst>
          </p:cNvPr>
          <p:cNvPicPr>
            <a:picLocks noChangeAspect="1"/>
          </p:cNvPicPr>
          <p:nvPr/>
        </p:nvPicPr>
        <p:blipFill>
          <a:blip r:embed="rId10"/>
          <a:stretch>
            <a:fillRect/>
          </a:stretch>
        </p:blipFill>
        <p:spPr>
          <a:xfrm>
            <a:off x="8369307" y="4056076"/>
            <a:ext cx="2197701" cy="2188963"/>
          </a:xfrm>
          <a:prstGeom prst="rect">
            <a:avLst/>
          </a:prstGeom>
        </p:spPr>
      </p:pic>
    </p:spTree>
    <p:extLst>
      <p:ext uri="{BB962C8B-B14F-4D97-AF65-F5344CB8AC3E}">
        <p14:creationId xmlns:p14="http://schemas.microsoft.com/office/powerpoint/2010/main" val="13839509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CA8B363-6B4F-434B-985E-9D47F2031368}"/>
              </a:ext>
            </a:extLst>
          </p:cNvPr>
          <p:cNvSpPr>
            <a:spLocks noGrp="1"/>
          </p:cNvSpPr>
          <p:nvPr>
            <p:ph sz="quarter" idx="10"/>
          </p:nvPr>
        </p:nvSpPr>
        <p:spPr>
          <a:xfrm>
            <a:off x="505744" y="4494881"/>
            <a:ext cx="8679461" cy="1879915"/>
          </a:xfrm>
        </p:spPr>
        <p:txBody>
          <a:bodyPr tIns="216000" anchor="t" anchorCtr="0">
            <a:normAutofit/>
          </a:bodyPr>
          <a:lstStyle/>
          <a:p>
            <a:r>
              <a:rPr lang="en-GB" b="0" i="0" dirty="0">
                <a:solidFill>
                  <a:srgbClr val="FFFFFF"/>
                </a:solidFill>
                <a:effectLst/>
                <a:latin typeface="roboto" panose="02000000000000000000" pitchFamily="2" charset="0"/>
              </a:rPr>
              <a:t>“We like the diversity of the student population and because Cranfield caters uniquely for postgraduate students, it means we get people with the experience that we are looking for.”</a:t>
            </a:r>
          </a:p>
        </p:txBody>
      </p:sp>
      <p:sp>
        <p:nvSpPr>
          <p:cNvPr id="4" name="Text Placeholder 3">
            <a:extLst>
              <a:ext uri="{FF2B5EF4-FFF2-40B4-BE49-F238E27FC236}">
                <a16:creationId xmlns:a16="http://schemas.microsoft.com/office/drawing/2014/main" id="{4EFFEFB6-EA55-4871-9E96-ACEF267B2221}"/>
              </a:ext>
            </a:extLst>
          </p:cNvPr>
          <p:cNvSpPr>
            <a:spLocks noGrp="1"/>
          </p:cNvSpPr>
          <p:nvPr>
            <p:ph type="body" sz="quarter" idx="13"/>
          </p:nvPr>
        </p:nvSpPr>
        <p:spPr>
          <a:xfrm>
            <a:off x="-1" y="4494874"/>
            <a:ext cx="295771" cy="1879915"/>
          </a:xfrm>
        </p:spPr>
        <p:txBody>
          <a:bodyPr/>
          <a:lstStyle/>
          <a:p>
            <a:endParaRPr lang="en-GB" dirty="0"/>
          </a:p>
        </p:txBody>
      </p:sp>
      <p:sp>
        <p:nvSpPr>
          <p:cNvPr id="12" name="TextBox 11">
            <a:extLst>
              <a:ext uri="{FF2B5EF4-FFF2-40B4-BE49-F238E27FC236}">
                <a16:creationId xmlns:a16="http://schemas.microsoft.com/office/drawing/2014/main" id="{95D88A10-9698-4B07-9C95-E8774DD148FB}"/>
              </a:ext>
            </a:extLst>
          </p:cNvPr>
          <p:cNvSpPr txBox="1"/>
          <p:nvPr/>
        </p:nvSpPr>
        <p:spPr>
          <a:xfrm>
            <a:off x="407275" y="1109425"/>
            <a:ext cx="9838412" cy="3262432"/>
          </a:xfrm>
          <a:prstGeom prst="rect">
            <a:avLst/>
          </a:prstGeom>
          <a:noFill/>
        </p:spPr>
        <p:txBody>
          <a:bodyPr wrap="square">
            <a:spAutoFit/>
          </a:bodyPr>
          <a:lstStyle/>
          <a:p>
            <a:r>
              <a:rPr lang="en-GB" b="0" i="0" dirty="0">
                <a:solidFill>
                  <a:schemeClr val="tx1">
                    <a:lumMod val="85000"/>
                    <a:lumOff val="15000"/>
                  </a:schemeClr>
                </a:solidFill>
                <a:effectLst/>
              </a:rPr>
              <a:t>The Career Development Service is an important part of the Student Experience support function. Our team has significant real-world experience in the areas of coaching, recruitment, human resources and business development. </a:t>
            </a:r>
          </a:p>
          <a:p>
            <a:endParaRPr lang="en-GB" sz="1200" dirty="0">
              <a:solidFill>
                <a:schemeClr val="tx1">
                  <a:lumMod val="85000"/>
                  <a:lumOff val="15000"/>
                </a:schemeClr>
              </a:solidFill>
            </a:endParaRPr>
          </a:p>
          <a:p>
            <a:r>
              <a:rPr lang="en-GB" b="0" i="0" dirty="0">
                <a:solidFill>
                  <a:schemeClr val="tx1">
                    <a:lumMod val="85000"/>
                    <a:lumOff val="15000"/>
                  </a:schemeClr>
                </a:solidFill>
                <a:effectLst/>
              </a:rPr>
              <a:t>We help students develop their personal career journey, so they can find meaningful employment that utilises their Cranfield qualification.</a:t>
            </a:r>
          </a:p>
          <a:p>
            <a:endParaRPr lang="en-GB" sz="1200" dirty="0">
              <a:solidFill>
                <a:schemeClr val="tx1">
                  <a:lumMod val="85000"/>
                  <a:lumOff val="15000"/>
                </a:schemeClr>
              </a:solidFill>
            </a:endParaRPr>
          </a:p>
          <a:p>
            <a:r>
              <a:rPr lang="en-GB" dirty="0">
                <a:solidFill>
                  <a:schemeClr val="tx1">
                    <a:lumMod val="85000"/>
                    <a:lumOff val="15000"/>
                  </a:schemeClr>
                </a:solidFill>
              </a:rPr>
              <a:t>The Career Development Service offers help with:</a:t>
            </a:r>
          </a:p>
          <a:p>
            <a:pPr marL="285750" indent="-285750">
              <a:buFont typeface="Arial" panose="020B0604020202020204" pitchFamily="34" charset="0"/>
              <a:buChar char="•"/>
            </a:pPr>
            <a:r>
              <a:rPr lang="en-GB" dirty="0">
                <a:solidFill>
                  <a:schemeClr val="tx1">
                    <a:lumMod val="85000"/>
                    <a:lumOff val="15000"/>
                  </a:schemeClr>
                </a:solidFill>
              </a:rPr>
              <a:t>Career development</a:t>
            </a:r>
          </a:p>
          <a:p>
            <a:pPr marL="285750" indent="-285750">
              <a:buFont typeface="Arial" panose="020B0604020202020204" pitchFamily="34" charset="0"/>
              <a:buChar char="•"/>
            </a:pPr>
            <a:r>
              <a:rPr lang="en-GB" dirty="0">
                <a:solidFill>
                  <a:schemeClr val="tx1">
                    <a:lumMod val="85000"/>
                    <a:lumOff val="15000"/>
                  </a:schemeClr>
                </a:solidFill>
              </a:rPr>
              <a:t>employer engagement</a:t>
            </a:r>
          </a:p>
          <a:p>
            <a:pPr marL="285750" indent="-285750">
              <a:buFont typeface="Arial" panose="020B0604020202020204" pitchFamily="34" charset="0"/>
              <a:buChar char="•"/>
            </a:pPr>
            <a:r>
              <a:rPr lang="en-GB" dirty="0">
                <a:solidFill>
                  <a:schemeClr val="tx1">
                    <a:lumMod val="85000"/>
                    <a:lumOff val="15000"/>
                  </a:schemeClr>
                </a:solidFill>
              </a:rPr>
              <a:t>media, marketing and communications</a:t>
            </a:r>
          </a:p>
          <a:p>
            <a:pPr marL="285750" indent="-285750">
              <a:buFont typeface="Arial" panose="020B0604020202020204" pitchFamily="34" charset="0"/>
              <a:buChar char="•"/>
            </a:pPr>
            <a:r>
              <a:rPr lang="en-GB" dirty="0">
                <a:solidFill>
                  <a:schemeClr val="tx1">
                    <a:lumMod val="85000"/>
                    <a:lumOff val="15000"/>
                  </a:schemeClr>
                </a:solidFill>
              </a:rPr>
              <a:t>internships and projects</a:t>
            </a:r>
            <a:endParaRPr lang="en-GB" sz="2000" dirty="0">
              <a:solidFill>
                <a:schemeClr val="tx1">
                  <a:lumMod val="85000"/>
                  <a:lumOff val="15000"/>
                </a:schemeClr>
              </a:solidFill>
            </a:endParaRPr>
          </a:p>
        </p:txBody>
      </p:sp>
      <p:sp>
        <p:nvSpPr>
          <p:cNvPr id="15" name="Title 1">
            <a:extLst>
              <a:ext uri="{FF2B5EF4-FFF2-40B4-BE49-F238E27FC236}">
                <a16:creationId xmlns:a16="http://schemas.microsoft.com/office/drawing/2014/main" id="{7E3175A6-6B90-41E3-BF44-851F731667BD}"/>
              </a:ext>
            </a:extLst>
          </p:cNvPr>
          <p:cNvSpPr txBox="1">
            <a:spLocks/>
          </p:cNvSpPr>
          <p:nvPr/>
        </p:nvSpPr>
        <p:spPr>
          <a:xfrm>
            <a:off x="407276" y="-41888"/>
            <a:ext cx="7570076" cy="1325563"/>
          </a:xfrm>
          <a:prstGeom prst="rect">
            <a:avLst/>
          </a:prstGeom>
        </p:spPr>
        <p:txBody>
          <a:bodyPr vert="horz" lIns="91440" tIns="45720" rIns="91440" bIns="45720" rtlCol="0" anchor="ctr">
            <a:normAutofit/>
          </a:bodyPr>
          <a:lstStyle>
            <a:lvl1pPr algn="l" defTabSz="685800" rtl="0" eaLnBrk="1" latinLnBrk="0" hangingPunct="1">
              <a:lnSpc>
                <a:spcPct val="100000"/>
              </a:lnSpc>
              <a:spcBef>
                <a:spcPct val="0"/>
              </a:spcBef>
              <a:buNone/>
              <a:defRPr sz="3300" b="1" kern="1200">
                <a:solidFill>
                  <a:srgbClr val="0A406C"/>
                </a:solidFill>
                <a:latin typeface="+mj-lt"/>
                <a:ea typeface="+mj-ea"/>
                <a:cs typeface="+mj-cs"/>
              </a:defRPr>
            </a:lvl1pPr>
          </a:lstStyle>
          <a:p>
            <a:r>
              <a:rPr lang="en-GB" sz="2800" dirty="0">
                <a:solidFill>
                  <a:srgbClr val="081A32"/>
                </a:solidFill>
                <a:latin typeface="Roboto Slab"/>
              </a:rPr>
              <a:t>Career Development Service</a:t>
            </a:r>
          </a:p>
        </p:txBody>
      </p:sp>
      <p:pic>
        <p:nvPicPr>
          <p:cNvPr id="14" name="Picture Placeholder 13" descr="A person holding a paper&#10;&#10;Description automatically generated with low confidence">
            <a:extLst>
              <a:ext uri="{FF2B5EF4-FFF2-40B4-BE49-F238E27FC236}">
                <a16:creationId xmlns:a16="http://schemas.microsoft.com/office/drawing/2014/main" id="{BECC65A8-C949-46A0-9A13-3BE7AD6B3D9B}"/>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l="16666" t="-15" r="25516" b="15"/>
          <a:stretch/>
        </p:blipFill>
        <p:spPr>
          <a:xfrm>
            <a:off x="9296710" y="4520244"/>
            <a:ext cx="1608216" cy="1854544"/>
          </a:xfrm>
        </p:spPr>
      </p:pic>
      <p:sp>
        <p:nvSpPr>
          <p:cNvPr id="20" name="TextBox 19">
            <a:extLst>
              <a:ext uri="{FF2B5EF4-FFF2-40B4-BE49-F238E27FC236}">
                <a16:creationId xmlns:a16="http://schemas.microsoft.com/office/drawing/2014/main" id="{B162DEBB-A74A-447D-AC67-956B4F87726C}"/>
              </a:ext>
            </a:extLst>
          </p:cNvPr>
          <p:cNvSpPr txBox="1"/>
          <p:nvPr/>
        </p:nvSpPr>
        <p:spPr>
          <a:xfrm>
            <a:off x="779392" y="5626840"/>
            <a:ext cx="6121400" cy="584775"/>
          </a:xfrm>
          <a:prstGeom prst="rect">
            <a:avLst/>
          </a:prstGeom>
          <a:noFill/>
        </p:spPr>
        <p:txBody>
          <a:bodyPr wrap="square">
            <a:spAutoFit/>
          </a:bodyPr>
          <a:lstStyle/>
          <a:p>
            <a:r>
              <a:rPr lang="en-GB" sz="1600" b="0" i="0" dirty="0">
                <a:solidFill>
                  <a:srgbClr val="FFFFFF"/>
                </a:solidFill>
                <a:effectLst/>
                <a:latin typeface="roboto" panose="02000000000000000000" pitchFamily="2" charset="0"/>
              </a:rPr>
              <a:t>Liz Harris,</a:t>
            </a:r>
          </a:p>
          <a:p>
            <a:r>
              <a:rPr lang="en-GB" sz="1600" b="0" i="0" dirty="0">
                <a:solidFill>
                  <a:srgbClr val="FFFFFF"/>
                </a:solidFill>
                <a:effectLst/>
                <a:latin typeface="roboto" panose="02000000000000000000" pitchFamily="2" charset="0"/>
              </a:rPr>
              <a:t>UK Lead on Sourcing and Recruitment Marketing, ICRC</a:t>
            </a:r>
            <a:endParaRPr lang="en-GB" sz="1600" dirty="0"/>
          </a:p>
        </p:txBody>
      </p:sp>
    </p:spTree>
    <p:extLst>
      <p:ext uri="{BB962C8B-B14F-4D97-AF65-F5344CB8AC3E}">
        <p14:creationId xmlns:p14="http://schemas.microsoft.com/office/powerpoint/2010/main" val="1403342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10D0FE5F-A47E-D73D-2404-7A4A1D850465}"/>
              </a:ext>
            </a:extLst>
          </p:cNvPr>
          <p:cNvPicPr>
            <a:picLocks noGrp="1" noChangeAspect="1"/>
          </p:cNvPicPr>
          <p:nvPr>
            <p:ph idx="1"/>
          </p:nvPr>
        </p:nvPicPr>
        <p:blipFill>
          <a:blip r:embed="rId2"/>
          <a:stretch>
            <a:fillRect/>
          </a:stretch>
        </p:blipFill>
        <p:spPr>
          <a:xfrm>
            <a:off x="407988" y="1690688"/>
            <a:ext cx="10326690" cy="3666448"/>
          </a:xfrm>
          <a:prstGeom prst="rect">
            <a:avLst/>
          </a:prstGeom>
        </p:spPr>
      </p:pic>
      <p:pic>
        <p:nvPicPr>
          <p:cNvPr id="11" name="Picture Placeholder 10" descr="A logo with a letter c&#10;&#10;Description automatically generated">
            <a:extLst>
              <a:ext uri="{FF2B5EF4-FFF2-40B4-BE49-F238E27FC236}">
                <a16:creationId xmlns:a16="http://schemas.microsoft.com/office/drawing/2014/main" id="{F6166149-6275-7952-902B-EF2862E7A910}"/>
              </a:ext>
            </a:extLst>
          </p:cNvPr>
          <p:cNvPicPr>
            <a:picLocks noGrp="1" noChangeAspect="1"/>
          </p:cNvPicPr>
          <p:nvPr>
            <p:ph type="pic" sz="quarter" idx="10"/>
          </p:nvPr>
        </p:nvPicPr>
        <p:blipFill>
          <a:blip r:embed="rId3"/>
          <a:srcRect/>
          <a:stretch>
            <a:fillRect/>
          </a:stretch>
        </p:blipFill>
        <p:spPr/>
      </p:pic>
      <p:sp>
        <p:nvSpPr>
          <p:cNvPr id="6" name="Title 1">
            <a:extLst>
              <a:ext uri="{FF2B5EF4-FFF2-40B4-BE49-F238E27FC236}">
                <a16:creationId xmlns:a16="http://schemas.microsoft.com/office/drawing/2014/main" id="{2DDF6812-DFA0-FCDB-0358-E2EE9F591B0E}"/>
              </a:ext>
            </a:extLst>
          </p:cNvPr>
          <p:cNvSpPr>
            <a:spLocks noGrp="1"/>
          </p:cNvSpPr>
          <p:nvPr>
            <p:ph type="title"/>
          </p:nvPr>
        </p:nvSpPr>
        <p:spPr>
          <a:xfrm>
            <a:off x="407988" y="365125"/>
            <a:ext cx="5845175" cy="1325563"/>
          </a:xfrm>
        </p:spPr>
        <p:txBody>
          <a:bodyPr>
            <a:normAutofit/>
          </a:bodyPr>
          <a:lstStyle/>
          <a:p>
            <a:r>
              <a:rPr lang="en-GB" sz="2800" dirty="0">
                <a:latin typeface="Roboto Slab" pitchFamily="2" charset="0"/>
                <a:ea typeface="Roboto Slab" pitchFamily="2" charset="0"/>
                <a:cs typeface="Roboto Slab" pitchFamily="2" charset="0"/>
              </a:rPr>
              <a:t>Employability</a:t>
            </a:r>
          </a:p>
        </p:txBody>
      </p:sp>
    </p:spTree>
    <p:extLst>
      <p:ext uri="{BB962C8B-B14F-4D97-AF65-F5344CB8AC3E}">
        <p14:creationId xmlns:p14="http://schemas.microsoft.com/office/powerpoint/2010/main" val="28579248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F0A0C5A-3F1D-4697-A928-360A42142CCC}"/>
              </a:ext>
            </a:extLst>
          </p:cNvPr>
          <p:cNvSpPr>
            <a:spLocks noGrp="1"/>
          </p:cNvSpPr>
          <p:nvPr>
            <p:ph type="title"/>
          </p:nvPr>
        </p:nvSpPr>
        <p:spPr>
          <a:xfrm>
            <a:off x="407277" y="2766218"/>
            <a:ext cx="5846379" cy="1325563"/>
          </a:xfrm>
        </p:spPr>
        <p:txBody>
          <a:bodyPr>
            <a:normAutofit/>
          </a:bodyPr>
          <a:lstStyle/>
          <a:p>
            <a:r>
              <a:rPr lang="en-GB" sz="4400" dirty="0">
                <a:latin typeface="Roboto Slab"/>
              </a:rPr>
              <a:t>How to apply</a:t>
            </a:r>
          </a:p>
        </p:txBody>
      </p:sp>
    </p:spTree>
    <p:extLst>
      <p:ext uri="{BB962C8B-B14F-4D97-AF65-F5344CB8AC3E}">
        <p14:creationId xmlns:p14="http://schemas.microsoft.com/office/powerpoint/2010/main" val="37006758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E769C9E-242F-794C-D2DA-032AD3716402}"/>
              </a:ext>
            </a:extLst>
          </p:cNvPr>
          <p:cNvSpPr txBox="1"/>
          <p:nvPr/>
        </p:nvSpPr>
        <p:spPr>
          <a:xfrm>
            <a:off x="6066910" y="1309938"/>
            <a:ext cx="6650747" cy="6032421"/>
          </a:xfrm>
          <a:prstGeom prst="rect">
            <a:avLst/>
          </a:prstGeom>
          <a:noFill/>
        </p:spPr>
        <p:txBody>
          <a:bodyPr wrap="square" rtlCol="0">
            <a:spAutoFit/>
          </a:bodyPr>
          <a:lstStyle/>
          <a:p>
            <a:endParaRPr lang="en-GB" b="1" dirty="0">
              <a:solidFill>
                <a:schemeClr val="bg1"/>
              </a:solidFill>
              <a:latin typeface="Roboto Slab" pitchFamily="2" charset="0"/>
              <a:ea typeface="Roboto Slab" pitchFamily="2" charset="0"/>
              <a:cs typeface="Roboto Slab" pitchFamily="2" charset="0"/>
            </a:endParaRPr>
          </a:p>
          <a:p>
            <a:endParaRPr lang="en-GB" b="1" dirty="0">
              <a:solidFill>
                <a:schemeClr val="bg1"/>
              </a:solidFill>
              <a:latin typeface="Roboto Slab" pitchFamily="2" charset="0"/>
              <a:ea typeface="Roboto Slab" pitchFamily="2" charset="0"/>
              <a:cs typeface="Roboto Slab" pitchFamily="2" charset="0"/>
            </a:endParaRPr>
          </a:p>
          <a:p>
            <a:endParaRPr lang="en-GB" sz="2000" b="1" dirty="0">
              <a:solidFill>
                <a:schemeClr val="bg1"/>
              </a:solidFill>
              <a:latin typeface="Roboto Slab" pitchFamily="2" charset="0"/>
              <a:ea typeface="Roboto Slab" pitchFamily="2" charset="0"/>
              <a:cs typeface="Roboto Slab" pitchFamily="2" charset="0"/>
            </a:endParaRPr>
          </a:p>
          <a:p>
            <a:pPr marL="285750" indent="-285750">
              <a:buFont typeface="Arial" panose="020B0604020202020204" pitchFamily="34" charset="0"/>
              <a:buChar char="•"/>
            </a:pPr>
            <a:r>
              <a:rPr lang="en-GB" sz="2000" dirty="0">
                <a:solidFill>
                  <a:schemeClr val="bg1"/>
                </a:solidFill>
                <a:ea typeface="Roboto Slab" pitchFamily="2" charset="0"/>
                <a:cs typeface="Roboto Slab" pitchFamily="2" charset="0"/>
              </a:rPr>
              <a:t>Selection process, early application is</a:t>
            </a:r>
          </a:p>
          <a:p>
            <a:r>
              <a:rPr lang="en-GB" sz="2000" dirty="0">
                <a:solidFill>
                  <a:schemeClr val="bg1"/>
                </a:solidFill>
                <a:ea typeface="Roboto Slab" pitchFamily="2" charset="0"/>
                <a:cs typeface="Roboto Slab" pitchFamily="2" charset="0"/>
              </a:rPr>
              <a:t>     advised</a:t>
            </a:r>
          </a:p>
          <a:p>
            <a:endParaRPr lang="en-GB" sz="2000" dirty="0">
              <a:solidFill>
                <a:schemeClr val="bg1"/>
              </a:solidFill>
              <a:ea typeface="Roboto Slab" pitchFamily="2" charset="0"/>
              <a:cs typeface="Roboto Slab" pitchFamily="2" charset="0"/>
            </a:endParaRPr>
          </a:p>
          <a:p>
            <a:pPr marL="285750" indent="-285750">
              <a:buFont typeface="Arial" panose="020B0604020202020204" pitchFamily="34" charset="0"/>
              <a:buChar char="•"/>
            </a:pPr>
            <a:r>
              <a:rPr lang="en-GB" sz="2000" dirty="0">
                <a:solidFill>
                  <a:schemeClr val="bg1"/>
                </a:solidFill>
                <a:ea typeface="Roboto Slab" pitchFamily="2" charset="0"/>
                <a:cs typeface="Roboto Slab" pitchFamily="2" charset="0"/>
              </a:rPr>
              <a:t>Online application</a:t>
            </a:r>
          </a:p>
          <a:p>
            <a:endParaRPr lang="en-GB" sz="2000" dirty="0">
              <a:solidFill>
                <a:schemeClr val="bg1"/>
              </a:solidFill>
              <a:ea typeface="Roboto Slab" pitchFamily="2" charset="0"/>
              <a:cs typeface="Roboto Slab" pitchFamily="2" charset="0"/>
            </a:endParaRPr>
          </a:p>
          <a:p>
            <a:pPr marL="285750" indent="-285750">
              <a:buFont typeface="Arial" panose="020B0604020202020204" pitchFamily="34" charset="0"/>
              <a:buChar char="•"/>
            </a:pPr>
            <a:r>
              <a:rPr lang="en-GB" sz="2000" dirty="0">
                <a:solidFill>
                  <a:schemeClr val="bg1"/>
                </a:solidFill>
                <a:ea typeface="Roboto Slab" pitchFamily="2" charset="0"/>
                <a:cs typeface="Roboto Slab" pitchFamily="2" charset="0"/>
              </a:rPr>
              <a:t>Upload copies of original documents </a:t>
            </a:r>
          </a:p>
          <a:p>
            <a:r>
              <a:rPr lang="en-GB" sz="2000" dirty="0">
                <a:solidFill>
                  <a:schemeClr val="bg1"/>
                </a:solidFill>
                <a:ea typeface="Roboto Slab" pitchFamily="2" charset="0"/>
                <a:cs typeface="Roboto Slab" pitchFamily="2" charset="0"/>
              </a:rPr>
              <a:t>    plus, official translations to English</a:t>
            </a:r>
          </a:p>
          <a:p>
            <a:endParaRPr lang="en-GB" sz="2000" dirty="0">
              <a:solidFill>
                <a:schemeClr val="bg1"/>
              </a:solidFill>
              <a:ea typeface="Roboto Slab" pitchFamily="2" charset="0"/>
              <a:cs typeface="Roboto Slab" pitchFamily="2" charset="0"/>
            </a:endParaRPr>
          </a:p>
          <a:p>
            <a:pPr marL="285750" indent="-285750">
              <a:buFont typeface="Arial" panose="020B0604020202020204" pitchFamily="34" charset="0"/>
              <a:buChar char="•"/>
            </a:pPr>
            <a:r>
              <a:rPr lang="en-GB" sz="2000" dirty="0">
                <a:solidFill>
                  <a:schemeClr val="bg1"/>
                </a:solidFill>
                <a:ea typeface="Roboto Slab" pitchFamily="2" charset="0"/>
                <a:cs typeface="Roboto Slab" pitchFamily="2" charset="0"/>
              </a:rPr>
              <a:t>Decision can take between  4 to 12 weeks </a:t>
            </a:r>
          </a:p>
          <a:p>
            <a:endParaRPr lang="en-GB" sz="2000" dirty="0">
              <a:solidFill>
                <a:schemeClr val="bg1"/>
              </a:solidFill>
              <a:ea typeface="Roboto Slab" pitchFamily="2" charset="0"/>
              <a:cs typeface="Roboto Slab" pitchFamily="2" charset="0"/>
            </a:endParaRPr>
          </a:p>
          <a:p>
            <a:pPr marL="285750" indent="-285750">
              <a:buFont typeface="Arial" panose="020B0604020202020204" pitchFamily="34" charset="0"/>
              <a:buChar char="•"/>
            </a:pPr>
            <a:r>
              <a:rPr lang="en-GB" sz="2000" dirty="0">
                <a:solidFill>
                  <a:schemeClr val="bg1"/>
                </a:solidFill>
                <a:ea typeface="Roboto Slab" pitchFamily="2" charset="0"/>
                <a:cs typeface="Roboto Slab" pitchFamily="2" charset="0"/>
              </a:rPr>
              <a:t>All relevant information can be found on our</a:t>
            </a:r>
          </a:p>
          <a:p>
            <a:r>
              <a:rPr lang="en-GB" sz="2000" dirty="0">
                <a:solidFill>
                  <a:schemeClr val="bg1"/>
                </a:solidFill>
                <a:ea typeface="Roboto Slab" pitchFamily="2" charset="0"/>
                <a:cs typeface="Roboto Slab" pitchFamily="2" charset="0"/>
              </a:rPr>
              <a:t>    website:</a:t>
            </a:r>
          </a:p>
          <a:p>
            <a:endParaRPr lang="en-GB" sz="2000" dirty="0">
              <a:solidFill>
                <a:schemeClr val="bg1"/>
              </a:solidFill>
              <a:ea typeface="Roboto Slab" pitchFamily="2" charset="0"/>
              <a:cs typeface="Roboto Slab" pitchFamily="2" charset="0"/>
            </a:endParaRPr>
          </a:p>
          <a:p>
            <a:r>
              <a:rPr lang="en-GB" sz="2000" dirty="0">
                <a:solidFill>
                  <a:schemeClr val="bg1"/>
                </a:solidFill>
                <a:ea typeface="Roboto Slab" pitchFamily="2" charset="0"/>
                <a:cs typeface="Roboto Slab" pitchFamily="2" charset="0"/>
                <a:hlinkClick r:id="rId3">
                  <a:extLst>
                    <a:ext uri="{A12FA001-AC4F-418D-AE19-62706E023703}">
                      <ahyp:hlinkClr xmlns:ahyp="http://schemas.microsoft.com/office/drawing/2018/hyperlinkcolor" val="tx"/>
                    </a:ext>
                  </a:extLst>
                </a:hlinkClick>
              </a:rPr>
              <a:t>https://www.cranfield.ac.uk/study/application-guide</a:t>
            </a:r>
            <a:endParaRPr lang="en-GB" sz="2000" dirty="0">
              <a:solidFill>
                <a:schemeClr val="bg1"/>
              </a:solidFill>
              <a:ea typeface="Roboto Slab" pitchFamily="2" charset="0"/>
              <a:cs typeface="Roboto Slab" pitchFamily="2" charset="0"/>
            </a:endParaRPr>
          </a:p>
          <a:p>
            <a:r>
              <a:rPr lang="en-GB" sz="1400" dirty="0">
                <a:solidFill>
                  <a:schemeClr val="bg1"/>
                </a:solidFill>
                <a:ea typeface="Roboto Slab" pitchFamily="2" charset="0"/>
                <a:cs typeface="Roboto Slab" pitchFamily="2" charset="0"/>
              </a:rPr>
              <a:t>	</a:t>
            </a:r>
          </a:p>
          <a:p>
            <a:endParaRPr lang="en-GB" dirty="0">
              <a:solidFill>
                <a:schemeClr val="bg1"/>
              </a:solidFill>
              <a:latin typeface="Roboto Slab" pitchFamily="2" charset="0"/>
              <a:ea typeface="Roboto Slab" pitchFamily="2" charset="0"/>
              <a:cs typeface="Roboto Slab" pitchFamily="2" charset="0"/>
            </a:endParaRPr>
          </a:p>
          <a:p>
            <a:endParaRPr lang="en-GB" dirty="0">
              <a:solidFill>
                <a:schemeClr val="bg1"/>
              </a:solidFill>
            </a:endParaRPr>
          </a:p>
        </p:txBody>
      </p:sp>
      <p:pic>
        <p:nvPicPr>
          <p:cNvPr id="22" name="Picture 21" descr="A picture containing machine, technician, engineering, clothing&#10;&#10;Description automatically generated">
            <a:extLst>
              <a:ext uri="{FF2B5EF4-FFF2-40B4-BE49-F238E27FC236}">
                <a16:creationId xmlns:a16="http://schemas.microsoft.com/office/drawing/2014/main" id="{011EF980-C7B4-D1DC-3BEF-1C9A673E4B44}"/>
              </a:ext>
            </a:extLst>
          </p:cNvPr>
          <p:cNvPicPr>
            <a:picLocks noChangeAspect="1"/>
          </p:cNvPicPr>
          <p:nvPr/>
        </p:nvPicPr>
        <p:blipFill>
          <a:blip r:embed="rId4"/>
          <a:stretch>
            <a:fillRect/>
          </a:stretch>
        </p:blipFill>
        <p:spPr>
          <a:xfrm>
            <a:off x="0" y="0"/>
            <a:ext cx="6096000" cy="6858000"/>
          </a:xfrm>
          <a:prstGeom prst="rect">
            <a:avLst/>
          </a:prstGeom>
        </p:spPr>
      </p:pic>
      <p:sp>
        <p:nvSpPr>
          <p:cNvPr id="23" name="Title 1">
            <a:extLst>
              <a:ext uri="{FF2B5EF4-FFF2-40B4-BE49-F238E27FC236}">
                <a16:creationId xmlns:a16="http://schemas.microsoft.com/office/drawing/2014/main" id="{9B3B9178-0339-6EA1-EFB6-F753ED659A6B}"/>
              </a:ext>
            </a:extLst>
          </p:cNvPr>
          <p:cNvSpPr txBox="1">
            <a:spLocks/>
          </p:cNvSpPr>
          <p:nvPr/>
        </p:nvSpPr>
        <p:spPr>
          <a:xfrm>
            <a:off x="6286080" y="760723"/>
            <a:ext cx="6241497"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chemeClr val="bg1"/>
                </a:solidFill>
                <a:latin typeface="+mj-lt"/>
                <a:ea typeface="+mj-ea"/>
                <a:cs typeface="+mj-cs"/>
              </a:defRPr>
            </a:lvl1pPr>
          </a:lstStyle>
          <a:p>
            <a:r>
              <a:rPr lang="en-GB" sz="2800" dirty="0">
                <a:latin typeface="Roboto Slab" pitchFamily="2" charset="0"/>
                <a:ea typeface="Roboto Slab" pitchFamily="2" charset="0"/>
                <a:cs typeface="Roboto Slab" pitchFamily="2" charset="0"/>
              </a:rPr>
              <a:t>Application Process</a:t>
            </a:r>
          </a:p>
          <a:p>
            <a:r>
              <a:rPr lang="en-GB" sz="2800" dirty="0">
                <a:latin typeface="Roboto Slab" pitchFamily="2" charset="0"/>
                <a:ea typeface="Roboto Slab" pitchFamily="2" charset="0"/>
                <a:cs typeface="Roboto Slab" pitchFamily="2" charset="0"/>
              </a:rPr>
              <a:t> </a:t>
            </a:r>
            <a:r>
              <a:rPr lang="en-GB" sz="2000" dirty="0">
                <a:latin typeface="Roboto Slab" pitchFamily="2" charset="0"/>
                <a:ea typeface="Roboto Slab" pitchFamily="2" charset="0"/>
                <a:cs typeface="Roboto Slab" pitchFamily="2" charset="0"/>
              </a:rPr>
              <a:t>(for Cranfield)</a:t>
            </a:r>
          </a:p>
          <a:p>
            <a:r>
              <a:rPr lang="en-GB" sz="1200" dirty="0">
                <a:latin typeface="Roboto Slab" pitchFamily="2" charset="0"/>
                <a:ea typeface="Roboto Slab" pitchFamily="2" charset="0"/>
                <a:cs typeface="Roboto Slab" pitchFamily="2" charset="0"/>
              </a:rPr>
              <a:t>Check with your university what is the internal process</a:t>
            </a:r>
          </a:p>
        </p:txBody>
      </p:sp>
    </p:spTree>
    <p:extLst>
      <p:ext uri="{BB962C8B-B14F-4D97-AF65-F5344CB8AC3E}">
        <p14:creationId xmlns:p14="http://schemas.microsoft.com/office/powerpoint/2010/main" val="15203344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a:spLocks noGrp="1"/>
          </p:cNvSpPr>
          <p:nvPr>
            <p:ph type="title"/>
          </p:nvPr>
        </p:nvSpPr>
        <p:spPr>
          <a:xfrm>
            <a:off x="407388" y="299599"/>
            <a:ext cx="7570076" cy="443070"/>
          </a:xfrm>
          <a:prstGeom prst="rect">
            <a:avLst/>
          </a:prstGeom>
        </p:spPr>
        <p:txBody>
          <a:bodyPr vert="horz" wrap="square" lIns="0" tIns="12065" rIns="0" bIns="0" rtlCol="0" anchor="ctr">
            <a:spAutoFit/>
          </a:bodyPr>
          <a:lstStyle/>
          <a:p>
            <a:pPr marL="12700">
              <a:spcBef>
                <a:spcPts val="95"/>
              </a:spcBef>
            </a:pPr>
            <a:r>
              <a:rPr lang="en-GB" sz="2800" dirty="0">
                <a:solidFill>
                  <a:srgbClr val="081A32"/>
                </a:solidFill>
                <a:latin typeface="Roboto Slab"/>
              </a:rPr>
              <a:t>5% Early Application Discount</a:t>
            </a:r>
            <a:endParaRPr lang="en-GB" sz="2800" b="1" dirty="0">
              <a:solidFill>
                <a:srgbClr val="081A32"/>
              </a:solidFill>
              <a:latin typeface="Roboto Slab"/>
            </a:endParaRPr>
          </a:p>
        </p:txBody>
      </p:sp>
      <p:sp>
        <p:nvSpPr>
          <p:cNvPr id="13" name="Text Placeholder 12">
            <a:extLst>
              <a:ext uri="{FF2B5EF4-FFF2-40B4-BE49-F238E27FC236}">
                <a16:creationId xmlns:a16="http://schemas.microsoft.com/office/drawing/2014/main" id="{D42007D5-3E50-4B24-8034-F0AAE69D3E5C}"/>
              </a:ext>
            </a:extLst>
          </p:cNvPr>
          <p:cNvSpPr>
            <a:spLocks noGrp="1"/>
          </p:cNvSpPr>
          <p:nvPr>
            <p:ph type="body" sz="quarter" idx="13"/>
          </p:nvPr>
        </p:nvSpPr>
        <p:spPr>
          <a:xfrm>
            <a:off x="-1" y="4571588"/>
            <a:ext cx="303819" cy="2225275"/>
          </a:xfrm>
        </p:spPr>
        <p:txBody>
          <a:bodyPr/>
          <a:lstStyle/>
          <a:p>
            <a:endParaRPr lang="en-GB"/>
          </a:p>
        </p:txBody>
      </p:sp>
      <p:sp>
        <p:nvSpPr>
          <p:cNvPr id="12" name="object 4">
            <a:extLst>
              <a:ext uri="{FF2B5EF4-FFF2-40B4-BE49-F238E27FC236}">
                <a16:creationId xmlns:a16="http://schemas.microsoft.com/office/drawing/2014/main" id="{97BB4DCF-E60F-02D4-ED27-A0592245E7C6}"/>
              </a:ext>
            </a:extLst>
          </p:cNvPr>
          <p:cNvSpPr txBox="1">
            <a:spLocks/>
          </p:cNvSpPr>
          <p:nvPr/>
        </p:nvSpPr>
        <p:spPr>
          <a:xfrm>
            <a:off x="430391" y="1228467"/>
            <a:ext cx="10186755" cy="1133002"/>
          </a:xfrm>
          <a:prstGeom prst="rect">
            <a:avLst/>
          </a:prstGeom>
        </p:spPr>
        <p:txBody>
          <a:bodyPr vert="horz" wrap="square" lIns="0" tIns="12065" rIns="0" bIns="0" rtlCol="0" anchor="ctr">
            <a:spAutoFit/>
          </a:bodyPr>
          <a:lstStyle>
            <a:lvl1pPr algn="l" defTabSz="685800" rtl="0" eaLnBrk="1" latinLnBrk="0" hangingPunct="1">
              <a:lnSpc>
                <a:spcPct val="100000"/>
              </a:lnSpc>
              <a:spcBef>
                <a:spcPct val="0"/>
              </a:spcBef>
              <a:buNone/>
              <a:defRPr sz="3300" b="1" kern="1200">
                <a:solidFill>
                  <a:srgbClr val="0A406C"/>
                </a:solidFill>
                <a:latin typeface="+mj-lt"/>
                <a:ea typeface="+mj-ea"/>
                <a:cs typeface="+mj-cs"/>
              </a:defRPr>
            </a:lvl1pPr>
          </a:lstStyle>
          <a:p>
            <a:pPr marL="12700">
              <a:spcBef>
                <a:spcPts val="95"/>
              </a:spcBef>
            </a:pPr>
            <a:r>
              <a:rPr lang="en-GB" sz="1800" b="0" dirty="0">
                <a:solidFill>
                  <a:srgbClr val="081A32"/>
                </a:solidFill>
                <a:latin typeface="+mn-lt"/>
                <a:ea typeface="+mj-lt"/>
                <a:cs typeface="+mj-lt"/>
              </a:rPr>
              <a:t>This offer is available to any student making an application by 28 March 2024 and paying their course deposit (if applicable) by the date stated in their offer letter.</a:t>
            </a:r>
            <a:endParaRPr lang="en-GB" sz="1800" dirty="0">
              <a:latin typeface="+mn-lt"/>
            </a:endParaRPr>
          </a:p>
          <a:p>
            <a:pPr marL="12700">
              <a:spcBef>
                <a:spcPts val="95"/>
              </a:spcBef>
            </a:pPr>
            <a:r>
              <a:rPr lang="en-GB" sz="1800" b="0" dirty="0">
                <a:solidFill>
                  <a:srgbClr val="081A32"/>
                </a:solidFill>
                <a:latin typeface="+mn-lt"/>
                <a:ea typeface="+mj-lt"/>
                <a:cs typeface="+mj-lt"/>
              </a:rPr>
              <a:t>Apply now to take advantage of this limited time offer to support your ambitions and secure the future you deserve.</a:t>
            </a:r>
            <a:endParaRPr lang="en-GB" sz="1800" b="0" dirty="0">
              <a:solidFill>
                <a:srgbClr val="081A32"/>
              </a:solidFill>
              <a:latin typeface="+mn-lt"/>
              <a:cs typeface="Arial"/>
            </a:endParaRPr>
          </a:p>
        </p:txBody>
      </p:sp>
      <p:sp>
        <p:nvSpPr>
          <p:cNvPr id="14" name="object 4">
            <a:extLst>
              <a:ext uri="{FF2B5EF4-FFF2-40B4-BE49-F238E27FC236}">
                <a16:creationId xmlns:a16="http://schemas.microsoft.com/office/drawing/2014/main" id="{E8590353-CD4C-2762-F161-BF60B3D45045}"/>
              </a:ext>
            </a:extLst>
          </p:cNvPr>
          <p:cNvSpPr txBox="1">
            <a:spLocks/>
          </p:cNvSpPr>
          <p:nvPr/>
        </p:nvSpPr>
        <p:spPr>
          <a:xfrm>
            <a:off x="487900" y="2783680"/>
            <a:ext cx="10186755" cy="2240998"/>
          </a:xfrm>
          <a:prstGeom prst="rect">
            <a:avLst/>
          </a:prstGeom>
        </p:spPr>
        <p:txBody>
          <a:bodyPr vert="horz" wrap="square" lIns="0" tIns="12065" rIns="0" bIns="0" rtlCol="0" anchor="ctr">
            <a:spAutoFit/>
          </a:bodyPr>
          <a:lstStyle>
            <a:lvl1pPr algn="l" defTabSz="685800" rtl="0" eaLnBrk="1" latinLnBrk="0" hangingPunct="1">
              <a:lnSpc>
                <a:spcPct val="100000"/>
              </a:lnSpc>
              <a:spcBef>
                <a:spcPct val="0"/>
              </a:spcBef>
              <a:buNone/>
              <a:defRPr sz="3300" b="1" kern="1200">
                <a:solidFill>
                  <a:srgbClr val="0A406C"/>
                </a:solidFill>
                <a:latin typeface="+mj-lt"/>
                <a:ea typeface="+mj-ea"/>
                <a:cs typeface="+mj-cs"/>
              </a:defRPr>
            </a:lvl1pPr>
          </a:lstStyle>
          <a:p>
            <a:pPr marL="12700">
              <a:spcBef>
                <a:spcPts val="95"/>
              </a:spcBef>
            </a:pPr>
            <a:endParaRPr lang="en-GB" sz="1800" dirty="0">
              <a:solidFill>
                <a:srgbClr val="081A32"/>
              </a:solidFill>
              <a:latin typeface="Roboto Slab"/>
            </a:endParaRPr>
          </a:p>
          <a:p>
            <a:pPr marL="12700">
              <a:spcBef>
                <a:spcPts val="95"/>
              </a:spcBef>
            </a:pPr>
            <a:r>
              <a:rPr lang="en-GB" sz="1800" dirty="0">
                <a:solidFill>
                  <a:srgbClr val="081A32"/>
                </a:solidFill>
                <a:latin typeface="+mn-lt"/>
              </a:rPr>
              <a:t>Eligibility</a:t>
            </a:r>
            <a:r>
              <a:rPr lang="en-GB" sz="1800" dirty="0">
                <a:solidFill>
                  <a:srgbClr val="081A32"/>
                </a:solidFill>
                <a:latin typeface="+mn-lt"/>
                <a:ea typeface="Roboto Slab"/>
                <a:cs typeface="Roboto Slab"/>
              </a:rPr>
              <a:t> </a:t>
            </a:r>
          </a:p>
          <a:p>
            <a:pPr marL="12700"/>
            <a:r>
              <a:rPr lang="en-GB" sz="1800" b="0" dirty="0">
                <a:solidFill>
                  <a:srgbClr val="081A32"/>
                </a:solidFill>
                <a:latin typeface="+mn-lt"/>
                <a:ea typeface="+mj-lt"/>
                <a:cs typeface="+mj-lt"/>
              </a:rPr>
              <a:t>You are eligible for a postgraduate early application discount if you can answer yes to all of the following:</a:t>
            </a:r>
            <a:endParaRPr lang="en-GB" sz="1800" dirty="0">
              <a:latin typeface="+mn-lt"/>
            </a:endParaRPr>
          </a:p>
          <a:p>
            <a:pPr marL="355600" indent="-342900">
              <a:buFont typeface="Arial"/>
              <a:buChar char="•"/>
            </a:pPr>
            <a:r>
              <a:rPr lang="en-GB" sz="1800" b="0" dirty="0">
                <a:solidFill>
                  <a:srgbClr val="081A32"/>
                </a:solidFill>
                <a:latin typeface="+mn-lt"/>
                <a:ea typeface="+mj-lt"/>
                <a:cs typeface="+mj-lt"/>
              </a:rPr>
              <a:t>You are an applicant applying by 28 March 2024</a:t>
            </a:r>
            <a:endParaRPr lang="en-GB" sz="1800" dirty="0">
              <a:latin typeface="+mn-lt"/>
              <a:cs typeface="Arial" panose="020B0604020202020204"/>
            </a:endParaRPr>
          </a:p>
          <a:p>
            <a:pPr marL="355600" indent="-342900">
              <a:buFont typeface="Arial"/>
              <a:buChar char="•"/>
            </a:pPr>
            <a:r>
              <a:rPr lang="en-GB" sz="1800" b="0" dirty="0">
                <a:solidFill>
                  <a:srgbClr val="081A32"/>
                </a:solidFill>
                <a:latin typeface="+mn-lt"/>
                <a:ea typeface="+mj-lt"/>
                <a:cs typeface="+mj-lt"/>
              </a:rPr>
              <a:t>You receive an offer and accept your offer to study with us</a:t>
            </a:r>
            <a:endParaRPr lang="en-GB" sz="1800" dirty="0">
              <a:latin typeface="+mn-lt"/>
              <a:cs typeface="Arial"/>
            </a:endParaRPr>
          </a:p>
          <a:p>
            <a:pPr marL="355600" indent="-342900">
              <a:buFont typeface="Arial"/>
              <a:buChar char="•"/>
            </a:pPr>
            <a:r>
              <a:rPr lang="en-GB" sz="1800" b="0" dirty="0">
                <a:solidFill>
                  <a:srgbClr val="081A32"/>
                </a:solidFill>
                <a:latin typeface="+mn-lt"/>
                <a:ea typeface="+mj-lt"/>
                <a:cs typeface="+mj-lt"/>
              </a:rPr>
              <a:t>You pay and we receive your course deposit on or before 23:59 UK time on the due date stated in your offer letter</a:t>
            </a:r>
            <a:endParaRPr lang="en-GB" sz="1800" dirty="0">
              <a:latin typeface="+mn-lt"/>
              <a:cs typeface="Arial"/>
            </a:endParaRPr>
          </a:p>
        </p:txBody>
      </p:sp>
    </p:spTree>
    <p:extLst>
      <p:ext uri="{BB962C8B-B14F-4D97-AF65-F5344CB8AC3E}">
        <p14:creationId xmlns:p14="http://schemas.microsoft.com/office/powerpoint/2010/main" val="12801674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9E9B1-F60E-40AC-B998-FB4CC1AEC61B}"/>
              </a:ext>
            </a:extLst>
          </p:cNvPr>
          <p:cNvSpPr>
            <a:spLocks noGrp="1"/>
          </p:cNvSpPr>
          <p:nvPr>
            <p:ph type="title"/>
          </p:nvPr>
        </p:nvSpPr>
        <p:spPr>
          <a:xfrm>
            <a:off x="505745" y="-495945"/>
            <a:ext cx="7570076" cy="1963018"/>
          </a:xfrm>
        </p:spPr>
        <p:txBody>
          <a:bodyPr>
            <a:normAutofit/>
          </a:bodyPr>
          <a:lstStyle/>
          <a:p>
            <a:r>
              <a:rPr lang="en-GB" sz="2800" dirty="0">
                <a:latin typeface="Roboto Slab"/>
              </a:rPr>
              <a:t>English language requirements</a:t>
            </a:r>
          </a:p>
        </p:txBody>
      </p:sp>
      <p:sp>
        <p:nvSpPr>
          <p:cNvPr id="16" name="Content Placeholder 15">
            <a:extLst>
              <a:ext uri="{FF2B5EF4-FFF2-40B4-BE49-F238E27FC236}">
                <a16:creationId xmlns:a16="http://schemas.microsoft.com/office/drawing/2014/main" id="{187B5ADB-2AF6-4C46-AD31-9A77BF92B556}"/>
              </a:ext>
            </a:extLst>
          </p:cNvPr>
          <p:cNvSpPr>
            <a:spLocks noGrp="1"/>
          </p:cNvSpPr>
          <p:nvPr>
            <p:ph sz="quarter" idx="10"/>
          </p:nvPr>
        </p:nvSpPr>
        <p:spPr>
          <a:xfrm>
            <a:off x="505745" y="872808"/>
            <a:ext cx="8869609" cy="821410"/>
          </a:xfrm>
        </p:spPr>
        <p:txBody>
          <a:bodyPr anchor="ctr" anchorCtr="0">
            <a:noAutofit/>
          </a:bodyPr>
          <a:lstStyle/>
          <a:p>
            <a:r>
              <a:rPr lang="en-GB" b="0" i="0" dirty="0">
                <a:effectLst/>
                <a:latin typeface="roboto" panose="02000000000000000000" pitchFamily="2" charset="0"/>
              </a:rPr>
              <a:t>To study for a formal award at Cranfield </a:t>
            </a:r>
            <a:r>
              <a:rPr lang="en-GB" dirty="0">
                <a:latin typeface="roboto" panose="02000000000000000000" pitchFamily="2" charset="0"/>
              </a:rPr>
              <a:t>the applicant</a:t>
            </a:r>
            <a:r>
              <a:rPr lang="en-GB" b="0" i="0" dirty="0">
                <a:effectLst/>
                <a:latin typeface="roboto" panose="02000000000000000000" pitchFamily="2" charset="0"/>
              </a:rPr>
              <a:t> will need to demonstrate that </a:t>
            </a:r>
            <a:r>
              <a:rPr lang="en-GB" dirty="0">
                <a:latin typeface="roboto" panose="02000000000000000000" pitchFamily="2" charset="0"/>
              </a:rPr>
              <a:t>they</a:t>
            </a:r>
            <a:r>
              <a:rPr lang="en-GB" b="0" i="0" dirty="0">
                <a:effectLst/>
                <a:latin typeface="roboto" panose="02000000000000000000" pitchFamily="2" charset="0"/>
              </a:rPr>
              <a:t> can communicate effectively in English in an academic environment. </a:t>
            </a:r>
            <a:r>
              <a:rPr lang="en-GB" dirty="0">
                <a:latin typeface="roboto" panose="02000000000000000000" pitchFamily="2" charset="0"/>
              </a:rPr>
              <a:t>Find out how to meet this requirement by visiting </a:t>
            </a:r>
            <a:r>
              <a:rPr lang="en-GB" dirty="0">
                <a:latin typeface="roboto" panose="02000000000000000000" pitchFamily="2" charset="0"/>
                <a:hlinkClick r:id="rId3">
                  <a:extLst>
                    <a:ext uri="{A12FA001-AC4F-418D-AE19-62706E023703}">
                      <ahyp:hlinkClr xmlns:ahyp="http://schemas.microsoft.com/office/drawing/2018/hyperlinkcolor" val="tx"/>
                    </a:ext>
                  </a:extLst>
                </a:hlinkClick>
              </a:rPr>
              <a:t>our website.</a:t>
            </a:r>
            <a:endParaRPr lang="en-GB" dirty="0"/>
          </a:p>
        </p:txBody>
      </p:sp>
      <p:graphicFrame>
        <p:nvGraphicFramePr>
          <p:cNvPr id="4" name="Table 4">
            <a:extLst>
              <a:ext uri="{FF2B5EF4-FFF2-40B4-BE49-F238E27FC236}">
                <a16:creationId xmlns:a16="http://schemas.microsoft.com/office/drawing/2014/main" id="{C8E66EF7-5F51-404A-962B-E2DE6C4B506A}"/>
              </a:ext>
            </a:extLst>
          </p:cNvPr>
          <p:cNvGraphicFramePr>
            <a:graphicFrameLocks noGrp="1"/>
          </p:cNvGraphicFramePr>
          <p:nvPr>
            <p:extLst>
              <p:ext uri="{D42A27DB-BD31-4B8C-83A1-F6EECF244321}">
                <p14:modId xmlns:p14="http://schemas.microsoft.com/office/powerpoint/2010/main" val="2307299766"/>
              </p:ext>
            </p:extLst>
          </p:nvPr>
        </p:nvGraphicFramePr>
        <p:xfrm>
          <a:off x="505745" y="1921363"/>
          <a:ext cx="9006555" cy="4083439"/>
        </p:xfrm>
        <a:graphic>
          <a:graphicData uri="http://schemas.openxmlformats.org/drawingml/2006/table">
            <a:tbl>
              <a:tblPr firstRow="1" bandRow="1">
                <a:tableStyleId>{5C22544A-7EE6-4342-B048-85BDC9FD1C3A}</a:tableStyleId>
              </a:tblPr>
              <a:tblGrid>
                <a:gridCol w="1308344">
                  <a:extLst>
                    <a:ext uri="{9D8B030D-6E8A-4147-A177-3AD203B41FA5}">
                      <a16:colId xmlns:a16="http://schemas.microsoft.com/office/drawing/2014/main" val="4108584269"/>
                    </a:ext>
                  </a:extLst>
                </a:gridCol>
                <a:gridCol w="4075045">
                  <a:extLst>
                    <a:ext uri="{9D8B030D-6E8A-4147-A177-3AD203B41FA5}">
                      <a16:colId xmlns:a16="http://schemas.microsoft.com/office/drawing/2014/main" val="2768372756"/>
                    </a:ext>
                  </a:extLst>
                </a:gridCol>
                <a:gridCol w="3623166">
                  <a:extLst>
                    <a:ext uri="{9D8B030D-6E8A-4147-A177-3AD203B41FA5}">
                      <a16:colId xmlns:a16="http://schemas.microsoft.com/office/drawing/2014/main" val="2793964268"/>
                    </a:ext>
                  </a:extLst>
                </a:gridCol>
              </a:tblGrid>
              <a:tr h="591912">
                <a:tc>
                  <a:txBody>
                    <a:bodyPr/>
                    <a:lstStyle/>
                    <a:p>
                      <a:pPr algn="l"/>
                      <a:r>
                        <a:rPr lang="en-GB" sz="1800" b="1" dirty="0">
                          <a:effectLst/>
                          <a:latin typeface="+mn-lt"/>
                        </a:rPr>
                        <a:t>Test provider</a:t>
                      </a:r>
                    </a:p>
                  </a:txBody>
                  <a:tcPr marL="76200" marR="76200" marT="38100" marB="38100" anchor="ctr">
                    <a:solidFill>
                      <a:srgbClr val="7F2141"/>
                    </a:solidFill>
                  </a:tcPr>
                </a:tc>
                <a:tc>
                  <a:txBody>
                    <a:bodyPr/>
                    <a:lstStyle/>
                    <a:p>
                      <a:pPr algn="l"/>
                      <a:r>
                        <a:rPr lang="en-GB" sz="1800" b="1" dirty="0">
                          <a:effectLst/>
                          <a:latin typeface="+mn-lt"/>
                        </a:rPr>
                        <a:t>Tests accepted</a:t>
                      </a:r>
                    </a:p>
                  </a:txBody>
                  <a:tcPr marL="76200" marR="76200" marT="38100" marB="38100" anchor="ctr">
                    <a:solidFill>
                      <a:srgbClr val="7F2141"/>
                    </a:solidFill>
                  </a:tcPr>
                </a:tc>
                <a:tc>
                  <a:txBody>
                    <a:bodyPr/>
                    <a:lstStyle/>
                    <a:p>
                      <a:pPr algn="l"/>
                      <a:r>
                        <a:rPr lang="en-GB" sz="1800" b="1" dirty="0">
                          <a:effectLst/>
                          <a:latin typeface="+mn-lt"/>
                        </a:rPr>
                        <a:t>Minimum score requirements</a:t>
                      </a:r>
                    </a:p>
                  </a:txBody>
                  <a:tcPr marL="76200" marR="76200" marT="38100" marB="38100" anchor="ctr">
                    <a:solidFill>
                      <a:srgbClr val="7F2141"/>
                    </a:solidFill>
                  </a:tcPr>
                </a:tc>
                <a:extLst>
                  <a:ext uri="{0D108BD9-81ED-4DB2-BD59-A6C34878D82A}">
                    <a16:rowId xmlns:a16="http://schemas.microsoft.com/office/drawing/2014/main" val="1534247202"/>
                  </a:ext>
                </a:extLst>
              </a:tr>
              <a:tr h="1111639">
                <a:tc>
                  <a:txBody>
                    <a:bodyPr/>
                    <a:lstStyle/>
                    <a:p>
                      <a:r>
                        <a:rPr lang="en-GB" sz="1800" b="1" dirty="0">
                          <a:effectLst/>
                          <a:latin typeface="+mn-lt"/>
                        </a:rPr>
                        <a:t>IELTS</a:t>
                      </a:r>
                      <a:endParaRPr lang="en-GB" sz="1800" dirty="0">
                        <a:effectLst/>
                        <a:latin typeface="+mn-lt"/>
                      </a:endParaRPr>
                    </a:p>
                  </a:txBody>
                  <a:tcPr marL="76200" marR="76200" marT="38100" marB="38100" anchor="ctr">
                    <a:solidFill>
                      <a:srgbClr val="D3D6D8"/>
                    </a:solidFill>
                  </a:tcPr>
                </a:tc>
                <a:tc>
                  <a:txBody>
                    <a:bodyPr/>
                    <a:lstStyle/>
                    <a:p>
                      <a:r>
                        <a:rPr lang="en-GB" sz="1800" b="1" u="none" strike="noStrike" dirty="0">
                          <a:solidFill>
                            <a:srgbClr val="0080A9"/>
                          </a:solidFill>
                          <a:effectLst/>
                          <a:latin typeface="+mn-lt"/>
                          <a:hlinkClick r:id="rId4"/>
                        </a:rPr>
                        <a:t>IELTS Academic</a:t>
                      </a:r>
                      <a:br>
                        <a:rPr lang="en-GB" sz="1800" dirty="0">
                          <a:effectLst/>
                          <a:latin typeface="+mn-lt"/>
                        </a:rPr>
                      </a:br>
                      <a:r>
                        <a:rPr lang="en-GB" sz="1800" b="1" u="none" strike="noStrike" dirty="0">
                          <a:solidFill>
                            <a:srgbClr val="0080A9"/>
                          </a:solidFill>
                          <a:effectLst/>
                          <a:latin typeface="+mn-lt"/>
                          <a:hlinkClick r:id="rId5"/>
                        </a:rPr>
                        <a:t>IELTS Online</a:t>
                      </a:r>
                      <a:br>
                        <a:rPr lang="en-GB" sz="1800" dirty="0">
                          <a:effectLst/>
                          <a:latin typeface="+mn-lt"/>
                        </a:rPr>
                      </a:br>
                      <a:r>
                        <a:rPr lang="en-GB" sz="1800" b="1" u="none" strike="noStrike" dirty="0">
                          <a:solidFill>
                            <a:srgbClr val="0080A9"/>
                          </a:solidFill>
                          <a:effectLst/>
                          <a:latin typeface="+mn-lt"/>
                          <a:hlinkClick r:id="rId6"/>
                        </a:rPr>
                        <a:t>IELTS for UKVI Academic</a:t>
                      </a:r>
                      <a:endParaRPr lang="en-GB" sz="1800" dirty="0">
                        <a:effectLst/>
                        <a:latin typeface="+mn-lt"/>
                      </a:endParaRPr>
                    </a:p>
                  </a:txBody>
                  <a:tcPr marL="76200" marR="76200" marT="38100" marB="38100" anchor="ctr">
                    <a:solidFill>
                      <a:srgbClr val="D3D6D8"/>
                    </a:solidFill>
                  </a:tcPr>
                </a:tc>
                <a:tc>
                  <a:txBody>
                    <a:bodyPr/>
                    <a:lstStyle/>
                    <a:p>
                      <a:r>
                        <a:rPr lang="en-GB" sz="1800" dirty="0">
                          <a:effectLst/>
                          <a:latin typeface="+mn-lt"/>
                        </a:rPr>
                        <a:t>6.5 overall and 5.5 in all skill components.</a:t>
                      </a:r>
                    </a:p>
                  </a:txBody>
                  <a:tcPr marL="76200" marR="76200" marT="38100" marB="38100" anchor="ctr">
                    <a:solidFill>
                      <a:srgbClr val="D3D6D8"/>
                    </a:solidFill>
                  </a:tcPr>
                </a:tc>
                <a:extLst>
                  <a:ext uri="{0D108BD9-81ED-4DB2-BD59-A6C34878D82A}">
                    <a16:rowId xmlns:a16="http://schemas.microsoft.com/office/drawing/2014/main" val="3577694946"/>
                  </a:ext>
                </a:extLst>
              </a:tr>
              <a:tr h="1371502">
                <a:tc>
                  <a:txBody>
                    <a:bodyPr/>
                    <a:lstStyle/>
                    <a:p>
                      <a:r>
                        <a:rPr lang="en-GB" sz="1800" b="1" dirty="0">
                          <a:effectLst/>
                          <a:latin typeface="+mn-lt"/>
                        </a:rPr>
                        <a:t>TOEFL</a:t>
                      </a:r>
                      <a:endParaRPr lang="en-GB" sz="1800" dirty="0">
                        <a:effectLst/>
                        <a:latin typeface="+mn-lt"/>
                      </a:endParaRPr>
                    </a:p>
                  </a:txBody>
                  <a:tcPr marL="76200" marR="76200" marT="38100" marB="38100" anchor="ctr">
                    <a:solidFill>
                      <a:srgbClr val="F2F2F2"/>
                    </a:solidFill>
                  </a:tcPr>
                </a:tc>
                <a:tc>
                  <a:txBody>
                    <a:bodyPr/>
                    <a:lstStyle/>
                    <a:p>
                      <a:r>
                        <a:rPr lang="en-GB" sz="1800" b="1" u="none" strike="noStrike" dirty="0">
                          <a:solidFill>
                            <a:srgbClr val="0080A9"/>
                          </a:solidFill>
                          <a:effectLst/>
                          <a:latin typeface="+mn-lt"/>
                          <a:hlinkClick r:id="rId7"/>
                        </a:rPr>
                        <a:t>TOEFL </a:t>
                      </a:r>
                      <a:r>
                        <a:rPr lang="en-GB" sz="1800" b="1" u="none" strike="noStrike" dirty="0" err="1">
                          <a:solidFill>
                            <a:srgbClr val="0080A9"/>
                          </a:solidFill>
                          <a:effectLst/>
                          <a:latin typeface="+mn-lt"/>
                          <a:hlinkClick r:id="rId7"/>
                        </a:rPr>
                        <a:t>iBT</a:t>
                      </a:r>
                      <a:r>
                        <a:rPr lang="en-GB" sz="1800" dirty="0">
                          <a:effectLst/>
                          <a:latin typeface="+mn-lt"/>
                        </a:rPr>
                        <a:t> - we accept all 3 test options:</a:t>
                      </a:r>
                      <a:br>
                        <a:rPr lang="en-GB" sz="1800" dirty="0">
                          <a:effectLst/>
                          <a:latin typeface="+mn-lt"/>
                        </a:rPr>
                      </a:br>
                      <a:r>
                        <a:rPr lang="en-GB" sz="1800" dirty="0">
                          <a:effectLst/>
                          <a:latin typeface="+mn-lt"/>
                        </a:rPr>
                        <a:t>TOEFL </a:t>
                      </a:r>
                      <a:r>
                        <a:rPr lang="en-GB" sz="1800" dirty="0" err="1">
                          <a:effectLst/>
                          <a:latin typeface="+mn-lt"/>
                        </a:rPr>
                        <a:t>iBT</a:t>
                      </a:r>
                      <a:r>
                        <a:rPr lang="en-GB" sz="1800" dirty="0">
                          <a:effectLst/>
                          <a:latin typeface="+mn-lt"/>
                        </a:rPr>
                        <a:t> test</a:t>
                      </a:r>
                      <a:br>
                        <a:rPr lang="en-GB" sz="1800" dirty="0">
                          <a:effectLst/>
                          <a:latin typeface="+mn-lt"/>
                        </a:rPr>
                      </a:br>
                      <a:r>
                        <a:rPr lang="en-GB" sz="1800" dirty="0">
                          <a:effectLst/>
                          <a:latin typeface="+mn-lt"/>
                        </a:rPr>
                        <a:t>TOEFL </a:t>
                      </a:r>
                      <a:r>
                        <a:rPr lang="en-GB" sz="1800" dirty="0" err="1">
                          <a:effectLst/>
                          <a:latin typeface="+mn-lt"/>
                        </a:rPr>
                        <a:t>iBT</a:t>
                      </a:r>
                      <a:r>
                        <a:rPr lang="en-GB" sz="1800" dirty="0">
                          <a:effectLst/>
                          <a:latin typeface="+mn-lt"/>
                        </a:rPr>
                        <a:t> Home Edition</a:t>
                      </a:r>
                      <a:br>
                        <a:rPr lang="en-GB" sz="1800" dirty="0">
                          <a:effectLst/>
                          <a:latin typeface="+mn-lt"/>
                        </a:rPr>
                      </a:br>
                      <a:r>
                        <a:rPr lang="en-GB" sz="1800" dirty="0">
                          <a:effectLst/>
                          <a:latin typeface="+mn-lt"/>
                        </a:rPr>
                        <a:t>TOEFL </a:t>
                      </a:r>
                      <a:r>
                        <a:rPr lang="en-GB" sz="1800" dirty="0" err="1">
                          <a:effectLst/>
                          <a:latin typeface="+mn-lt"/>
                        </a:rPr>
                        <a:t>iBT</a:t>
                      </a:r>
                      <a:r>
                        <a:rPr lang="en-GB" sz="1800" dirty="0">
                          <a:effectLst/>
                          <a:latin typeface="+mn-lt"/>
                        </a:rPr>
                        <a:t> Paper Edition</a:t>
                      </a:r>
                    </a:p>
                  </a:txBody>
                  <a:tcPr marL="76200" marR="76200" marT="38100" marB="38100" anchor="ctr">
                    <a:solidFill>
                      <a:srgbClr val="F2F2F2"/>
                    </a:solidFill>
                  </a:tcPr>
                </a:tc>
                <a:tc>
                  <a:txBody>
                    <a:bodyPr/>
                    <a:lstStyle/>
                    <a:p>
                      <a:r>
                        <a:rPr lang="en-GB" sz="1800" dirty="0">
                          <a:effectLst/>
                          <a:latin typeface="+mn-lt"/>
                        </a:rPr>
                        <a:t>92 total and minimum skill component scores of</a:t>
                      </a:r>
                      <a:br>
                        <a:rPr lang="en-GB" sz="1800" dirty="0">
                          <a:effectLst/>
                          <a:latin typeface="+mn-lt"/>
                        </a:rPr>
                      </a:br>
                      <a:r>
                        <a:rPr lang="en-GB" sz="1800" dirty="0">
                          <a:effectLst/>
                          <a:latin typeface="+mn-lt"/>
                        </a:rPr>
                        <a:t>18 reading, 17 listening, 20 speaking and</a:t>
                      </a:r>
                      <a:br>
                        <a:rPr lang="en-GB" sz="1800" dirty="0">
                          <a:effectLst/>
                          <a:latin typeface="+mn-lt"/>
                        </a:rPr>
                      </a:br>
                      <a:r>
                        <a:rPr lang="en-GB" sz="1800" dirty="0">
                          <a:effectLst/>
                          <a:latin typeface="+mn-lt"/>
                        </a:rPr>
                        <a:t>17 writing.</a:t>
                      </a:r>
                    </a:p>
                  </a:txBody>
                  <a:tcPr marL="76200" marR="76200" marT="38100" marB="38100" anchor="ctr">
                    <a:solidFill>
                      <a:srgbClr val="F2F2F2"/>
                    </a:solidFill>
                  </a:tcPr>
                </a:tc>
                <a:extLst>
                  <a:ext uri="{0D108BD9-81ED-4DB2-BD59-A6C34878D82A}">
                    <a16:rowId xmlns:a16="http://schemas.microsoft.com/office/drawing/2014/main" val="3136090773"/>
                  </a:ext>
                </a:extLst>
              </a:tr>
              <a:tr h="851775">
                <a:tc>
                  <a:txBody>
                    <a:bodyPr/>
                    <a:lstStyle/>
                    <a:p>
                      <a:r>
                        <a:rPr lang="en-GB" sz="1800" b="1" dirty="0">
                          <a:effectLst/>
                          <a:latin typeface="+mn-lt"/>
                        </a:rPr>
                        <a:t>Pearson PTE</a:t>
                      </a:r>
                      <a:endParaRPr lang="en-GB" sz="1800" dirty="0">
                        <a:effectLst/>
                        <a:latin typeface="+mn-lt"/>
                      </a:endParaRPr>
                    </a:p>
                  </a:txBody>
                  <a:tcPr marL="76200" marR="76200" marT="38100" marB="38100" anchor="ctr">
                    <a:solidFill>
                      <a:srgbClr val="D3D6D8"/>
                    </a:solidFill>
                  </a:tcPr>
                </a:tc>
                <a:tc>
                  <a:txBody>
                    <a:bodyPr/>
                    <a:lstStyle/>
                    <a:p>
                      <a:r>
                        <a:rPr lang="en-GB" sz="1800" b="1" u="none" strike="noStrike" dirty="0">
                          <a:solidFill>
                            <a:srgbClr val="0080A9"/>
                          </a:solidFill>
                          <a:effectLst/>
                          <a:latin typeface="+mn-lt"/>
                          <a:hlinkClick r:id="rId8"/>
                        </a:rPr>
                        <a:t>PTE Academic</a:t>
                      </a:r>
                      <a:br>
                        <a:rPr lang="en-GB" sz="1800" dirty="0">
                          <a:effectLst/>
                          <a:latin typeface="+mn-lt"/>
                        </a:rPr>
                      </a:br>
                      <a:r>
                        <a:rPr lang="en-GB" sz="1800" b="1" u="none" strike="noStrike" dirty="0">
                          <a:solidFill>
                            <a:srgbClr val="0080A9"/>
                          </a:solidFill>
                          <a:effectLst/>
                          <a:latin typeface="+mn-lt"/>
                          <a:hlinkClick r:id="rId9"/>
                        </a:rPr>
                        <a:t>PTE Academic Online</a:t>
                      </a:r>
                      <a:br>
                        <a:rPr lang="en-GB" sz="1800" dirty="0">
                          <a:effectLst/>
                          <a:latin typeface="+mn-lt"/>
                        </a:rPr>
                      </a:br>
                      <a:r>
                        <a:rPr lang="en-GB" sz="1800" b="1" u="none" strike="noStrike" dirty="0">
                          <a:solidFill>
                            <a:srgbClr val="0080A9"/>
                          </a:solidFill>
                          <a:effectLst/>
                          <a:latin typeface="+mn-lt"/>
                          <a:hlinkClick r:id="rId10"/>
                        </a:rPr>
                        <a:t>PTE Academic UKVI</a:t>
                      </a:r>
                      <a:endParaRPr lang="en-GB" sz="1800" dirty="0">
                        <a:effectLst/>
                        <a:latin typeface="+mn-lt"/>
                      </a:endParaRPr>
                    </a:p>
                  </a:txBody>
                  <a:tcPr marL="76200" marR="76200" marT="38100" marB="38100" anchor="ctr">
                    <a:solidFill>
                      <a:srgbClr val="D3D6D8"/>
                    </a:solidFill>
                  </a:tcPr>
                </a:tc>
                <a:tc>
                  <a:txBody>
                    <a:bodyPr/>
                    <a:lstStyle/>
                    <a:p>
                      <a:r>
                        <a:rPr lang="en-GB" sz="1800" dirty="0">
                          <a:effectLst/>
                          <a:latin typeface="+mn-lt"/>
                        </a:rPr>
                        <a:t>65 overall and 59 in all skill components.</a:t>
                      </a:r>
                    </a:p>
                  </a:txBody>
                  <a:tcPr marL="76200" marR="76200" marT="38100" marB="38100" anchor="ctr">
                    <a:solidFill>
                      <a:srgbClr val="D3D6D8"/>
                    </a:solidFill>
                  </a:tcPr>
                </a:tc>
                <a:extLst>
                  <a:ext uri="{0D108BD9-81ED-4DB2-BD59-A6C34878D82A}">
                    <a16:rowId xmlns:a16="http://schemas.microsoft.com/office/drawing/2014/main" val="2414819771"/>
                  </a:ext>
                </a:extLst>
              </a:tr>
            </a:tbl>
          </a:graphicData>
        </a:graphic>
      </p:graphicFrame>
      <p:graphicFrame>
        <p:nvGraphicFramePr>
          <p:cNvPr id="6" name="Table 5">
            <a:extLst>
              <a:ext uri="{FF2B5EF4-FFF2-40B4-BE49-F238E27FC236}">
                <a16:creationId xmlns:a16="http://schemas.microsoft.com/office/drawing/2014/main" id="{F124F6F2-65F6-BB6C-8187-66BCB13772C4}"/>
              </a:ext>
            </a:extLst>
          </p:cNvPr>
          <p:cNvGraphicFramePr>
            <a:graphicFrameLocks noGrp="1"/>
          </p:cNvGraphicFramePr>
          <p:nvPr>
            <p:extLst>
              <p:ext uri="{D42A27DB-BD31-4B8C-83A1-F6EECF244321}">
                <p14:modId xmlns:p14="http://schemas.microsoft.com/office/powerpoint/2010/main" val="19297590"/>
              </p:ext>
            </p:extLst>
          </p:nvPr>
        </p:nvGraphicFramePr>
        <p:xfrm>
          <a:off x="526943" y="6004802"/>
          <a:ext cx="1286359" cy="774916"/>
        </p:xfrm>
        <a:graphic>
          <a:graphicData uri="http://schemas.openxmlformats.org/drawingml/2006/table">
            <a:tbl>
              <a:tblPr>
                <a:tableStyleId>{2D5ABB26-0587-4C30-8999-92F81FD0307C}</a:tableStyleId>
              </a:tblPr>
              <a:tblGrid>
                <a:gridCol w="1286359">
                  <a:extLst>
                    <a:ext uri="{9D8B030D-6E8A-4147-A177-3AD203B41FA5}">
                      <a16:colId xmlns:a16="http://schemas.microsoft.com/office/drawing/2014/main" val="688157614"/>
                    </a:ext>
                  </a:extLst>
                </a:gridCol>
              </a:tblGrid>
              <a:tr h="774916">
                <a:tc>
                  <a:txBody>
                    <a:bodyPr/>
                    <a:lstStyle/>
                    <a:p>
                      <a:endParaRPr lang="en-GB" sz="1800" b="1" i="0" u="none" strike="noStrike" kern="1200" dirty="0">
                        <a:solidFill>
                          <a:schemeClr val="tx1"/>
                        </a:solidFill>
                        <a:effectLst/>
                        <a:latin typeface="+mn-lt"/>
                        <a:ea typeface="+mn-ea"/>
                        <a:cs typeface="+mn-cs"/>
                      </a:endParaRPr>
                    </a:p>
                    <a:p>
                      <a:r>
                        <a:rPr lang="en-GB" sz="1800" b="1" i="0" u="none" strike="noStrike" kern="1200" dirty="0">
                          <a:solidFill>
                            <a:schemeClr val="tx1"/>
                          </a:solidFill>
                          <a:effectLst/>
                          <a:latin typeface="+mn-lt"/>
                          <a:ea typeface="+mn-ea"/>
                          <a:cs typeface="+mn-cs"/>
                        </a:rPr>
                        <a:t>KITE </a:t>
                      </a:r>
                      <a:endParaRPr lang="en-GB" sz="1800" dirty="0"/>
                    </a:p>
                  </a:txBody>
                  <a:tcPr>
                    <a:solidFill>
                      <a:schemeClr val="bg1">
                        <a:lumMod val="95000"/>
                      </a:schemeClr>
                    </a:solidFill>
                  </a:tcPr>
                </a:tc>
                <a:extLst>
                  <a:ext uri="{0D108BD9-81ED-4DB2-BD59-A6C34878D82A}">
                    <a16:rowId xmlns:a16="http://schemas.microsoft.com/office/drawing/2014/main" val="2142601211"/>
                  </a:ext>
                </a:extLst>
              </a:tr>
            </a:tbl>
          </a:graphicData>
        </a:graphic>
      </p:graphicFrame>
      <p:graphicFrame>
        <p:nvGraphicFramePr>
          <p:cNvPr id="8" name="Table 7">
            <a:extLst>
              <a:ext uri="{FF2B5EF4-FFF2-40B4-BE49-F238E27FC236}">
                <a16:creationId xmlns:a16="http://schemas.microsoft.com/office/drawing/2014/main" id="{DD0D9EE9-8478-6626-B55A-05A66C2B135D}"/>
              </a:ext>
            </a:extLst>
          </p:cNvPr>
          <p:cNvGraphicFramePr>
            <a:graphicFrameLocks noGrp="1"/>
          </p:cNvGraphicFramePr>
          <p:nvPr>
            <p:extLst>
              <p:ext uri="{D42A27DB-BD31-4B8C-83A1-F6EECF244321}">
                <p14:modId xmlns:p14="http://schemas.microsoft.com/office/powerpoint/2010/main" val="2183890354"/>
              </p:ext>
            </p:extLst>
          </p:nvPr>
        </p:nvGraphicFramePr>
        <p:xfrm>
          <a:off x="1813302" y="6013402"/>
          <a:ext cx="4076054" cy="774916"/>
        </p:xfrm>
        <a:graphic>
          <a:graphicData uri="http://schemas.openxmlformats.org/drawingml/2006/table">
            <a:tbl>
              <a:tblPr>
                <a:tableStyleId>{2D5ABB26-0587-4C30-8999-92F81FD0307C}</a:tableStyleId>
              </a:tblPr>
              <a:tblGrid>
                <a:gridCol w="4076054">
                  <a:extLst>
                    <a:ext uri="{9D8B030D-6E8A-4147-A177-3AD203B41FA5}">
                      <a16:colId xmlns:a16="http://schemas.microsoft.com/office/drawing/2014/main" val="3101812180"/>
                    </a:ext>
                  </a:extLst>
                </a:gridCol>
              </a:tblGrid>
              <a:tr h="774916">
                <a:tc>
                  <a:txBody>
                    <a:bodyPr/>
                    <a:lstStyle/>
                    <a:p>
                      <a:r>
                        <a:rPr lang="en-GB" sz="1800" b="1" i="0" u="sng" strike="noStrike" kern="1200" dirty="0">
                          <a:solidFill>
                            <a:schemeClr val="tx1"/>
                          </a:solidFill>
                          <a:effectLst/>
                          <a:latin typeface="+mn-lt"/>
                          <a:ea typeface="+mn-ea"/>
                          <a:cs typeface="+mn-cs"/>
                          <a:hlinkClick r:id="rId11"/>
                        </a:rPr>
                        <a:t>KITE (Kaplan International Tools for English)</a:t>
                      </a:r>
                      <a:endParaRPr lang="en-GB" dirty="0"/>
                    </a:p>
                  </a:txBody>
                  <a:tcPr>
                    <a:solidFill>
                      <a:schemeClr val="bg1">
                        <a:lumMod val="95000"/>
                      </a:schemeClr>
                    </a:solidFill>
                  </a:tcPr>
                </a:tc>
                <a:extLst>
                  <a:ext uri="{0D108BD9-81ED-4DB2-BD59-A6C34878D82A}">
                    <a16:rowId xmlns:a16="http://schemas.microsoft.com/office/drawing/2014/main" val="3986442153"/>
                  </a:ext>
                </a:extLst>
              </a:tr>
            </a:tbl>
          </a:graphicData>
        </a:graphic>
      </p:graphicFrame>
      <p:graphicFrame>
        <p:nvGraphicFramePr>
          <p:cNvPr id="9" name="Table 8">
            <a:extLst>
              <a:ext uri="{FF2B5EF4-FFF2-40B4-BE49-F238E27FC236}">
                <a16:creationId xmlns:a16="http://schemas.microsoft.com/office/drawing/2014/main" id="{7464F5AE-2C14-7C34-4933-D1229CC3EE33}"/>
              </a:ext>
            </a:extLst>
          </p:cNvPr>
          <p:cNvGraphicFramePr>
            <a:graphicFrameLocks noGrp="1"/>
          </p:cNvGraphicFramePr>
          <p:nvPr>
            <p:extLst>
              <p:ext uri="{D42A27DB-BD31-4B8C-83A1-F6EECF244321}">
                <p14:modId xmlns:p14="http://schemas.microsoft.com/office/powerpoint/2010/main" val="317012258"/>
              </p:ext>
            </p:extLst>
          </p:nvPr>
        </p:nvGraphicFramePr>
        <p:xfrm>
          <a:off x="5889356" y="6004802"/>
          <a:ext cx="3607446" cy="774915"/>
        </p:xfrm>
        <a:graphic>
          <a:graphicData uri="http://schemas.openxmlformats.org/drawingml/2006/table">
            <a:tbl>
              <a:tblPr>
                <a:tableStyleId>{2D5ABB26-0587-4C30-8999-92F81FD0307C}</a:tableStyleId>
              </a:tblPr>
              <a:tblGrid>
                <a:gridCol w="3607446">
                  <a:extLst>
                    <a:ext uri="{9D8B030D-6E8A-4147-A177-3AD203B41FA5}">
                      <a16:colId xmlns:a16="http://schemas.microsoft.com/office/drawing/2014/main" val="2031698823"/>
                    </a:ext>
                  </a:extLst>
                </a:gridCol>
              </a:tblGrid>
              <a:tr h="774915">
                <a:tc>
                  <a:txBody>
                    <a:bodyPr/>
                    <a:lstStyle/>
                    <a:p>
                      <a:r>
                        <a:rPr lang="en-GB" sz="1800" b="0" i="0" kern="1200" dirty="0">
                          <a:solidFill>
                            <a:schemeClr val="tx1"/>
                          </a:solidFill>
                          <a:effectLst/>
                          <a:latin typeface="+mn-lt"/>
                          <a:ea typeface="+mn-ea"/>
                          <a:cs typeface="+mn-cs"/>
                        </a:rPr>
                        <a:t>475 overall and 410 in all skill components.</a:t>
                      </a:r>
                      <a:endParaRPr lang="en-GB" sz="1800" dirty="0"/>
                    </a:p>
                  </a:txBody>
                  <a:tcPr>
                    <a:solidFill>
                      <a:srgbClr val="F1F2F2"/>
                    </a:solidFill>
                  </a:tcPr>
                </a:tc>
                <a:extLst>
                  <a:ext uri="{0D108BD9-81ED-4DB2-BD59-A6C34878D82A}">
                    <a16:rowId xmlns:a16="http://schemas.microsoft.com/office/drawing/2014/main" val="3012172747"/>
                  </a:ext>
                </a:extLst>
              </a:tr>
            </a:tbl>
          </a:graphicData>
        </a:graphic>
      </p:graphicFrame>
      <p:sp>
        <p:nvSpPr>
          <p:cNvPr id="3" name="TextBox 2">
            <a:extLst>
              <a:ext uri="{FF2B5EF4-FFF2-40B4-BE49-F238E27FC236}">
                <a16:creationId xmlns:a16="http://schemas.microsoft.com/office/drawing/2014/main" id="{9E7E45D6-9690-B27C-6CF8-0FCE8B647321}"/>
              </a:ext>
            </a:extLst>
          </p:cNvPr>
          <p:cNvSpPr txBox="1"/>
          <p:nvPr/>
        </p:nvSpPr>
        <p:spPr>
          <a:xfrm>
            <a:off x="9375354" y="3925772"/>
            <a:ext cx="2816646" cy="1384995"/>
          </a:xfrm>
          <a:prstGeom prst="rect">
            <a:avLst/>
          </a:prstGeom>
          <a:solidFill>
            <a:srgbClr val="FFFF00"/>
          </a:solidFill>
        </p:spPr>
        <p:txBody>
          <a:bodyPr wrap="square" rtlCol="0">
            <a:spAutoFit/>
          </a:bodyPr>
          <a:lstStyle/>
          <a:p>
            <a:pPr algn="ctr"/>
            <a:r>
              <a:rPr lang="en-GB" sz="2800" b="1" dirty="0"/>
              <a:t>TOEIC is not an accepted test!</a:t>
            </a:r>
          </a:p>
        </p:txBody>
      </p:sp>
    </p:spTree>
    <p:extLst>
      <p:ext uri="{BB962C8B-B14F-4D97-AF65-F5344CB8AC3E}">
        <p14:creationId xmlns:p14="http://schemas.microsoft.com/office/powerpoint/2010/main" val="416646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9E9B1-F60E-40AC-B998-FB4CC1AEC61B}"/>
              </a:ext>
            </a:extLst>
          </p:cNvPr>
          <p:cNvSpPr>
            <a:spLocks noGrp="1"/>
          </p:cNvSpPr>
          <p:nvPr>
            <p:ph type="title"/>
          </p:nvPr>
        </p:nvSpPr>
        <p:spPr>
          <a:xfrm>
            <a:off x="505745" y="141509"/>
            <a:ext cx="7570076" cy="1325563"/>
          </a:xfrm>
        </p:spPr>
        <p:txBody>
          <a:bodyPr>
            <a:normAutofit/>
          </a:bodyPr>
          <a:lstStyle/>
          <a:p>
            <a:r>
              <a:rPr lang="en-GB" sz="2800" dirty="0">
                <a:latin typeface="Roboto Slab"/>
              </a:rPr>
              <a:t>English language requirements (continued)</a:t>
            </a:r>
          </a:p>
        </p:txBody>
      </p:sp>
      <p:graphicFrame>
        <p:nvGraphicFramePr>
          <p:cNvPr id="4" name="Table 4">
            <a:extLst>
              <a:ext uri="{FF2B5EF4-FFF2-40B4-BE49-F238E27FC236}">
                <a16:creationId xmlns:a16="http://schemas.microsoft.com/office/drawing/2014/main" id="{C8E66EF7-5F51-404A-962B-E2DE6C4B506A}"/>
              </a:ext>
            </a:extLst>
          </p:cNvPr>
          <p:cNvGraphicFramePr>
            <a:graphicFrameLocks noGrp="1"/>
          </p:cNvGraphicFramePr>
          <p:nvPr>
            <p:extLst>
              <p:ext uri="{D42A27DB-BD31-4B8C-83A1-F6EECF244321}">
                <p14:modId xmlns:p14="http://schemas.microsoft.com/office/powerpoint/2010/main" val="3765547461"/>
              </p:ext>
            </p:extLst>
          </p:nvPr>
        </p:nvGraphicFramePr>
        <p:xfrm>
          <a:off x="505745" y="1589309"/>
          <a:ext cx="8981155" cy="4693920"/>
        </p:xfrm>
        <a:graphic>
          <a:graphicData uri="http://schemas.openxmlformats.org/drawingml/2006/table">
            <a:tbl>
              <a:tblPr firstRow="1" bandRow="1">
                <a:tableStyleId>{5C22544A-7EE6-4342-B048-85BDC9FD1C3A}</a:tableStyleId>
              </a:tblPr>
              <a:tblGrid>
                <a:gridCol w="1881855">
                  <a:extLst>
                    <a:ext uri="{9D8B030D-6E8A-4147-A177-3AD203B41FA5}">
                      <a16:colId xmlns:a16="http://schemas.microsoft.com/office/drawing/2014/main" val="4108584269"/>
                    </a:ext>
                  </a:extLst>
                </a:gridCol>
                <a:gridCol w="4522978">
                  <a:extLst>
                    <a:ext uri="{9D8B030D-6E8A-4147-A177-3AD203B41FA5}">
                      <a16:colId xmlns:a16="http://schemas.microsoft.com/office/drawing/2014/main" val="2768372756"/>
                    </a:ext>
                  </a:extLst>
                </a:gridCol>
                <a:gridCol w="2576322">
                  <a:extLst>
                    <a:ext uri="{9D8B030D-6E8A-4147-A177-3AD203B41FA5}">
                      <a16:colId xmlns:a16="http://schemas.microsoft.com/office/drawing/2014/main" val="2793964268"/>
                    </a:ext>
                  </a:extLst>
                </a:gridCol>
              </a:tblGrid>
              <a:tr h="405299">
                <a:tc>
                  <a:txBody>
                    <a:bodyPr/>
                    <a:lstStyle/>
                    <a:p>
                      <a:pPr algn="l"/>
                      <a:r>
                        <a:rPr lang="en-GB" sz="1800" b="1" dirty="0">
                          <a:effectLst/>
                          <a:latin typeface="+mn-lt"/>
                        </a:rPr>
                        <a:t>Test provider</a:t>
                      </a:r>
                    </a:p>
                  </a:txBody>
                  <a:tcPr marL="76200" marR="76200" marT="38100" marB="38100" anchor="ctr">
                    <a:solidFill>
                      <a:srgbClr val="7F2141"/>
                    </a:solidFill>
                  </a:tcPr>
                </a:tc>
                <a:tc>
                  <a:txBody>
                    <a:bodyPr/>
                    <a:lstStyle/>
                    <a:p>
                      <a:pPr algn="l"/>
                      <a:r>
                        <a:rPr lang="en-GB" sz="1800" b="1">
                          <a:effectLst/>
                          <a:latin typeface="+mn-lt"/>
                        </a:rPr>
                        <a:t>Tests accepted</a:t>
                      </a:r>
                    </a:p>
                  </a:txBody>
                  <a:tcPr marL="76200" marR="76200" marT="38100" marB="38100" anchor="ctr">
                    <a:solidFill>
                      <a:srgbClr val="7F2141"/>
                    </a:solidFill>
                  </a:tcPr>
                </a:tc>
                <a:tc>
                  <a:txBody>
                    <a:bodyPr/>
                    <a:lstStyle/>
                    <a:p>
                      <a:pPr algn="l"/>
                      <a:r>
                        <a:rPr lang="en-GB" sz="1800" b="1" dirty="0">
                          <a:effectLst/>
                          <a:latin typeface="+mn-lt"/>
                        </a:rPr>
                        <a:t>Minimum score requirements</a:t>
                      </a:r>
                    </a:p>
                  </a:txBody>
                  <a:tcPr marL="76200" marR="76200" marT="38100" marB="38100" anchor="ctr">
                    <a:solidFill>
                      <a:srgbClr val="7F2141"/>
                    </a:solidFill>
                  </a:tcPr>
                </a:tc>
                <a:extLst>
                  <a:ext uri="{0D108BD9-81ED-4DB2-BD59-A6C34878D82A}">
                    <a16:rowId xmlns:a16="http://schemas.microsoft.com/office/drawing/2014/main" val="1534247202"/>
                  </a:ext>
                </a:extLst>
              </a:tr>
              <a:tr h="1294979">
                <a:tc>
                  <a:txBody>
                    <a:bodyPr/>
                    <a:lstStyle/>
                    <a:p>
                      <a:r>
                        <a:rPr lang="en-GB" sz="1800" b="1" dirty="0">
                          <a:effectLst/>
                          <a:latin typeface="+mn-lt"/>
                        </a:rPr>
                        <a:t>Cambridge</a:t>
                      </a:r>
                      <a:br>
                        <a:rPr lang="en-GB" sz="1800" b="1" dirty="0">
                          <a:effectLst/>
                          <a:latin typeface="+mn-lt"/>
                        </a:rPr>
                      </a:br>
                      <a:r>
                        <a:rPr lang="en-GB" sz="1800" b="1" dirty="0">
                          <a:effectLst/>
                          <a:latin typeface="+mn-lt"/>
                        </a:rPr>
                        <a:t>Assessment</a:t>
                      </a:r>
                      <a:br>
                        <a:rPr lang="en-GB" sz="1800" b="1" dirty="0">
                          <a:effectLst/>
                          <a:latin typeface="+mn-lt"/>
                        </a:rPr>
                      </a:br>
                      <a:r>
                        <a:rPr lang="en-GB" sz="1800" b="1" dirty="0">
                          <a:effectLst/>
                          <a:latin typeface="+mn-lt"/>
                        </a:rPr>
                        <a:t>English</a:t>
                      </a:r>
                      <a:endParaRPr lang="en-GB" sz="1800" dirty="0">
                        <a:effectLst/>
                        <a:latin typeface="+mn-lt"/>
                      </a:endParaRPr>
                    </a:p>
                  </a:txBody>
                  <a:tcPr marL="76200" marR="76200" marT="38100" marB="38100" anchor="ctr">
                    <a:solidFill>
                      <a:srgbClr val="D3D6D8"/>
                    </a:solidFill>
                  </a:tcPr>
                </a:tc>
                <a:tc>
                  <a:txBody>
                    <a:bodyPr/>
                    <a:lstStyle/>
                    <a:p>
                      <a:r>
                        <a:rPr lang="en-GB" sz="1800" dirty="0">
                          <a:effectLst/>
                          <a:latin typeface="+mn-lt"/>
                        </a:rPr>
                        <a:t>Any Cambridge Assessment English test meeting the required scores can be accepted. The following are recommended as being within the scale score range:</a:t>
                      </a:r>
                      <a:br>
                        <a:rPr lang="en-GB" sz="1800" dirty="0">
                          <a:effectLst/>
                          <a:latin typeface="+mn-lt"/>
                        </a:rPr>
                      </a:br>
                      <a:r>
                        <a:rPr lang="en-GB" sz="1800" b="1" u="none" strike="noStrike" dirty="0">
                          <a:solidFill>
                            <a:srgbClr val="0080A9"/>
                          </a:solidFill>
                          <a:effectLst/>
                          <a:latin typeface="+mn-lt"/>
                          <a:hlinkClick r:id="rId2"/>
                        </a:rPr>
                        <a:t>Cambridge C1 Advanced</a:t>
                      </a:r>
                      <a:br>
                        <a:rPr lang="en-GB" sz="1800" dirty="0">
                          <a:effectLst/>
                          <a:latin typeface="+mn-lt"/>
                        </a:rPr>
                      </a:br>
                      <a:r>
                        <a:rPr lang="en-GB" sz="1800" b="1" u="none" strike="noStrike" dirty="0">
                          <a:solidFill>
                            <a:srgbClr val="0080A9"/>
                          </a:solidFill>
                          <a:effectLst/>
                          <a:latin typeface="+mn-lt"/>
                          <a:hlinkClick r:id="rId3"/>
                        </a:rPr>
                        <a:t>Cambridge C2 Proficiency</a:t>
                      </a:r>
                      <a:br>
                        <a:rPr lang="en-GB" sz="1800" dirty="0">
                          <a:effectLst/>
                          <a:latin typeface="+mn-lt"/>
                        </a:rPr>
                      </a:br>
                      <a:r>
                        <a:rPr lang="en-GB" sz="1800" b="1" u="none" strike="noStrike" dirty="0" err="1">
                          <a:solidFill>
                            <a:srgbClr val="0080A9"/>
                          </a:solidFill>
                          <a:effectLst/>
                          <a:latin typeface="+mn-lt"/>
                          <a:hlinkClick r:id="rId4"/>
                        </a:rPr>
                        <a:t>Linguaskill</a:t>
                      </a:r>
                      <a:r>
                        <a:rPr lang="en-GB" sz="1800" b="1" u="none" strike="noStrike" dirty="0">
                          <a:solidFill>
                            <a:srgbClr val="0080A9"/>
                          </a:solidFill>
                          <a:effectLst/>
                          <a:latin typeface="+mn-lt"/>
                          <a:hlinkClick r:id="rId4"/>
                        </a:rPr>
                        <a:t> General</a:t>
                      </a:r>
                      <a:endParaRPr lang="en-GB" sz="1800" dirty="0">
                        <a:effectLst/>
                        <a:latin typeface="+mn-lt"/>
                      </a:endParaRPr>
                    </a:p>
                  </a:txBody>
                  <a:tcPr marL="76200" marR="76200" marT="38100" marB="38100" anchor="ctr">
                    <a:solidFill>
                      <a:srgbClr val="D3D6D8"/>
                    </a:solidFill>
                  </a:tcPr>
                </a:tc>
                <a:tc>
                  <a:txBody>
                    <a:bodyPr/>
                    <a:lstStyle/>
                    <a:p>
                      <a:r>
                        <a:rPr lang="en-GB" sz="1800" dirty="0">
                          <a:effectLst/>
                          <a:latin typeface="+mn-lt"/>
                        </a:rPr>
                        <a:t>Cambridge English Scale score of 180 overall and 160 in all skill components.</a:t>
                      </a:r>
                    </a:p>
                  </a:txBody>
                  <a:tcPr marL="76200" marR="76200" marT="38100" marB="38100" anchor="ctr">
                    <a:solidFill>
                      <a:srgbClr val="D3D6D8"/>
                    </a:solidFill>
                  </a:tcPr>
                </a:tc>
                <a:extLst>
                  <a:ext uri="{0D108BD9-81ED-4DB2-BD59-A6C34878D82A}">
                    <a16:rowId xmlns:a16="http://schemas.microsoft.com/office/drawing/2014/main" val="2565449892"/>
                  </a:ext>
                </a:extLst>
              </a:tr>
              <a:tr h="405299">
                <a:tc>
                  <a:txBody>
                    <a:bodyPr/>
                    <a:lstStyle/>
                    <a:p>
                      <a:r>
                        <a:rPr lang="en-GB" sz="1800" b="1" dirty="0">
                          <a:effectLst/>
                          <a:latin typeface="+mn-lt"/>
                        </a:rPr>
                        <a:t>Trinity College</a:t>
                      </a:r>
                      <a:br>
                        <a:rPr lang="en-GB" sz="1800" b="1" dirty="0">
                          <a:effectLst/>
                          <a:latin typeface="+mn-lt"/>
                        </a:rPr>
                      </a:br>
                      <a:r>
                        <a:rPr lang="en-GB" sz="1800" b="1" dirty="0">
                          <a:effectLst/>
                          <a:latin typeface="+mn-lt"/>
                        </a:rPr>
                        <a:t>London</a:t>
                      </a:r>
                      <a:endParaRPr lang="en-GB" sz="1800" dirty="0">
                        <a:effectLst/>
                        <a:latin typeface="+mn-lt"/>
                      </a:endParaRPr>
                    </a:p>
                  </a:txBody>
                  <a:tcPr marL="76200" marR="76200" marT="38100" marB="38100" anchor="ctr">
                    <a:solidFill>
                      <a:srgbClr val="F2F2F2"/>
                    </a:solidFill>
                  </a:tcPr>
                </a:tc>
                <a:tc>
                  <a:txBody>
                    <a:bodyPr/>
                    <a:lstStyle/>
                    <a:p>
                      <a:r>
                        <a:rPr lang="en-GB" sz="1800" b="1" u="none" strike="noStrike" dirty="0">
                          <a:solidFill>
                            <a:srgbClr val="0080A9"/>
                          </a:solidFill>
                          <a:effectLst/>
                          <a:latin typeface="+mn-lt"/>
                          <a:hlinkClick r:id="rId5"/>
                        </a:rPr>
                        <a:t>Integrated Skills in English - ISE III (C1)</a:t>
                      </a:r>
                      <a:endParaRPr lang="en-GB" sz="1800" dirty="0">
                        <a:effectLst/>
                        <a:latin typeface="+mn-lt"/>
                      </a:endParaRPr>
                    </a:p>
                  </a:txBody>
                  <a:tcPr marL="76200" marR="76200" marT="38100" marB="38100" anchor="ctr">
                    <a:solidFill>
                      <a:srgbClr val="F2F2F2"/>
                    </a:solidFill>
                  </a:tcPr>
                </a:tc>
                <a:tc>
                  <a:txBody>
                    <a:bodyPr/>
                    <a:lstStyle/>
                    <a:p>
                      <a:r>
                        <a:rPr lang="en-GB" sz="1800" dirty="0">
                          <a:effectLst/>
                          <a:latin typeface="+mn-lt"/>
                        </a:rPr>
                        <a:t>Overall Pass outcome.</a:t>
                      </a:r>
                    </a:p>
                  </a:txBody>
                  <a:tcPr marL="76200" marR="76200" marT="38100" marB="38100" anchor="ctr">
                    <a:solidFill>
                      <a:srgbClr val="F2F2F2"/>
                    </a:solidFill>
                  </a:tcPr>
                </a:tc>
                <a:extLst>
                  <a:ext uri="{0D108BD9-81ED-4DB2-BD59-A6C34878D82A}">
                    <a16:rowId xmlns:a16="http://schemas.microsoft.com/office/drawing/2014/main" val="815725450"/>
                  </a:ext>
                </a:extLst>
              </a:tr>
              <a:tr h="939107">
                <a:tc>
                  <a:txBody>
                    <a:bodyPr/>
                    <a:lstStyle/>
                    <a:p>
                      <a:r>
                        <a:rPr lang="en-GB" sz="1800" b="1" dirty="0" err="1">
                          <a:effectLst/>
                          <a:latin typeface="+mn-lt"/>
                        </a:rPr>
                        <a:t>LanguageCert</a:t>
                      </a:r>
                      <a:endParaRPr lang="en-GB" sz="1800" dirty="0">
                        <a:effectLst/>
                        <a:latin typeface="+mn-lt"/>
                      </a:endParaRPr>
                    </a:p>
                  </a:txBody>
                  <a:tcPr marL="76200" marR="76200" marT="38100" marB="38100" anchor="ctr">
                    <a:solidFill>
                      <a:srgbClr val="D3D6D8"/>
                    </a:solidFill>
                  </a:tcPr>
                </a:tc>
                <a:tc>
                  <a:txBody>
                    <a:bodyPr/>
                    <a:lstStyle/>
                    <a:p>
                      <a:r>
                        <a:rPr lang="en-GB" sz="1800" b="1" u="none" strike="noStrike" dirty="0">
                          <a:solidFill>
                            <a:srgbClr val="0080A9"/>
                          </a:solidFill>
                          <a:effectLst/>
                          <a:latin typeface="+mn-lt"/>
                          <a:hlinkClick r:id="rId6"/>
                        </a:rPr>
                        <a:t>International ESOL B2 Communicator</a:t>
                      </a:r>
                      <a:r>
                        <a:rPr lang="en-GB" sz="1800" dirty="0">
                          <a:effectLst/>
                          <a:latin typeface="+mn-lt"/>
                        </a:rPr>
                        <a:t> - both the Written and Spoken tests must be taken.</a:t>
                      </a:r>
                      <a:br>
                        <a:rPr lang="en-GB" sz="1800" dirty="0">
                          <a:effectLst/>
                          <a:latin typeface="+mn-lt"/>
                        </a:rPr>
                      </a:br>
                      <a:r>
                        <a:rPr lang="en-GB" sz="1800" b="1" u="none" strike="noStrike" dirty="0">
                          <a:solidFill>
                            <a:srgbClr val="0080A9"/>
                          </a:solidFill>
                          <a:effectLst/>
                          <a:latin typeface="+mn-lt"/>
                          <a:hlinkClick r:id="rId7"/>
                        </a:rPr>
                        <a:t>International ESOL SELT B2</a:t>
                      </a:r>
                      <a:r>
                        <a:rPr lang="en-GB" sz="1800" dirty="0">
                          <a:effectLst/>
                          <a:latin typeface="+mn-lt"/>
                        </a:rPr>
                        <a:t> - this test includes all 4 skill components.</a:t>
                      </a:r>
                    </a:p>
                  </a:txBody>
                  <a:tcPr marL="76200" marR="76200" marT="38100" marB="38100" anchor="ctr">
                    <a:solidFill>
                      <a:srgbClr val="D3D6D8"/>
                    </a:solidFill>
                  </a:tcPr>
                </a:tc>
                <a:tc>
                  <a:txBody>
                    <a:bodyPr/>
                    <a:lstStyle/>
                    <a:p>
                      <a:r>
                        <a:rPr lang="en-GB" sz="1800" dirty="0">
                          <a:effectLst/>
                          <a:latin typeface="+mn-lt"/>
                        </a:rPr>
                        <a:t>High Pass overall and 33 in all skill components.</a:t>
                      </a:r>
                    </a:p>
                  </a:txBody>
                  <a:tcPr marL="76200" marR="76200" marT="38100" marB="38100" anchor="ctr">
                    <a:solidFill>
                      <a:srgbClr val="D3D6D8"/>
                    </a:solidFill>
                  </a:tcPr>
                </a:tc>
                <a:extLst>
                  <a:ext uri="{0D108BD9-81ED-4DB2-BD59-A6C34878D82A}">
                    <a16:rowId xmlns:a16="http://schemas.microsoft.com/office/drawing/2014/main" val="3551558526"/>
                  </a:ext>
                </a:extLst>
              </a:tr>
            </a:tbl>
          </a:graphicData>
        </a:graphic>
      </p:graphicFrame>
      <p:sp>
        <p:nvSpPr>
          <p:cNvPr id="3" name="TextBox 2">
            <a:extLst>
              <a:ext uri="{FF2B5EF4-FFF2-40B4-BE49-F238E27FC236}">
                <a16:creationId xmlns:a16="http://schemas.microsoft.com/office/drawing/2014/main" id="{3925CAB7-5C4B-219D-1222-0E61C14E3E35}"/>
              </a:ext>
            </a:extLst>
          </p:cNvPr>
          <p:cNvSpPr txBox="1"/>
          <p:nvPr/>
        </p:nvSpPr>
        <p:spPr>
          <a:xfrm>
            <a:off x="9375369" y="3898959"/>
            <a:ext cx="2816631" cy="1384995"/>
          </a:xfrm>
          <a:prstGeom prst="rect">
            <a:avLst/>
          </a:prstGeom>
          <a:solidFill>
            <a:srgbClr val="FFFF00"/>
          </a:solidFill>
        </p:spPr>
        <p:txBody>
          <a:bodyPr wrap="square" rtlCol="0">
            <a:spAutoFit/>
          </a:bodyPr>
          <a:lstStyle/>
          <a:p>
            <a:pPr algn="ctr"/>
            <a:r>
              <a:rPr lang="en-GB" sz="2800" b="1" dirty="0"/>
              <a:t>TOEIC is not an accepted test!</a:t>
            </a:r>
          </a:p>
        </p:txBody>
      </p:sp>
    </p:spTree>
    <p:extLst>
      <p:ext uri="{BB962C8B-B14F-4D97-AF65-F5344CB8AC3E}">
        <p14:creationId xmlns:p14="http://schemas.microsoft.com/office/powerpoint/2010/main" val="3915286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EDFFB2D-29F8-919D-87FD-0B009CD7DAC5}"/>
              </a:ext>
            </a:extLst>
          </p:cNvPr>
          <p:cNvPicPr>
            <a:picLocks noGrp="1" noChangeAspect="1"/>
          </p:cNvPicPr>
          <p:nvPr>
            <p:ph type="pic" sz="quarter" idx="14"/>
          </p:nvPr>
        </p:nvPicPr>
        <p:blipFill>
          <a:blip r:embed="rId3"/>
          <a:srcRect/>
          <a:stretch>
            <a:fillRect/>
          </a:stretch>
        </p:blipFill>
        <p:spPr/>
      </p:pic>
      <p:sp>
        <p:nvSpPr>
          <p:cNvPr id="2" name="TextBox 4">
            <a:extLst>
              <a:ext uri="{FF2B5EF4-FFF2-40B4-BE49-F238E27FC236}">
                <a16:creationId xmlns:a16="http://schemas.microsoft.com/office/drawing/2014/main" id="{225D0417-84E7-DE0E-07FE-FB1CA5D67CE2}"/>
              </a:ext>
            </a:extLst>
          </p:cNvPr>
          <p:cNvSpPr txBox="1"/>
          <p:nvPr/>
        </p:nvSpPr>
        <p:spPr>
          <a:xfrm>
            <a:off x="284051" y="1088079"/>
            <a:ext cx="6108700" cy="563231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dirty="0">
                <a:ea typeface="Roboto Slab" pitchFamily="2" charset="0"/>
                <a:cs typeface="Roboto Slab" pitchFamily="2" charset="0"/>
              </a:rPr>
              <a:t>If you don’t hold a British passport you will need to apply for a student visa, to apply for a student visa you need the following:</a:t>
            </a:r>
          </a:p>
          <a:p>
            <a:pPr algn="l"/>
            <a:endParaRPr lang="en-GB" dirty="0">
              <a:ea typeface="Roboto Slab" pitchFamily="2" charset="0"/>
              <a:cs typeface="Roboto Slab" pitchFamily="2" charset="0"/>
            </a:endParaRPr>
          </a:p>
          <a:p>
            <a:pPr marL="285750" indent="-285750">
              <a:buFont typeface="Arial" panose="020B0604020202020204" pitchFamily="34" charset="0"/>
              <a:buChar char="•"/>
            </a:pPr>
            <a:r>
              <a:rPr lang="en-GB" dirty="0">
                <a:ea typeface="Roboto Slab" pitchFamily="2" charset="0"/>
                <a:cs typeface="Roboto Slab" pitchFamily="2" charset="0"/>
              </a:rPr>
              <a:t>Please ensure your passport is valid for at least 6 months.</a:t>
            </a:r>
          </a:p>
          <a:p>
            <a:pPr algn="l"/>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 Meet all the conditions in your offer letter in order to get to the unconditional offer stage.</a:t>
            </a:r>
          </a:p>
          <a:p>
            <a:pPr algn="l"/>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You can start your visa application 6 months before the start of your course, if all the conditions of your offer are met.</a:t>
            </a:r>
          </a:p>
          <a:p>
            <a:pPr algn="l"/>
            <a:endParaRPr lang="en-GB" dirty="0">
              <a:ea typeface="Roboto Slab" pitchFamily="2" charset="0"/>
              <a:cs typeface="Roboto Slab" pitchFamily="2" charset="0"/>
            </a:endParaRPr>
          </a:p>
          <a:p>
            <a:pPr algn="l"/>
            <a:r>
              <a:rPr lang="en-GB" dirty="0">
                <a:ea typeface="Roboto Slab" pitchFamily="2" charset="0"/>
                <a:cs typeface="Roboto Slab" pitchFamily="2" charset="0"/>
              </a:rPr>
              <a:t>Costs:</a:t>
            </a:r>
            <a:br>
              <a:rPr lang="en-GB" dirty="0">
                <a:ea typeface="Roboto Slab" pitchFamily="2" charset="0"/>
                <a:cs typeface="Roboto Slab" pitchFamily="2" charset="0"/>
              </a:rPr>
            </a:br>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£490 application fee</a:t>
            </a:r>
          </a:p>
          <a:p>
            <a:pPr marL="285750" indent="-285750" algn="l">
              <a:buFont typeface="Arial" panose="020B0604020202020204" pitchFamily="34" charset="0"/>
              <a:buChar char="•"/>
            </a:pPr>
            <a:r>
              <a:rPr lang="en-GB" dirty="0">
                <a:ea typeface="Roboto Slab" pitchFamily="2" charset="0"/>
                <a:cs typeface="Roboto Slab" pitchFamily="2" charset="0"/>
              </a:rPr>
              <a:t>£776 per year - NHS (healthcare) surcharge</a:t>
            </a:r>
          </a:p>
          <a:p>
            <a:pPr marL="342900" indent="-342900">
              <a:buFontTx/>
              <a:buChar char="-"/>
            </a:pPr>
            <a:endParaRPr lang="en-GB" b="1" dirty="0">
              <a:latin typeface="Roboto Slab" pitchFamily="2" charset="0"/>
              <a:ea typeface="Roboto Slab" pitchFamily="2" charset="0"/>
              <a:cs typeface="Roboto Slab" pitchFamily="2" charset="0"/>
            </a:endParaRPr>
          </a:p>
          <a:p>
            <a:pPr marL="342900" indent="-342900" algn="l">
              <a:buFontTx/>
              <a:buChar char="-"/>
            </a:pPr>
            <a:endParaRPr lang="en-GB" b="1" dirty="0">
              <a:solidFill>
                <a:schemeClr val="bg1"/>
              </a:solidFill>
              <a:latin typeface="Roboto Slab" pitchFamily="2" charset="0"/>
              <a:ea typeface="Roboto Slab" pitchFamily="2" charset="0"/>
              <a:cs typeface="Roboto Slab" pitchFamily="2" charset="0"/>
            </a:endParaRPr>
          </a:p>
        </p:txBody>
      </p:sp>
      <p:sp>
        <p:nvSpPr>
          <p:cNvPr id="4" name="Title 1">
            <a:extLst>
              <a:ext uri="{FF2B5EF4-FFF2-40B4-BE49-F238E27FC236}">
                <a16:creationId xmlns:a16="http://schemas.microsoft.com/office/drawing/2014/main" id="{A6B1D71B-3BC0-85D6-C1A1-1CF83C4200FB}"/>
              </a:ext>
            </a:extLst>
          </p:cNvPr>
          <p:cNvSpPr>
            <a:spLocks noGrp="1" noChangeArrowheads="1"/>
          </p:cNvSpPr>
          <p:nvPr>
            <p:ph type="title"/>
          </p:nvPr>
        </p:nvSpPr>
        <p:spPr>
          <a:xfrm>
            <a:off x="-2395297" y="137610"/>
            <a:ext cx="7570076" cy="1326365"/>
          </a:xfrm>
        </p:spPr>
        <p:txBody>
          <a:bodyPr>
            <a:normAutofit/>
          </a:bodyPr>
          <a:lstStyle/>
          <a:p>
            <a:pPr algn="ctr"/>
            <a:r>
              <a:rPr lang="en-GB" altLang="en-US" sz="2800" dirty="0">
                <a:solidFill>
                  <a:schemeClr val="tx1"/>
                </a:solidFill>
                <a:latin typeface="Roboto Slab"/>
              </a:rPr>
              <a:t>Student visa </a:t>
            </a:r>
            <a:endParaRPr lang="en-GB" altLang="en-US" sz="2800" dirty="0">
              <a:solidFill>
                <a:schemeClr val="tx1"/>
              </a:solidFill>
            </a:endParaRPr>
          </a:p>
        </p:txBody>
      </p:sp>
      <p:pic>
        <p:nvPicPr>
          <p:cNvPr id="6" name="Picture 5" descr="UK Visa Application Process and Requirements - 6 Easy Steps to Apply for United  Kingdom Visa - Visa Reservation">
            <a:extLst>
              <a:ext uri="{FF2B5EF4-FFF2-40B4-BE49-F238E27FC236}">
                <a16:creationId xmlns:a16="http://schemas.microsoft.com/office/drawing/2014/main" id="{AFB5522F-98ED-A737-DB6B-7637E1C56C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5447" y="1690692"/>
            <a:ext cx="3599231" cy="414865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D71F4E94-B61B-0F01-F2C0-70F5B19E0C69}"/>
              </a:ext>
            </a:extLst>
          </p:cNvPr>
          <p:cNvSpPr txBox="1"/>
          <p:nvPr/>
        </p:nvSpPr>
        <p:spPr>
          <a:xfrm>
            <a:off x="515406" y="5971545"/>
            <a:ext cx="6108700" cy="615553"/>
          </a:xfrm>
          <a:prstGeom prst="rect">
            <a:avLst/>
          </a:prstGeom>
          <a:noFill/>
        </p:spPr>
        <p:txBody>
          <a:bodyPr wrap="square">
            <a:spAutoFit/>
          </a:bodyPr>
          <a:lstStyle/>
          <a:p>
            <a:pPr algn="l"/>
            <a:endParaRPr lang="en-GB" sz="1600" dirty="0">
              <a:solidFill>
                <a:schemeClr val="bg1"/>
              </a:solidFill>
              <a:latin typeface="Roboto Slab" pitchFamily="2" charset="0"/>
              <a:ea typeface="Roboto Slab" pitchFamily="2" charset="0"/>
              <a:cs typeface="Roboto Slab" pitchFamily="2" charset="0"/>
              <a:hlinkClick r:id="rId5">
                <a:extLst>
                  <a:ext uri="{A12FA001-AC4F-418D-AE19-62706E023703}">
                    <ahyp:hlinkClr xmlns:ahyp="http://schemas.microsoft.com/office/drawing/2018/hyperlinkcolor" val="tx"/>
                  </a:ext>
                </a:extLst>
              </a:hlinkClick>
            </a:endParaRPr>
          </a:p>
          <a:p>
            <a:pPr algn="l"/>
            <a:r>
              <a:rPr lang="en-GB" dirty="0">
                <a:ea typeface="Roboto Slab" pitchFamily="2" charset="0"/>
                <a:cs typeface="Roboto Slab" pitchFamily="2" charset="0"/>
                <a:hlinkClick r:id="rId5">
                  <a:extLst>
                    <a:ext uri="{A12FA001-AC4F-418D-AE19-62706E023703}">
                      <ahyp:hlinkClr xmlns:ahyp="http://schemas.microsoft.com/office/drawing/2018/hyperlinkcolor" val="tx"/>
                    </a:ext>
                  </a:extLst>
                </a:hlinkClick>
              </a:rPr>
              <a:t>https://www.gov.uk/student-visa</a:t>
            </a:r>
            <a:endParaRPr lang="en-GB" dirty="0">
              <a:ea typeface="Roboto Slab" pitchFamily="2" charset="0"/>
              <a:cs typeface="Roboto Slab" pitchFamily="2" charset="0"/>
            </a:endParaRPr>
          </a:p>
        </p:txBody>
      </p:sp>
    </p:spTree>
    <p:extLst>
      <p:ext uri="{BB962C8B-B14F-4D97-AF65-F5344CB8AC3E}">
        <p14:creationId xmlns:p14="http://schemas.microsoft.com/office/powerpoint/2010/main" val="31313154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5EDFFB2D-29F8-919D-87FD-0B009CD7DAC5}"/>
              </a:ext>
            </a:extLst>
          </p:cNvPr>
          <p:cNvPicPr>
            <a:picLocks noGrp="1" noChangeAspect="1"/>
          </p:cNvPicPr>
          <p:nvPr>
            <p:ph type="pic" sz="quarter" idx="14"/>
          </p:nvPr>
        </p:nvPicPr>
        <p:blipFill>
          <a:blip r:embed="rId3"/>
          <a:srcRect/>
          <a:stretch>
            <a:fillRect/>
          </a:stretch>
        </p:blipFill>
        <p:spPr/>
      </p:pic>
      <p:sp>
        <p:nvSpPr>
          <p:cNvPr id="4" name="Title 1">
            <a:extLst>
              <a:ext uri="{FF2B5EF4-FFF2-40B4-BE49-F238E27FC236}">
                <a16:creationId xmlns:a16="http://schemas.microsoft.com/office/drawing/2014/main" id="{A6B1D71B-3BC0-85D6-C1A1-1CF83C4200FB}"/>
              </a:ext>
            </a:extLst>
          </p:cNvPr>
          <p:cNvSpPr>
            <a:spLocks noGrp="1" noChangeArrowheads="1"/>
          </p:cNvSpPr>
          <p:nvPr>
            <p:ph type="title"/>
          </p:nvPr>
        </p:nvSpPr>
        <p:spPr>
          <a:xfrm>
            <a:off x="-2264669" y="72054"/>
            <a:ext cx="7570076" cy="1325563"/>
          </a:xfrm>
        </p:spPr>
        <p:txBody>
          <a:bodyPr>
            <a:normAutofit/>
          </a:bodyPr>
          <a:lstStyle/>
          <a:p>
            <a:pPr algn="ctr"/>
            <a:r>
              <a:rPr lang="en-GB" altLang="en-US" sz="2800" dirty="0">
                <a:solidFill>
                  <a:schemeClr val="tx1"/>
                </a:solidFill>
                <a:latin typeface="Roboto Slab"/>
              </a:rPr>
              <a:t>Graduate visa </a:t>
            </a:r>
            <a:endParaRPr lang="en-GB" altLang="en-US" sz="2800" dirty="0">
              <a:solidFill>
                <a:schemeClr val="tx1"/>
              </a:solidFill>
            </a:endParaRPr>
          </a:p>
        </p:txBody>
      </p:sp>
      <p:pic>
        <p:nvPicPr>
          <p:cNvPr id="6" name="Picture 5" descr="UK Visa Application Process and Requirements - 6 Easy Steps to Apply for United  Kingdom Visa - Visa Reservation">
            <a:extLst>
              <a:ext uri="{FF2B5EF4-FFF2-40B4-BE49-F238E27FC236}">
                <a16:creationId xmlns:a16="http://schemas.microsoft.com/office/drawing/2014/main" id="{AFB5522F-98ED-A737-DB6B-7637E1C56C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5447" y="1690692"/>
            <a:ext cx="3599231" cy="414865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5FF971A-3BC9-B9CC-9CB9-BFAEB67C4D93}"/>
              </a:ext>
            </a:extLst>
          </p:cNvPr>
          <p:cNvSpPr txBox="1"/>
          <p:nvPr/>
        </p:nvSpPr>
        <p:spPr>
          <a:xfrm>
            <a:off x="284051" y="1059435"/>
            <a:ext cx="6105524" cy="5632311"/>
          </a:xfrm>
          <a:prstGeom prst="rect">
            <a:avLst/>
          </a:prstGeom>
          <a:noFill/>
        </p:spPr>
        <p:txBody>
          <a:bodyPr wrap="square">
            <a:spAutoFit/>
          </a:bodyPr>
          <a:lstStyle/>
          <a:p>
            <a:pPr algn="l"/>
            <a:r>
              <a:rPr lang="en-GB" dirty="0">
                <a:ea typeface="Roboto Slab" pitchFamily="2" charset="0"/>
                <a:cs typeface="Roboto Slab" pitchFamily="2" charset="0"/>
              </a:rPr>
              <a:t>A Graduate visa gives you permission to stay in the UK for at least 2 years after successfully completing a course in the UK.</a:t>
            </a:r>
          </a:p>
          <a:p>
            <a:pPr algn="l"/>
            <a:endParaRPr lang="en-GB" dirty="0">
              <a:ea typeface="Roboto Slab" pitchFamily="2" charset="0"/>
              <a:cs typeface="Roboto Slab" pitchFamily="2" charset="0"/>
            </a:endParaRPr>
          </a:p>
          <a:p>
            <a:pPr algn="l"/>
            <a:r>
              <a:rPr lang="en-GB" dirty="0">
                <a:ea typeface="Roboto Slab" pitchFamily="2" charset="0"/>
                <a:cs typeface="Roboto Slab" pitchFamily="2" charset="0"/>
              </a:rPr>
              <a:t>Criteria:</a:t>
            </a:r>
          </a:p>
          <a:p>
            <a:pPr algn="l"/>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Studied a UG or PG degree in UK on a Student Visa</a:t>
            </a:r>
          </a:p>
          <a:p>
            <a:pPr marL="285750" indent="-285750" algn="l">
              <a:buFont typeface="Arial" panose="020B0604020202020204" pitchFamily="34" charset="0"/>
              <a:buChar char="•"/>
            </a:pPr>
            <a:r>
              <a:rPr lang="en-GB" dirty="0">
                <a:ea typeface="Roboto Slab" pitchFamily="2" charset="0"/>
                <a:cs typeface="Roboto Slab" pitchFamily="2" charset="0"/>
              </a:rPr>
              <a:t>You have successfully completed the course</a:t>
            </a:r>
          </a:p>
          <a:p>
            <a:pPr marL="285750" indent="-285750" algn="l">
              <a:buFont typeface="Arial" panose="020B0604020202020204" pitchFamily="34" charset="0"/>
              <a:buChar char="•"/>
            </a:pPr>
            <a:r>
              <a:rPr lang="en-GB" dirty="0">
                <a:ea typeface="Roboto Slab" pitchFamily="2" charset="0"/>
                <a:cs typeface="Roboto Slab" pitchFamily="2" charset="0"/>
              </a:rPr>
              <a:t>You must be in the UK when you apply &amp; apply before your student visa expires</a:t>
            </a:r>
          </a:p>
          <a:p>
            <a:pPr algn="l"/>
            <a:endParaRPr lang="en-GB" dirty="0">
              <a:ea typeface="Roboto Slab" pitchFamily="2" charset="0"/>
              <a:cs typeface="Roboto Slab" pitchFamily="2" charset="0"/>
            </a:endParaRPr>
          </a:p>
          <a:p>
            <a:pPr algn="l"/>
            <a:r>
              <a:rPr lang="en-GB" dirty="0">
                <a:ea typeface="Roboto Slab" pitchFamily="2" charset="0"/>
                <a:cs typeface="Roboto Slab" pitchFamily="2" charset="0"/>
              </a:rPr>
              <a:t>Costs:</a:t>
            </a:r>
            <a:br>
              <a:rPr lang="en-GB" dirty="0">
                <a:ea typeface="Roboto Slab" pitchFamily="2" charset="0"/>
                <a:cs typeface="Roboto Slab" pitchFamily="2" charset="0"/>
              </a:rPr>
            </a:br>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£822 application fee</a:t>
            </a:r>
          </a:p>
          <a:p>
            <a:pPr marL="285750" indent="-285750" algn="l">
              <a:buFont typeface="Arial" panose="020B0604020202020204" pitchFamily="34" charset="0"/>
              <a:buChar char="•"/>
            </a:pPr>
            <a:r>
              <a:rPr lang="en-GB" dirty="0">
                <a:ea typeface="Roboto Slab" pitchFamily="2" charset="0"/>
                <a:cs typeface="Roboto Slab" pitchFamily="2" charset="0"/>
              </a:rPr>
              <a:t>£624 per year - NHS (healthcare) surcharge</a:t>
            </a:r>
          </a:p>
          <a:p>
            <a:pPr marL="342900" indent="-342900" algn="l">
              <a:buFontTx/>
              <a:buChar char="-"/>
            </a:pPr>
            <a:endParaRPr lang="en-GB" dirty="0">
              <a:ea typeface="Roboto Slab" pitchFamily="2" charset="0"/>
              <a:cs typeface="Roboto Slab" pitchFamily="2" charset="0"/>
            </a:endParaRPr>
          </a:p>
          <a:p>
            <a:pPr marL="285750" indent="-285750" algn="l">
              <a:buFont typeface="Arial" panose="020B0604020202020204" pitchFamily="34" charset="0"/>
              <a:buChar char="•"/>
            </a:pPr>
            <a:r>
              <a:rPr lang="en-GB" dirty="0">
                <a:ea typeface="Roboto Slab" pitchFamily="2" charset="0"/>
                <a:cs typeface="Roboto Slab" pitchFamily="2" charset="0"/>
              </a:rPr>
              <a:t>Graduate visas cannot be extended, can switch to another visa type</a:t>
            </a:r>
          </a:p>
          <a:p>
            <a:pPr algn="l"/>
            <a:endParaRPr lang="en-GB" dirty="0">
              <a:ea typeface="Roboto Slab" pitchFamily="2" charset="0"/>
              <a:cs typeface="Roboto Slab" pitchFamily="2" charset="0"/>
            </a:endParaRPr>
          </a:p>
          <a:p>
            <a:pPr algn="l"/>
            <a:r>
              <a:rPr lang="en-GB" dirty="0">
                <a:ea typeface="Roboto Slab" pitchFamily="2" charset="0"/>
                <a:cs typeface="Roboto Slab" pitchFamily="2" charset="0"/>
                <a:hlinkClick r:id="rId5">
                  <a:extLst>
                    <a:ext uri="{A12FA001-AC4F-418D-AE19-62706E023703}">
                      <ahyp:hlinkClr xmlns:ahyp="http://schemas.microsoft.com/office/drawing/2018/hyperlinkcolor" val="tx"/>
                    </a:ext>
                  </a:extLst>
                </a:hlinkClick>
              </a:rPr>
              <a:t>https://www.gov.uk/graduate-visa</a:t>
            </a:r>
            <a:endParaRPr lang="en-GB" dirty="0">
              <a:ea typeface="Roboto Slab" pitchFamily="2" charset="0"/>
              <a:cs typeface="Roboto Slab" pitchFamily="2" charset="0"/>
            </a:endParaRPr>
          </a:p>
        </p:txBody>
      </p:sp>
    </p:spTree>
    <p:extLst>
      <p:ext uri="{BB962C8B-B14F-4D97-AF65-F5344CB8AC3E}">
        <p14:creationId xmlns:p14="http://schemas.microsoft.com/office/powerpoint/2010/main" val="17346448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black text on a white background&#10;&#10;Description automatically generated">
            <a:extLst>
              <a:ext uri="{FF2B5EF4-FFF2-40B4-BE49-F238E27FC236}">
                <a16:creationId xmlns:a16="http://schemas.microsoft.com/office/drawing/2014/main" id="{FC138B56-344D-E083-9D5E-D0C32AE21804}"/>
              </a:ext>
            </a:extLst>
          </p:cNvPr>
          <p:cNvPicPr>
            <a:picLocks noChangeAspect="1"/>
          </p:cNvPicPr>
          <p:nvPr/>
        </p:nvPicPr>
        <p:blipFill>
          <a:blip r:embed="rId3"/>
          <a:stretch>
            <a:fillRect/>
          </a:stretch>
        </p:blipFill>
        <p:spPr>
          <a:xfrm>
            <a:off x="522909" y="497695"/>
            <a:ext cx="5095693" cy="1088733"/>
          </a:xfrm>
          <a:prstGeom prst="rect">
            <a:avLst/>
          </a:prstGeom>
        </p:spPr>
      </p:pic>
      <p:sp>
        <p:nvSpPr>
          <p:cNvPr id="19" name="TextBox 18">
            <a:extLst>
              <a:ext uri="{FF2B5EF4-FFF2-40B4-BE49-F238E27FC236}">
                <a16:creationId xmlns:a16="http://schemas.microsoft.com/office/drawing/2014/main" id="{44682AA1-3DAC-58AC-83D0-CE77B2E92870}"/>
              </a:ext>
            </a:extLst>
          </p:cNvPr>
          <p:cNvSpPr txBox="1"/>
          <p:nvPr/>
        </p:nvSpPr>
        <p:spPr>
          <a:xfrm>
            <a:off x="848299" y="1905918"/>
            <a:ext cx="7359267" cy="2585323"/>
          </a:xfrm>
          <a:prstGeom prst="rect">
            <a:avLst/>
          </a:prstGeom>
          <a:noFill/>
        </p:spPr>
        <p:txBody>
          <a:bodyPr wrap="square" rtlCol="0">
            <a:spAutoFit/>
          </a:bodyPr>
          <a:lstStyle/>
          <a:p>
            <a:pPr algn="l"/>
            <a:r>
              <a:rPr lang="en-GB" dirty="0">
                <a:latin typeface="+mj-lt"/>
              </a:rPr>
              <a:t>Our</a:t>
            </a:r>
            <a:r>
              <a:rPr lang="en-GB" b="0" i="0" dirty="0">
                <a:effectLst/>
                <a:latin typeface="+mj-lt"/>
              </a:rPr>
              <a:t> student ambassadors are the voice and face of Cranfield, someone that </a:t>
            </a:r>
            <a:r>
              <a:rPr lang="en-GB" dirty="0">
                <a:latin typeface="+mj-lt"/>
              </a:rPr>
              <a:t>you </a:t>
            </a:r>
            <a:r>
              <a:rPr lang="en-GB" b="0" i="0" dirty="0">
                <a:effectLst/>
                <a:latin typeface="+mj-lt"/>
              </a:rPr>
              <a:t>can turn to for information about applying to the University.</a:t>
            </a:r>
          </a:p>
          <a:p>
            <a:pPr algn="l"/>
            <a:r>
              <a:rPr lang="en-GB" b="0" i="0" dirty="0">
                <a:effectLst/>
                <a:latin typeface="+mj-lt"/>
              </a:rPr>
              <a:t> </a:t>
            </a:r>
          </a:p>
          <a:p>
            <a:pPr algn="l"/>
            <a:r>
              <a:rPr lang="en-GB" b="0" i="0" dirty="0">
                <a:effectLst/>
                <a:latin typeface="+mj-lt"/>
              </a:rPr>
              <a:t>They aren’t an inquiry hotline or a </a:t>
            </a:r>
            <a:r>
              <a:rPr lang="en-GB" b="0" i="0" u="sng" dirty="0">
                <a:effectLst/>
                <a:latin typeface="+mj-lt"/>
                <a:hlinkClick r:id="rId4"/>
              </a:rPr>
              <a:t>chatbot</a:t>
            </a:r>
            <a:r>
              <a:rPr lang="en-GB" b="0" i="0" dirty="0">
                <a:effectLst/>
                <a:latin typeface="+mj-lt"/>
              </a:rPr>
              <a:t>. They might not be able to tell you the visa requirements at the drop of a hat, but they can tell you what it’s like to be a European student studying </a:t>
            </a:r>
            <a:r>
              <a:rPr lang="en-GB" dirty="0">
                <a:latin typeface="+mj-lt"/>
              </a:rPr>
              <a:t>at Cranfield</a:t>
            </a:r>
            <a:r>
              <a:rPr lang="en-GB" b="0" i="0" dirty="0">
                <a:effectLst/>
                <a:latin typeface="+mj-lt"/>
              </a:rPr>
              <a:t>, or where the best place to eat is on campus, or a top tip for where does the best coffee.</a:t>
            </a:r>
          </a:p>
        </p:txBody>
      </p:sp>
      <p:sp>
        <p:nvSpPr>
          <p:cNvPr id="21" name="TextBox 20">
            <a:extLst>
              <a:ext uri="{FF2B5EF4-FFF2-40B4-BE49-F238E27FC236}">
                <a16:creationId xmlns:a16="http://schemas.microsoft.com/office/drawing/2014/main" id="{199D238A-5165-CBA8-5927-CBEE2B253795}"/>
              </a:ext>
            </a:extLst>
          </p:cNvPr>
          <p:cNvSpPr txBox="1"/>
          <p:nvPr/>
        </p:nvSpPr>
        <p:spPr>
          <a:xfrm>
            <a:off x="740885" y="5026311"/>
            <a:ext cx="6108852" cy="369332"/>
          </a:xfrm>
          <a:prstGeom prst="rect">
            <a:avLst/>
          </a:prstGeom>
          <a:noFill/>
        </p:spPr>
        <p:txBody>
          <a:bodyPr wrap="square">
            <a:spAutoFit/>
          </a:bodyPr>
          <a:lstStyle/>
          <a:p>
            <a:r>
              <a:rPr lang="en-GB" dirty="0">
                <a:hlinkClick r:id="rId5"/>
              </a:rPr>
              <a:t>Chat to a Student Ambassador (cranfield.ac.uk)</a:t>
            </a:r>
            <a:endParaRPr lang="en-GB" dirty="0"/>
          </a:p>
        </p:txBody>
      </p:sp>
    </p:spTree>
    <p:extLst>
      <p:ext uri="{BB962C8B-B14F-4D97-AF65-F5344CB8AC3E}">
        <p14:creationId xmlns:p14="http://schemas.microsoft.com/office/powerpoint/2010/main" val="973750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5F8A4-349F-413F-A9C7-B011CF6C8FB0}"/>
              </a:ext>
            </a:extLst>
          </p:cNvPr>
          <p:cNvSpPr>
            <a:spLocks noGrp="1"/>
          </p:cNvSpPr>
          <p:nvPr>
            <p:ph type="title"/>
          </p:nvPr>
        </p:nvSpPr>
        <p:spPr/>
        <p:txBody>
          <a:bodyPr>
            <a:normAutofit/>
          </a:bodyPr>
          <a:lstStyle/>
          <a:p>
            <a:r>
              <a:rPr lang="en-GB" sz="2800" b="1" dirty="0">
                <a:solidFill>
                  <a:srgbClr val="081A32"/>
                </a:solidFill>
                <a:latin typeface="Roboto Slab"/>
              </a:rPr>
              <a:t>Global reach</a:t>
            </a:r>
          </a:p>
        </p:txBody>
      </p:sp>
      <p:sp>
        <p:nvSpPr>
          <p:cNvPr id="3" name="TextBox 2">
            <a:extLst>
              <a:ext uri="{FF2B5EF4-FFF2-40B4-BE49-F238E27FC236}">
                <a16:creationId xmlns:a16="http://schemas.microsoft.com/office/drawing/2014/main" id="{BCDBF155-A501-4D2B-AC3C-4195E74521FB}"/>
              </a:ext>
            </a:extLst>
          </p:cNvPr>
          <p:cNvSpPr txBox="1"/>
          <p:nvPr/>
        </p:nvSpPr>
        <p:spPr>
          <a:xfrm>
            <a:off x="425343" y="1530380"/>
            <a:ext cx="9558298" cy="707886"/>
          </a:xfrm>
          <a:prstGeom prst="rect">
            <a:avLst/>
          </a:prstGeom>
          <a:noFill/>
        </p:spPr>
        <p:txBody>
          <a:bodyPr wrap="square" rtlCol="0">
            <a:spAutoFit/>
          </a:bodyPr>
          <a:lstStyle/>
          <a:p>
            <a:r>
              <a:rPr lang="en-GB" sz="2000" dirty="0">
                <a:solidFill>
                  <a:schemeClr val="tx1">
                    <a:lumMod val="85000"/>
                    <a:lumOff val="15000"/>
                  </a:schemeClr>
                </a:solidFill>
              </a:rPr>
              <a:t>We have unrivalled industry partnerships. 1,500 companies across the world choose to work with us. Below are just a few of the organisations we work with. </a:t>
            </a:r>
          </a:p>
        </p:txBody>
      </p:sp>
      <p:pic>
        <p:nvPicPr>
          <p:cNvPr id="7" name="Picture 6" descr="A group of logos with different colors&#10;&#10;Description automatically generated">
            <a:extLst>
              <a:ext uri="{FF2B5EF4-FFF2-40B4-BE49-F238E27FC236}">
                <a16:creationId xmlns:a16="http://schemas.microsoft.com/office/drawing/2014/main" id="{46B71A0C-3D67-0599-C7DD-62909EB92884}"/>
              </a:ext>
            </a:extLst>
          </p:cNvPr>
          <p:cNvPicPr>
            <a:picLocks noChangeAspect="1"/>
          </p:cNvPicPr>
          <p:nvPr/>
        </p:nvPicPr>
        <p:blipFill>
          <a:blip r:embed="rId3"/>
          <a:stretch>
            <a:fillRect/>
          </a:stretch>
        </p:blipFill>
        <p:spPr>
          <a:xfrm>
            <a:off x="830608" y="2238266"/>
            <a:ext cx="9558298" cy="4619734"/>
          </a:xfrm>
          <a:prstGeom prst="rect">
            <a:avLst/>
          </a:prstGeom>
        </p:spPr>
      </p:pic>
    </p:spTree>
    <p:extLst>
      <p:ext uri="{BB962C8B-B14F-4D97-AF65-F5344CB8AC3E}">
        <p14:creationId xmlns:p14="http://schemas.microsoft.com/office/powerpoint/2010/main" val="42577295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BFB51793-3694-4E99-A8AA-0A238E7F86C8}"/>
              </a:ext>
            </a:extLst>
          </p:cNvPr>
          <p:cNvSpPr>
            <a:spLocks noGrp="1" noChangeArrowheads="1"/>
          </p:cNvSpPr>
          <p:nvPr>
            <p:ph type="title"/>
          </p:nvPr>
        </p:nvSpPr>
        <p:spPr>
          <a:xfrm>
            <a:off x="407278" y="355081"/>
            <a:ext cx="7570076" cy="1325563"/>
          </a:xfrm>
        </p:spPr>
        <p:txBody>
          <a:bodyPr/>
          <a:lstStyle/>
          <a:p>
            <a:r>
              <a:rPr lang="en-GB" altLang="en-US" sz="2800" dirty="0">
                <a:latin typeface="Roboto Slab"/>
              </a:rPr>
              <a:t>Meet the team</a:t>
            </a:r>
            <a:r>
              <a:rPr lang="en-GB" altLang="en-US" dirty="0"/>
              <a:t>!</a:t>
            </a:r>
          </a:p>
        </p:txBody>
      </p:sp>
      <p:sp>
        <p:nvSpPr>
          <p:cNvPr id="58372" name="Slide Number Placeholder 4">
            <a:extLst>
              <a:ext uri="{FF2B5EF4-FFF2-40B4-BE49-F238E27FC236}">
                <a16:creationId xmlns:a16="http://schemas.microsoft.com/office/drawing/2014/main" id="{A8E9F4D6-76F4-4C80-B964-AB92B0541B0C}"/>
              </a:ext>
            </a:extLst>
          </p:cNvPr>
          <p:cNvSpPr>
            <a:spLocks noGrp="1" noChangeArrowheads="1"/>
          </p:cNvSpPr>
          <p:nvPr>
            <p:ph type="sldNum" sz="quarter" idx="4294967295"/>
          </p:nvPr>
        </p:nvSpPr>
        <p:spPr bwMode="auto">
          <a:xfrm>
            <a:off x="9448800" y="6356350"/>
            <a:ext cx="27432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58992C3A-F60E-4D82-81B9-60BB218BBA41}" type="slidenum">
              <a:rPr lang="en-US" altLang="en-US" smtClean="0"/>
              <a:pPr/>
              <a:t>50</a:t>
            </a:fld>
            <a:endParaRPr lang="en-US" altLang="en-US" dirty="0"/>
          </a:p>
        </p:txBody>
      </p:sp>
      <p:pic>
        <p:nvPicPr>
          <p:cNvPr id="58373" name="Picture 6" descr="profile image">
            <a:extLst>
              <a:ext uri="{FF2B5EF4-FFF2-40B4-BE49-F238E27FC236}">
                <a16:creationId xmlns:a16="http://schemas.microsoft.com/office/drawing/2014/main" id="{73E097D5-9389-450C-AF13-E763423FEA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8429" y="1370653"/>
            <a:ext cx="1272846" cy="13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52DAF1EB-8E02-4E9B-A9A8-19A7D767F55F}"/>
              </a:ext>
            </a:extLst>
          </p:cNvPr>
          <p:cNvSpPr txBox="1"/>
          <p:nvPr/>
        </p:nvSpPr>
        <p:spPr>
          <a:xfrm>
            <a:off x="3654713" y="1215209"/>
            <a:ext cx="4509618" cy="2462213"/>
          </a:xfrm>
          <a:prstGeom prst="rect">
            <a:avLst/>
          </a:prstGeom>
          <a:noFill/>
        </p:spPr>
        <p:txBody>
          <a:bodyPr wrap="square">
            <a:spAutoFit/>
          </a:bodyPr>
          <a:lstStyle/>
          <a:p>
            <a:pPr>
              <a:defRPr/>
            </a:pPr>
            <a:r>
              <a:rPr lang="en-GB" sz="1600" b="1" dirty="0"/>
              <a:t>Sandra Silva</a:t>
            </a:r>
          </a:p>
          <a:p>
            <a:pPr>
              <a:defRPr/>
            </a:pPr>
            <a:r>
              <a:rPr lang="en-GB" sz="1600" b="1" dirty="0"/>
              <a:t>International Development Manager, Europe</a:t>
            </a:r>
          </a:p>
          <a:p>
            <a:pPr>
              <a:defRPr/>
            </a:pPr>
            <a:endParaRPr lang="en-GB" sz="1600" dirty="0"/>
          </a:p>
          <a:p>
            <a:pPr>
              <a:defRPr/>
            </a:pPr>
            <a:r>
              <a:rPr lang="en-GB" sz="1600" dirty="0">
                <a:ea typeface="Calibri" panose="020F0502020204030204" pitchFamily="34" charset="0"/>
                <a:cs typeface="Times New Roman" panose="02020603050405020304" pitchFamily="18" charset="0"/>
                <a:hlinkClick r:id="rId4"/>
              </a:rPr>
              <a:t>S.M.Santos-Da-Silva@cranfield.ac.uk</a:t>
            </a:r>
            <a:endParaRPr lang="en-GB" sz="1600" dirty="0">
              <a:ea typeface="Calibri" panose="020F0502020204030204" pitchFamily="34" charset="0"/>
              <a:cs typeface="Times New Roman" panose="02020603050405020304" pitchFamily="18" charset="0"/>
            </a:endParaRPr>
          </a:p>
          <a:p>
            <a:pPr>
              <a:defRPr/>
            </a:pPr>
            <a:endParaRPr lang="en-GB" dirty="0">
              <a:latin typeface="Arial" panose="020B0604020202020204" pitchFamily="34" charset="0"/>
              <a:ea typeface="Calibri" panose="020F0502020204030204" pitchFamily="34" charset="0"/>
              <a:cs typeface="Times New Roman" panose="02020603050405020304" pitchFamily="18" charset="0"/>
            </a:endParaRPr>
          </a:p>
          <a:p>
            <a:pPr>
              <a:defRPr/>
            </a:pPr>
            <a:r>
              <a:rPr lang="en-GB" dirty="0">
                <a:latin typeface="Arial" panose="020B0604020202020204" pitchFamily="34" charset="0"/>
                <a:ea typeface="Calibri" panose="020F0502020204030204" pitchFamily="34" charset="0"/>
                <a:cs typeface="Times New Roman" panose="02020603050405020304" pitchFamily="18" charset="0"/>
              </a:rPr>
              <a:t>  </a:t>
            </a:r>
          </a:p>
          <a:p>
            <a:pPr>
              <a:defRPr/>
            </a:pPr>
            <a:endParaRPr lang="en-GB" dirty="0"/>
          </a:p>
          <a:p>
            <a:pPr>
              <a:defRPr/>
            </a:pPr>
            <a:endParaRPr lang="en-GB" dirty="0"/>
          </a:p>
          <a:p>
            <a:pPr>
              <a:defRPr/>
            </a:pPr>
            <a:endParaRPr lang="en-GB" dirty="0"/>
          </a:p>
        </p:txBody>
      </p:sp>
      <p:sp>
        <p:nvSpPr>
          <p:cNvPr id="6" name="Rectangle 5">
            <a:extLst>
              <a:ext uri="{FF2B5EF4-FFF2-40B4-BE49-F238E27FC236}">
                <a16:creationId xmlns:a16="http://schemas.microsoft.com/office/drawing/2014/main" id="{B589F1A3-0F3F-3EF3-CB2D-4AEF5B6C3E01}"/>
              </a:ext>
            </a:extLst>
          </p:cNvPr>
          <p:cNvSpPr/>
          <p:nvPr/>
        </p:nvSpPr>
        <p:spPr>
          <a:xfrm>
            <a:off x="3572175" y="3485584"/>
            <a:ext cx="5045725" cy="140551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r>
              <a:rPr lang="en-GB" sz="1600" b="1" dirty="0"/>
              <a:t>Gemma Cowley</a:t>
            </a:r>
          </a:p>
          <a:p>
            <a:r>
              <a:rPr lang="en-GB" sz="1600" b="1" dirty="0"/>
              <a:t>International Partnerships Assistant</a:t>
            </a:r>
          </a:p>
          <a:p>
            <a:endParaRPr lang="en-GB" sz="1600" b="1" dirty="0"/>
          </a:p>
          <a:p>
            <a:r>
              <a:rPr lang="en-GB" sz="1600" dirty="0">
                <a:hlinkClick r:id="rId5"/>
              </a:rPr>
              <a:t>Gemma.Cowley@cranfeld.ac.uk</a:t>
            </a:r>
            <a:endParaRPr lang="en-GB" sz="1600" dirty="0"/>
          </a:p>
          <a:p>
            <a:endParaRPr lang="en-GB" b="1" dirty="0"/>
          </a:p>
        </p:txBody>
      </p:sp>
      <p:pic>
        <p:nvPicPr>
          <p:cNvPr id="11" name="Picture 10">
            <a:extLst>
              <a:ext uri="{FF2B5EF4-FFF2-40B4-BE49-F238E27FC236}">
                <a16:creationId xmlns:a16="http://schemas.microsoft.com/office/drawing/2014/main" id="{A44CF868-F74B-9054-58AD-DFF257D2C5BE}"/>
              </a:ext>
            </a:extLst>
          </p:cNvPr>
          <p:cNvPicPr>
            <a:picLocks noChangeAspect="1"/>
          </p:cNvPicPr>
          <p:nvPr/>
        </p:nvPicPr>
        <p:blipFill>
          <a:blip r:embed="rId6"/>
          <a:stretch>
            <a:fillRect/>
          </a:stretch>
        </p:blipFill>
        <p:spPr>
          <a:xfrm>
            <a:off x="10973650" y="529677"/>
            <a:ext cx="695325" cy="695325"/>
          </a:xfrm>
          <a:prstGeom prst="rect">
            <a:avLst/>
          </a:prstGeom>
        </p:spPr>
      </p:pic>
      <p:pic>
        <p:nvPicPr>
          <p:cNvPr id="15" name="Picture Placeholder 14">
            <a:extLst>
              <a:ext uri="{FF2B5EF4-FFF2-40B4-BE49-F238E27FC236}">
                <a16:creationId xmlns:a16="http://schemas.microsoft.com/office/drawing/2014/main" id="{D974C320-0370-8210-BBA7-7DE6A114FFB4}"/>
              </a:ext>
            </a:extLst>
          </p:cNvPr>
          <p:cNvPicPr>
            <a:picLocks noGrp="1" noChangeAspect="1"/>
          </p:cNvPicPr>
          <p:nvPr>
            <p:ph type="pic" sz="quarter" idx="14"/>
          </p:nvPr>
        </p:nvPicPr>
        <p:blipFill>
          <a:blip r:embed="rId6"/>
          <a:srcRect/>
          <a:stretch>
            <a:fillRect/>
          </a:stretch>
        </p:blipFill>
        <p:spPr/>
      </p:pic>
      <p:pic>
        <p:nvPicPr>
          <p:cNvPr id="1028" name="Picture 4" descr="Selected photo">
            <a:extLst>
              <a:ext uri="{FF2B5EF4-FFF2-40B4-BE49-F238E27FC236}">
                <a16:creationId xmlns:a16="http://schemas.microsoft.com/office/drawing/2014/main" id="{1572F1C4-0A96-5F8A-19E8-350C2997412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68430" y="3149681"/>
            <a:ext cx="1272846" cy="162098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0" descr="Qr code&#10;&#10;Description automatically generated">
            <a:extLst>
              <a:ext uri="{FF2B5EF4-FFF2-40B4-BE49-F238E27FC236}">
                <a16:creationId xmlns:a16="http://schemas.microsoft.com/office/drawing/2014/main" id="{4898304E-175F-98D6-3537-62876C707C0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08121" y="1330211"/>
            <a:ext cx="1409895" cy="1409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7E9036C4-D89D-B92A-EAD0-53777D31CA9A}"/>
              </a:ext>
            </a:extLst>
          </p:cNvPr>
          <p:cNvSpPr txBox="1"/>
          <p:nvPr/>
        </p:nvSpPr>
        <p:spPr>
          <a:xfrm>
            <a:off x="7689925" y="879663"/>
            <a:ext cx="3810127" cy="369332"/>
          </a:xfrm>
          <a:prstGeom prst="rect">
            <a:avLst/>
          </a:prstGeom>
          <a:noFill/>
        </p:spPr>
        <p:txBody>
          <a:bodyPr wrap="square" rtlCol="0">
            <a:spAutoFit/>
          </a:bodyPr>
          <a:lstStyle/>
          <a:p>
            <a:r>
              <a:rPr lang="en-GB" sz="1600" b="1" dirty="0"/>
              <a:t>Book a meeting </a:t>
            </a:r>
            <a:r>
              <a:rPr lang="en-GB" sz="1600" b="1"/>
              <a:t>with me</a:t>
            </a:r>
            <a:r>
              <a:rPr lang="en-GB" b="1"/>
              <a:t>!</a:t>
            </a:r>
            <a:endParaRPr lang="en-GB" b="1"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41">
            <a:extLst>
              <a:ext uri="{FF2B5EF4-FFF2-40B4-BE49-F238E27FC236}">
                <a16:creationId xmlns:a16="http://schemas.microsoft.com/office/drawing/2014/main" id="{2EC21487-F90A-43B2-A102-1CB2D5E0302A}"/>
              </a:ext>
            </a:extLst>
          </p:cNvPr>
          <p:cNvSpPr>
            <a:spLocks noGrp="1"/>
          </p:cNvSpPr>
          <p:nvPr>
            <p:ph type="title"/>
          </p:nvPr>
        </p:nvSpPr>
        <p:spPr>
          <a:xfrm>
            <a:off x="703603" y="228101"/>
            <a:ext cx="7570076" cy="1325563"/>
          </a:xfrm>
        </p:spPr>
        <p:txBody>
          <a:bodyPr>
            <a:normAutofit/>
          </a:bodyPr>
          <a:lstStyle/>
          <a:p>
            <a:r>
              <a:rPr lang="en-GB" sz="2800" dirty="0">
                <a:latin typeface="Roboto Slab"/>
              </a:rPr>
              <a:t>Social media</a:t>
            </a:r>
          </a:p>
        </p:txBody>
      </p:sp>
      <p:sp>
        <p:nvSpPr>
          <p:cNvPr id="73" name="Text Placeholder 3">
            <a:extLst>
              <a:ext uri="{FF2B5EF4-FFF2-40B4-BE49-F238E27FC236}">
                <a16:creationId xmlns:a16="http://schemas.microsoft.com/office/drawing/2014/main" id="{7304FD74-834C-4883-928A-C3FF9F7E4C40}"/>
              </a:ext>
            </a:extLst>
          </p:cNvPr>
          <p:cNvSpPr>
            <a:spLocks noGrp="1"/>
          </p:cNvSpPr>
          <p:nvPr>
            <p:ph type="body" sz="quarter" idx="10"/>
          </p:nvPr>
        </p:nvSpPr>
        <p:spPr>
          <a:xfrm>
            <a:off x="774980" y="1238238"/>
            <a:ext cx="4856268" cy="400110"/>
          </a:xfrm>
        </p:spPr>
        <p:txBody>
          <a:bodyPr/>
          <a:lstStyle/>
          <a:p>
            <a:r>
              <a:rPr lang="en-GB" dirty="0"/>
              <a:t>Find us on:</a:t>
            </a:r>
          </a:p>
        </p:txBody>
      </p:sp>
      <p:pic>
        <p:nvPicPr>
          <p:cNvPr id="3" name="Picture 2" descr="Icon&#10;&#10;Description automatically generated">
            <a:hlinkClick r:id="rId3"/>
            <a:extLst>
              <a:ext uri="{FF2B5EF4-FFF2-40B4-BE49-F238E27FC236}">
                <a16:creationId xmlns:a16="http://schemas.microsoft.com/office/drawing/2014/main" id="{7372472B-DFA7-4F86-9752-4BB2759277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3095" y="2581685"/>
            <a:ext cx="836527" cy="613595"/>
          </a:xfrm>
          <a:prstGeom prst="rect">
            <a:avLst/>
          </a:prstGeom>
        </p:spPr>
      </p:pic>
      <p:pic>
        <p:nvPicPr>
          <p:cNvPr id="5" name="Picture 4" descr="Icon&#10;&#10;Description automatically generated">
            <a:hlinkClick r:id="rId5"/>
            <a:extLst>
              <a:ext uri="{FF2B5EF4-FFF2-40B4-BE49-F238E27FC236}">
                <a16:creationId xmlns:a16="http://schemas.microsoft.com/office/drawing/2014/main" id="{8563B764-1FE8-4182-97C7-1651544BA32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57513" y="4865885"/>
            <a:ext cx="899901" cy="826179"/>
          </a:xfrm>
          <a:prstGeom prst="rect">
            <a:avLst/>
          </a:prstGeom>
        </p:spPr>
      </p:pic>
      <p:pic>
        <p:nvPicPr>
          <p:cNvPr id="7" name="Picture 6" descr="A picture containing qr code&#10;&#10;Description automatically generated">
            <a:hlinkClick r:id="rId7"/>
            <a:extLst>
              <a:ext uri="{FF2B5EF4-FFF2-40B4-BE49-F238E27FC236}">
                <a16:creationId xmlns:a16="http://schemas.microsoft.com/office/drawing/2014/main" id="{A1E85B91-8F75-478E-A286-77EE11F0E5A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058375" y="2437112"/>
            <a:ext cx="454357" cy="836527"/>
          </a:xfrm>
          <a:prstGeom prst="rect">
            <a:avLst/>
          </a:prstGeom>
        </p:spPr>
      </p:pic>
      <p:pic>
        <p:nvPicPr>
          <p:cNvPr id="9" name="Picture 8" descr="Icon&#10;&#10;Description automatically generated">
            <a:hlinkClick r:id="rId9"/>
            <a:extLst>
              <a:ext uri="{FF2B5EF4-FFF2-40B4-BE49-F238E27FC236}">
                <a16:creationId xmlns:a16="http://schemas.microsoft.com/office/drawing/2014/main" id="{BE9C8A35-DA9F-4561-B36A-F78E9B58EA26}"/>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623849" y="4673385"/>
            <a:ext cx="899901" cy="899901"/>
          </a:xfrm>
          <a:prstGeom prst="rect">
            <a:avLst/>
          </a:prstGeom>
        </p:spPr>
      </p:pic>
      <p:pic>
        <p:nvPicPr>
          <p:cNvPr id="17" name="Picture 16" descr="Icon&#10;&#10;Description automatically generated">
            <a:hlinkClick r:id="rId11"/>
            <a:extLst>
              <a:ext uri="{FF2B5EF4-FFF2-40B4-BE49-F238E27FC236}">
                <a16:creationId xmlns:a16="http://schemas.microsoft.com/office/drawing/2014/main" id="{6DFC54F5-A9E2-4837-A750-C2D613187DB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5874923" y="4574050"/>
            <a:ext cx="1227691" cy="994339"/>
          </a:xfrm>
          <a:prstGeom prst="rect">
            <a:avLst/>
          </a:prstGeom>
        </p:spPr>
      </p:pic>
      <p:grpSp>
        <p:nvGrpSpPr>
          <p:cNvPr id="18" name="Group 17">
            <a:extLst>
              <a:ext uri="{FF2B5EF4-FFF2-40B4-BE49-F238E27FC236}">
                <a16:creationId xmlns:a16="http://schemas.microsoft.com/office/drawing/2014/main" id="{0A8C6F31-3C03-4CE9-A1CF-5CEE0137790E}"/>
              </a:ext>
            </a:extLst>
          </p:cNvPr>
          <p:cNvGrpSpPr/>
          <p:nvPr/>
        </p:nvGrpSpPr>
        <p:grpSpPr>
          <a:xfrm>
            <a:off x="1470912" y="2488189"/>
            <a:ext cx="1399288" cy="1405728"/>
            <a:chOff x="1470912" y="2488189"/>
            <a:chExt cx="1399288" cy="1405728"/>
          </a:xfrm>
        </p:grpSpPr>
        <p:pic>
          <p:nvPicPr>
            <p:cNvPr id="11" name="Picture 10" descr="Logo&#10;&#10;Description automatically generated">
              <a:hlinkClick r:id="rId13"/>
              <a:extLst>
                <a:ext uri="{FF2B5EF4-FFF2-40B4-BE49-F238E27FC236}">
                  <a16:creationId xmlns:a16="http://schemas.microsoft.com/office/drawing/2014/main" id="{AC7730C9-4B27-4AC4-8BE0-AB8495E9999B}"/>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628672" y="2488189"/>
              <a:ext cx="846435" cy="836527"/>
            </a:xfrm>
            <a:prstGeom prst="rect">
              <a:avLst/>
            </a:prstGeom>
          </p:spPr>
        </p:pic>
        <p:sp>
          <p:nvSpPr>
            <p:cNvPr id="44" name="Text Placeholder 3">
              <a:extLst>
                <a:ext uri="{FF2B5EF4-FFF2-40B4-BE49-F238E27FC236}">
                  <a16:creationId xmlns:a16="http://schemas.microsoft.com/office/drawing/2014/main" id="{BADFB817-4D96-4398-BFE2-A8C10248145D}"/>
                </a:ext>
              </a:extLst>
            </p:cNvPr>
            <p:cNvSpPr txBox="1">
              <a:spLocks/>
            </p:cNvSpPr>
            <p:nvPr/>
          </p:nvSpPr>
          <p:spPr>
            <a:xfrm>
              <a:off x="1470912" y="3533285"/>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LinkedIn</a:t>
              </a:r>
            </a:p>
          </p:txBody>
        </p:sp>
      </p:grpSp>
      <p:sp>
        <p:nvSpPr>
          <p:cNvPr id="45" name="Text Placeholder 3">
            <a:extLst>
              <a:ext uri="{FF2B5EF4-FFF2-40B4-BE49-F238E27FC236}">
                <a16:creationId xmlns:a16="http://schemas.microsoft.com/office/drawing/2014/main" id="{90F6CFEB-4ECE-4F56-B9F5-D4A211385D81}"/>
              </a:ext>
            </a:extLst>
          </p:cNvPr>
          <p:cNvSpPr txBox="1">
            <a:spLocks/>
          </p:cNvSpPr>
          <p:nvPr/>
        </p:nvSpPr>
        <p:spPr>
          <a:xfrm>
            <a:off x="3585909" y="3528814"/>
            <a:ext cx="1399288" cy="360632"/>
          </a:xfrm>
          <a:prstGeom prst="rect">
            <a:avLst/>
          </a:prstGeom>
        </p:spPr>
        <p:txBody>
          <a:bodyPr vert="horz" lIns="91440" tIns="45720" rIns="91440" bIns="45720" rtlCol="0">
            <a:normAutofit fontScale="925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Facebook</a:t>
            </a:r>
          </a:p>
        </p:txBody>
      </p:sp>
      <p:sp>
        <p:nvSpPr>
          <p:cNvPr id="46" name="Text Placeholder 3">
            <a:extLst>
              <a:ext uri="{FF2B5EF4-FFF2-40B4-BE49-F238E27FC236}">
                <a16:creationId xmlns:a16="http://schemas.microsoft.com/office/drawing/2014/main" id="{68E18B85-306D-4D16-9DBD-BFFD5434CA3F}"/>
              </a:ext>
            </a:extLst>
          </p:cNvPr>
          <p:cNvSpPr txBox="1">
            <a:spLocks/>
          </p:cNvSpPr>
          <p:nvPr/>
        </p:nvSpPr>
        <p:spPr>
          <a:xfrm>
            <a:off x="5906108" y="3533285"/>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r>
              <a:rPr lang="en-GB" dirty="0"/>
              <a:t>X</a:t>
            </a:r>
          </a:p>
        </p:txBody>
      </p:sp>
      <p:sp>
        <p:nvSpPr>
          <p:cNvPr id="47" name="Text Placeholder 3">
            <a:extLst>
              <a:ext uri="{FF2B5EF4-FFF2-40B4-BE49-F238E27FC236}">
                <a16:creationId xmlns:a16="http://schemas.microsoft.com/office/drawing/2014/main" id="{1BCC86EB-50D3-406C-939C-D9FF2FD64831}"/>
              </a:ext>
            </a:extLst>
          </p:cNvPr>
          <p:cNvSpPr txBox="1">
            <a:spLocks/>
          </p:cNvSpPr>
          <p:nvPr/>
        </p:nvSpPr>
        <p:spPr>
          <a:xfrm>
            <a:off x="8302941" y="3528142"/>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YouTube</a:t>
            </a:r>
          </a:p>
        </p:txBody>
      </p:sp>
      <p:sp>
        <p:nvSpPr>
          <p:cNvPr id="48" name="Text Placeholder 3">
            <a:extLst>
              <a:ext uri="{FF2B5EF4-FFF2-40B4-BE49-F238E27FC236}">
                <a16:creationId xmlns:a16="http://schemas.microsoft.com/office/drawing/2014/main" id="{55F65CED-5287-4639-8245-5D0D76043F6C}"/>
              </a:ext>
            </a:extLst>
          </p:cNvPr>
          <p:cNvSpPr txBox="1">
            <a:spLocks/>
          </p:cNvSpPr>
          <p:nvPr/>
        </p:nvSpPr>
        <p:spPr>
          <a:xfrm>
            <a:off x="1470912" y="5816828"/>
            <a:ext cx="1399288" cy="360632"/>
          </a:xfrm>
          <a:prstGeom prst="rect">
            <a:avLst/>
          </a:prstGeom>
        </p:spPr>
        <p:txBody>
          <a:bodyPr vert="horz" lIns="91440" tIns="45720" rIns="91440" bIns="45720" rtlCol="0">
            <a:normAutofit fontScale="925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Instagram</a:t>
            </a:r>
          </a:p>
        </p:txBody>
      </p:sp>
      <p:sp>
        <p:nvSpPr>
          <p:cNvPr id="49" name="Text Placeholder 3">
            <a:extLst>
              <a:ext uri="{FF2B5EF4-FFF2-40B4-BE49-F238E27FC236}">
                <a16:creationId xmlns:a16="http://schemas.microsoft.com/office/drawing/2014/main" id="{1779E6EE-633E-4B48-BAB3-B35DF0ED90B9}"/>
              </a:ext>
            </a:extLst>
          </p:cNvPr>
          <p:cNvSpPr txBox="1">
            <a:spLocks/>
          </p:cNvSpPr>
          <p:nvPr/>
        </p:nvSpPr>
        <p:spPr>
          <a:xfrm>
            <a:off x="3903227" y="5850174"/>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Blog</a:t>
            </a:r>
          </a:p>
        </p:txBody>
      </p:sp>
      <p:sp>
        <p:nvSpPr>
          <p:cNvPr id="50" name="Text Placeholder 3">
            <a:extLst>
              <a:ext uri="{FF2B5EF4-FFF2-40B4-BE49-F238E27FC236}">
                <a16:creationId xmlns:a16="http://schemas.microsoft.com/office/drawing/2014/main" id="{536C7499-3904-48AE-992F-ED5F327A4C68}"/>
              </a:ext>
            </a:extLst>
          </p:cNvPr>
          <p:cNvSpPr txBox="1">
            <a:spLocks/>
          </p:cNvSpPr>
          <p:nvPr/>
        </p:nvSpPr>
        <p:spPr>
          <a:xfrm>
            <a:off x="8431578" y="5850174"/>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err="1"/>
              <a:t>Wechat</a:t>
            </a:r>
            <a:endParaRPr lang="en-GB" dirty="0"/>
          </a:p>
        </p:txBody>
      </p:sp>
      <p:sp>
        <p:nvSpPr>
          <p:cNvPr id="51" name="Text Placeholder 3">
            <a:extLst>
              <a:ext uri="{FF2B5EF4-FFF2-40B4-BE49-F238E27FC236}">
                <a16:creationId xmlns:a16="http://schemas.microsoft.com/office/drawing/2014/main" id="{74BB23A8-BF2B-468E-80C5-5DB235A0274B}"/>
              </a:ext>
            </a:extLst>
          </p:cNvPr>
          <p:cNvSpPr txBox="1">
            <a:spLocks/>
          </p:cNvSpPr>
          <p:nvPr/>
        </p:nvSpPr>
        <p:spPr>
          <a:xfrm>
            <a:off x="5874923" y="5872380"/>
            <a:ext cx="1399288" cy="360632"/>
          </a:xfrm>
          <a:prstGeom prst="rect">
            <a:avLst/>
          </a:prstGeom>
        </p:spPr>
        <p:txBody>
          <a:bodyPr vert="horz" lIns="91440" tIns="45720" rIns="91440" bIns="45720" rtlCol="0">
            <a:normAutofit lnSpcReduction="10000"/>
          </a:bodyPr>
          <a:lstStyle>
            <a:lvl1pPr marL="0" indent="0" algn="l" defTabSz="685800" rtl="0" eaLnBrk="1" latinLnBrk="0" hangingPunct="1">
              <a:lnSpc>
                <a:spcPct val="90000"/>
              </a:lnSpc>
              <a:spcBef>
                <a:spcPts val="750"/>
              </a:spcBef>
              <a:buFont typeface="Arial" panose="020B0604020202020204" pitchFamily="34" charset="0"/>
              <a:buNone/>
              <a:defRPr sz="2100" b="1" kern="1200">
                <a:solidFill>
                  <a:srgbClr val="7F214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t>Weibo</a:t>
            </a:r>
          </a:p>
        </p:txBody>
      </p:sp>
      <p:pic>
        <p:nvPicPr>
          <p:cNvPr id="4" name="Picture 3" descr="Qr code&#10;&#10;Description automatically generated">
            <a:extLst>
              <a:ext uri="{FF2B5EF4-FFF2-40B4-BE49-F238E27FC236}">
                <a16:creationId xmlns:a16="http://schemas.microsoft.com/office/drawing/2014/main" id="{4CCCD96D-0A8D-41EF-BEA1-DA36200178C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8302941" y="4457036"/>
            <a:ext cx="1399288" cy="1399288"/>
          </a:xfrm>
          <a:prstGeom prst="rect">
            <a:avLst/>
          </a:prstGeom>
        </p:spPr>
      </p:pic>
      <p:pic>
        <p:nvPicPr>
          <p:cNvPr id="6" name="Picture 5">
            <a:extLst>
              <a:ext uri="{FF2B5EF4-FFF2-40B4-BE49-F238E27FC236}">
                <a16:creationId xmlns:a16="http://schemas.microsoft.com/office/drawing/2014/main" id="{8DFB4872-AD7D-D83F-50EB-A2ADC9653ED2}"/>
              </a:ext>
            </a:extLst>
          </p:cNvPr>
          <p:cNvPicPr>
            <a:picLocks noChangeAspect="1"/>
          </p:cNvPicPr>
          <p:nvPr/>
        </p:nvPicPr>
        <p:blipFill>
          <a:blip r:embed="rId16"/>
          <a:stretch>
            <a:fillRect/>
          </a:stretch>
        </p:blipFill>
        <p:spPr>
          <a:xfrm>
            <a:off x="5874923" y="2283951"/>
            <a:ext cx="1399288" cy="124525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Tree>
    <p:extLst>
      <p:ext uri="{BB962C8B-B14F-4D97-AF65-F5344CB8AC3E}">
        <p14:creationId xmlns:p14="http://schemas.microsoft.com/office/powerpoint/2010/main" val="3244046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B126902-A2CF-4BC9-8CDA-91AEC365D3A8}"/>
              </a:ext>
            </a:extLst>
          </p:cNvPr>
          <p:cNvSpPr txBox="1"/>
          <p:nvPr/>
        </p:nvSpPr>
        <p:spPr>
          <a:xfrm>
            <a:off x="5232401" y="6457890"/>
            <a:ext cx="5659376" cy="369332"/>
          </a:xfrm>
          <a:prstGeom prst="rect">
            <a:avLst/>
          </a:prstGeom>
          <a:noFill/>
        </p:spPr>
        <p:txBody>
          <a:bodyPr wrap="square">
            <a:spAutoFit/>
          </a:bodyPr>
          <a:lstStyle/>
          <a:p>
            <a:r>
              <a:rPr lang="en-GB" dirty="0">
                <a:solidFill>
                  <a:schemeClr val="bg1"/>
                </a:solidFill>
                <a:latin typeface="Arial" panose="020B0604020202020204" pitchFamily="34" charset="0"/>
                <a:cs typeface="Arial" panose="020B0604020202020204" pitchFamily="34" charset="0"/>
              </a:rPr>
              <a:t>Kings Norton library </a:t>
            </a:r>
            <a:r>
              <a:rPr lang="en-GB" b="0" i="0" dirty="0">
                <a:solidFill>
                  <a:schemeClr val="bg1"/>
                </a:solidFill>
                <a:effectLst/>
                <a:latin typeface="Arial" panose="020B0604020202020204" pitchFamily="34" charset="0"/>
                <a:cs typeface="Arial" panose="020B0604020202020204" pitchFamily="34" charset="0"/>
              </a:rPr>
              <a:t>designed by Sir Norman Foster</a:t>
            </a:r>
            <a:endParaRPr lang="en-GB" dirty="0">
              <a:solidFill>
                <a:schemeClr val="bg1"/>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42A2515B-A02E-1985-DCF4-B42656376AA7}"/>
              </a:ext>
            </a:extLst>
          </p:cNvPr>
          <p:cNvPicPr>
            <a:picLocks noChangeAspect="1"/>
          </p:cNvPicPr>
          <p:nvPr/>
        </p:nvPicPr>
        <p:blipFill>
          <a:blip r:embed="rId3"/>
          <a:stretch>
            <a:fillRect/>
          </a:stretch>
        </p:blipFill>
        <p:spPr>
          <a:xfrm>
            <a:off x="0" y="-3"/>
            <a:ext cx="12191999" cy="6857999"/>
          </a:xfrm>
          <a:prstGeom prst="rect">
            <a:avLst/>
          </a:prstGeom>
        </p:spPr>
      </p:pic>
    </p:spTree>
    <p:extLst>
      <p:ext uri="{BB962C8B-B14F-4D97-AF65-F5344CB8AC3E}">
        <p14:creationId xmlns:p14="http://schemas.microsoft.com/office/powerpoint/2010/main" val="3679569274"/>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263F648-4CF9-412F-BB4A-2DBD35C03906}"/>
              </a:ext>
            </a:extLst>
          </p:cNvPr>
          <p:cNvSpPr>
            <a:spLocks noGrp="1"/>
          </p:cNvSpPr>
          <p:nvPr>
            <p:ph type="title"/>
          </p:nvPr>
        </p:nvSpPr>
        <p:spPr>
          <a:xfrm>
            <a:off x="267578" y="-77494"/>
            <a:ext cx="7570076" cy="1325563"/>
          </a:xfrm>
        </p:spPr>
        <p:txBody>
          <a:bodyPr>
            <a:normAutofit/>
          </a:bodyPr>
          <a:lstStyle/>
          <a:p>
            <a:r>
              <a:rPr lang="en-GB" sz="2800" dirty="0">
                <a:latin typeface="Roboto Slab"/>
              </a:rPr>
              <a:t>Cranfield master’s course structure</a:t>
            </a:r>
          </a:p>
        </p:txBody>
      </p:sp>
      <p:pic>
        <p:nvPicPr>
          <p:cNvPr id="14" name="Content Placeholder 13" descr="Logo&#10;&#10;Description automatically generated with medium confidence">
            <a:extLst>
              <a:ext uri="{FF2B5EF4-FFF2-40B4-BE49-F238E27FC236}">
                <a16:creationId xmlns:a16="http://schemas.microsoft.com/office/drawing/2014/main" id="{BCA4FC00-3CD4-4968-800C-7178AD1EB662}"/>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0" y="2646245"/>
            <a:ext cx="12192000" cy="2276738"/>
          </a:xfrm>
        </p:spPr>
      </p:pic>
      <p:sp>
        <p:nvSpPr>
          <p:cNvPr id="19" name="Text Placeholder 3">
            <a:extLst>
              <a:ext uri="{FF2B5EF4-FFF2-40B4-BE49-F238E27FC236}">
                <a16:creationId xmlns:a16="http://schemas.microsoft.com/office/drawing/2014/main" id="{ED5D3AE9-15A5-458E-B510-3C3F61BE66A6}"/>
              </a:ext>
            </a:extLst>
          </p:cNvPr>
          <p:cNvSpPr>
            <a:spLocks noGrp="1"/>
          </p:cNvSpPr>
          <p:nvPr>
            <p:ph type="body" sz="quarter" idx="10"/>
          </p:nvPr>
        </p:nvSpPr>
        <p:spPr>
          <a:xfrm>
            <a:off x="267578" y="874722"/>
            <a:ext cx="9564727" cy="806285"/>
          </a:xfrm>
        </p:spPr>
        <p:txBody>
          <a:bodyPr>
            <a:normAutofit/>
          </a:bodyPr>
          <a:lstStyle/>
          <a:p>
            <a:r>
              <a:rPr lang="en-GB" dirty="0">
                <a:solidFill>
                  <a:srgbClr val="7F2141"/>
                </a:solidFill>
                <a:latin typeface="Arial" panose="020B0604020202020204" pitchFamily="34" charset="0"/>
                <a:cs typeface="Arial" panose="020B0604020202020204" pitchFamily="34" charset="0"/>
              </a:rPr>
              <a:t>This diagram illustrates the course structure of many of our full-time master’s courses, it is not indicative of all courses.</a:t>
            </a:r>
          </a:p>
        </p:txBody>
      </p:sp>
      <p:sp>
        <p:nvSpPr>
          <p:cNvPr id="20" name="TextBox 19">
            <a:extLst>
              <a:ext uri="{FF2B5EF4-FFF2-40B4-BE49-F238E27FC236}">
                <a16:creationId xmlns:a16="http://schemas.microsoft.com/office/drawing/2014/main" id="{D72E5FAF-21C9-456B-BF6D-9BFB5B5D54C1}"/>
              </a:ext>
            </a:extLst>
          </p:cNvPr>
          <p:cNvSpPr txBox="1"/>
          <p:nvPr/>
        </p:nvSpPr>
        <p:spPr>
          <a:xfrm>
            <a:off x="283549" y="1609479"/>
            <a:ext cx="10320951" cy="646331"/>
          </a:xfrm>
          <a:prstGeom prst="rect">
            <a:avLst/>
          </a:prstGeom>
          <a:noFill/>
        </p:spPr>
        <p:txBody>
          <a:bodyPr wrap="square" rtlCol="0">
            <a:spAutoFit/>
          </a:bodyPr>
          <a:lstStyle/>
          <a:p>
            <a:r>
              <a:rPr lang="en-GB" dirty="0">
                <a:solidFill>
                  <a:schemeClr val="tx1">
                    <a:lumMod val="85000"/>
                    <a:lumOff val="15000"/>
                  </a:schemeClr>
                </a:solidFill>
              </a:rPr>
              <a:t>Please check your course structure online for more detailed information, including the weighting of each phase and part-time course structure variations</a:t>
            </a:r>
          </a:p>
        </p:txBody>
      </p:sp>
      <p:sp>
        <p:nvSpPr>
          <p:cNvPr id="21" name="TextBox 20">
            <a:extLst>
              <a:ext uri="{FF2B5EF4-FFF2-40B4-BE49-F238E27FC236}">
                <a16:creationId xmlns:a16="http://schemas.microsoft.com/office/drawing/2014/main" id="{FEE0C177-2CC0-4000-89B8-928E15A7CFAF}"/>
              </a:ext>
            </a:extLst>
          </p:cNvPr>
          <p:cNvSpPr txBox="1"/>
          <p:nvPr/>
        </p:nvSpPr>
        <p:spPr>
          <a:xfrm>
            <a:off x="283549" y="2200285"/>
            <a:ext cx="10741103" cy="646331"/>
          </a:xfrm>
          <a:prstGeom prst="rect">
            <a:avLst/>
          </a:prstGeom>
          <a:noFill/>
        </p:spPr>
        <p:txBody>
          <a:bodyPr wrap="square" rtlCol="0">
            <a:spAutoFit/>
          </a:bodyPr>
          <a:lstStyle/>
          <a:p>
            <a:r>
              <a:rPr lang="en-GB" b="1" dirty="0">
                <a:solidFill>
                  <a:schemeClr val="tx1">
                    <a:lumMod val="85000"/>
                    <a:lumOff val="15000"/>
                  </a:schemeClr>
                </a:solidFill>
              </a:rPr>
              <a:t>Taught programme: </a:t>
            </a:r>
            <a:r>
              <a:rPr lang="en-GB" dirty="0">
                <a:solidFill>
                  <a:schemeClr val="tx1">
                    <a:lumMod val="85000"/>
                    <a:lumOff val="15000"/>
                  </a:schemeClr>
                </a:solidFill>
              </a:rPr>
              <a:t>an intensive learning experience, providing you with the knowledge and skills you need to excel in your chosen specialist field</a:t>
            </a:r>
            <a:endParaRPr lang="en-GB" b="1" dirty="0">
              <a:solidFill>
                <a:schemeClr val="tx1">
                  <a:lumMod val="85000"/>
                  <a:lumOff val="15000"/>
                </a:schemeClr>
              </a:solidFill>
            </a:endParaRPr>
          </a:p>
        </p:txBody>
      </p:sp>
      <p:sp>
        <p:nvSpPr>
          <p:cNvPr id="22" name="TextBox 21">
            <a:extLst>
              <a:ext uri="{FF2B5EF4-FFF2-40B4-BE49-F238E27FC236}">
                <a16:creationId xmlns:a16="http://schemas.microsoft.com/office/drawing/2014/main" id="{7722B3E1-58F5-40DB-B2C6-205DEED23503}"/>
              </a:ext>
            </a:extLst>
          </p:cNvPr>
          <p:cNvSpPr txBox="1"/>
          <p:nvPr/>
        </p:nvSpPr>
        <p:spPr>
          <a:xfrm>
            <a:off x="453557" y="4888444"/>
            <a:ext cx="10700397" cy="923330"/>
          </a:xfrm>
          <a:prstGeom prst="rect">
            <a:avLst/>
          </a:prstGeom>
          <a:noFill/>
        </p:spPr>
        <p:txBody>
          <a:bodyPr wrap="square" rtlCol="0">
            <a:spAutoFit/>
          </a:bodyPr>
          <a:lstStyle/>
          <a:p>
            <a:r>
              <a:rPr lang="en-GB" b="1" dirty="0">
                <a:solidFill>
                  <a:schemeClr val="tx1">
                    <a:lumMod val="85000"/>
                    <a:lumOff val="15000"/>
                  </a:schemeClr>
                </a:solidFill>
              </a:rPr>
              <a:t>Group project </a:t>
            </a:r>
            <a:r>
              <a:rPr lang="en-GB" dirty="0">
                <a:solidFill>
                  <a:schemeClr val="tx1">
                    <a:lumMod val="85000"/>
                    <a:lumOff val="15000"/>
                  </a:schemeClr>
                </a:solidFill>
              </a:rPr>
              <a:t>(not included in Defence and Security and School of Management courses): you will have the opportunity to address a real-world problem. The ability to understand how your part of a project affects the whole is a steep learning curve and this project gives our graduates a head start.</a:t>
            </a:r>
            <a:endParaRPr lang="en-GB" b="1" dirty="0">
              <a:solidFill>
                <a:schemeClr val="tx1">
                  <a:lumMod val="85000"/>
                  <a:lumOff val="15000"/>
                </a:schemeClr>
              </a:solidFill>
            </a:endParaRPr>
          </a:p>
        </p:txBody>
      </p:sp>
      <p:sp>
        <p:nvSpPr>
          <p:cNvPr id="23" name="TextBox 22">
            <a:extLst>
              <a:ext uri="{FF2B5EF4-FFF2-40B4-BE49-F238E27FC236}">
                <a16:creationId xmlns:a16="http://schemas.microsoft.com/office/drawing/2014/main" id="{1420D1CC-E4EF-4A72-8CA6-83E8FE9B4A6E}"/>
              </a:ext>
            </a:extLst>
          </p:cNvPr>
          <p:cNvSpPr txBox="1"/>
          <p:nvPr/>
        </p:nvSpPr>
        <p:spPr>
          <a:xfrm>
            <a:off x="453556" y="5811526"/>
            <a:ext cx="10700397" cy="923330"/>
          </a:xfrm>
          <a:prstGeom prst="rect">
            <a:avLst/>
          </a:prstGeom>
          <a:noFill/>
        </p:spPr>
        <p:txBody>
          <a:bodyPr wrap="square" rtlCol="0">
            <a:spAutoFit/>
          </a:bodyPr>
          <a:lstStyle/>
          <a:p>
            <a:r>
              <a:rPr lang="en-GB" b="1" dirty="0">
                <a:solidFill>
                  <a:schemeClr val="tx1">
                    <a:lumMod val="85000"/>
                    <a:lumOff val="15000"/>
                  </a:schemeClr>
                </a:solidFill>
              </a:rPr>
              <a:t>Individual thesis: </a:t>
            </a:r>
            <a:r>
              <a:rPr lang="en-GB" dirty="0">
                <a:solidFill>
                  <a:schemeClr val="tx1">
                    <a:lumMod val="85000"/>
                    <a:lumOff val="15000"/>
                  </a:schemeClr>
                </a:solidFill>
              </a:rPr>
              <a:t>an opportunity to think and work in an original way. This could be working on a project for a university partner, delving deeper into an area of specific interest or a real-world challenge in the sector you want to work in.</a:t>
            </a:r>
            <a:endParaRPr lang="en-GB" b="1" dirty="0">
              <a:solidFill>
                <a:schemeClr val="tx1">
                  <a:lumMod val="85000"/>
                  <a:lumOff val="15000"/>
                </a:schemeClr>
              </a:solidFill>
            </a:endParaRPr>
          </a:p>
        </p:txBody>
      </p:sp>
    </p:spTree>
    <p:extLst>
      <p:ext uri="{BB962C8B-B14F-4D97-AF65-F5344CB8AC3E}">
        <p14:creationId xmlns:p14="http://schemas.microsoft.com/office/powerpoint/2010/main" val="2675171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1" nodeType="clickEffect">
                                  <p:stCondLst>
                                    <p:cond delay="0"/>
                                  </p:stCondLst>
                                  <p:childTnLst>
                                    <p:animEffect transition="out" filter="fade">
                                      <p:cBhvr>
                                        <p:cTn id="10" dur="500"/>
                                        <p:tgtEl>
                                          <p:spTgt spid="21"/>
                                        </p:tgtEl>
                                      </p:cBhvr>
                                    </p:animEffect>
                                    <p:set>
                                      <p:cBhvr>
                                        <p:cTn id="11" dur="1" fill="hold">
                                          <p:stCondLst>
                                            <p:cond delay="499"/>
                                          </p:stCondLst>
                                        </p:cTn>
                                        <p:tgtEl>
                                          <p:spTgt spid="21"/>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9"/>
                                          </p:stCondLst>
                                        </p:cTn>
                                        <p:tgtEl>
                                          <p:spTgt spid="2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22"/>
                                        </p:tgtEl>
                                      </p:cBhvr>
                                    </p:animEffect>
                                    <p:set>
                                      <p:cBhvr>
                                        <p:cTn id="20" dur="1" fill="hold">
                                          <p:stCondLst>
                                            <p:cond delay="499"/>
                                          </p:stCondLst>
                                        </p:cTn>
                                        <p:tgtEl>
                                          <p:spTgt spid="2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p:bldP spid="22" grpId="1"/>
      <p:bldP spid="23" grpId="0"/>
      <p:bldP spid="2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5F8A4-349F-413F-A9C7-B011CF6C8FB0}"/>
              </a:ext>
            </a:extLst>
          </p:cNvPr>
          <p:cNvSpPr>
            <a:spLocks noGrp="1"/>
          </p:cNvSpPr>
          <p:nvPr>
            <p:ph type="title"/>
          </p:nvPr>
        </p:nvSpPr>
        <p:spPr/>
        <p:txBody>
          <a:bodyPr>
            <a:normAutofit/>
          </a:bodyPr>
          <a:lstStyle/>
          <a:p>
            <a:r>
              <a:rPr lang="en-GB" sz="2800" b="1" dirty="0">
                <a:solidFill>
                  <a:srgbClr val="081A32"/>
                </a:solidFill>
                <a:latin typeface="Roboto Slab"/>
              </a:rPr>
              <a:t>We create leaders in technology and management </a:t>
            </a:r>
          </a:p>
        </p:txBody>
      </p:sp>
      <p:sp>
        <p:nvSpPr>
          <p:cNvPr id="40" name="Text Placeholder 5">
            <a:extLst>
              <a:ext uri="{FF2B5EF4-FFF2-40B4-BE49-F238E27FC236}">
                <a16:creationId xmlns:a16="http://schemas.microsoft.com/office/drawing/2014/main" id="{DC8C93C1-A5D4-4905-9222-8E932B9B8A02}"/>
              </a:ext>
            </a:extLst>
          </p:cNvPr>
          <p:cNvSpPr txBox="1">
            <a:spLocks/>
          </p:cNvSpPr>
          <p:nvPr/>
        </p:nvSpPr>
        <p:spPr>
          <a:xfrm>
            <a:off x="407278" y="1524630"/>
            <a:ext cx="10212981" cy="1079668"/>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623E87"/>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dirty="0">
                <a:solidFill>
                  <a:srgbClr val="7F2141"/>
                </a:solidFill>
              </a:rPr>
              <a:t>Our expertise is in our deep understanding of technology and management and how these work together to benefit the world.</a:t>
            </a:r>
          </a:p>
        </p:txBody>
      </p:sp>
      <p:grpSp>
        <p:nvGrpSpPr>
          <p:cNvPr id="3" name="Group 2">
            <a:extLst>
              <a:ext uri="{FF2B5EF4-FFF2-40B4-BE49-F238E27FC236}">
                <a16:creationId xmlns:a16="http://schemas.microsoft.com/office/drawing/2014/main" id="{FD269917-6C25-45D2-B471-2DD6FF0DA354}"/>
              </a:ext>
            </a:extLst>
          </p:cNvPr>
          <p:cNvGrpSpPr/>
          <p:nvPr/>
        </p:nvGrpSpPr>
        <p:grpSpPr>
          <a:xfrm>
            <a:off x="1005207" y="2536864"/>
            <a:ext cx="9784635" cy="3956007"/>
            <a:chOff x="1005207" y="2536864"/>
            <a:chExt cx="9784635" cy="3956007"/>
          </a:xfrm>
        </p:grpSpPr>
        <p:pic>
          <p:nvPicPr>
            <p:cNvPr id="20" name="Picture 19">
              <a:hlinkClick r:id="rId3" action="ppaction://hlinksldjump"/>
              <a:extLst>
                <a:ext uri="{FF2B5EF4-FFF2-40B4-BE49-F238E27FC236}">
                  <a16:creationId xmlns:a16="http://schemas.microsoft.com/office/drawing/2014/main" id="{D6FC3C77-3D54-4392-872D-D390FE5680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01688" y="2547937"/>
              <a:ext cx="1912082" cy="1280150"/>
            </a:xfrm>
            <a:prstGeom prst="rect">
              <a:avLst/>
            </a:prstGeom>
          </p:spPr>
        </p:pic>
        <p:pic>
          <p:nvPicPr>
            <p:cNvPr id="22" name="Picture 21">
              <a:hlinkClick r:id="rId5" action="ppaction://hlinksldjump"/>
              <a:extLst>
                <a:ext uri="{FF2B5EF4-FFF2-40B4-BE49-F238E27FC236}">
                  <a16:creationId xmlns:a16="http://schemas.microsoft.com/office/drawing/2014/main" id="{471F6315-E734-45C2-A3AC-2AB94E525D7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77335" y="2547930"/>
              <a:ext cx="1925138" cy="1280151"/>
            </a:xfrm>
            <a:prstGeom prst="rect">
              <a:avLst/>
            </a:prstGeom>
          </p:spPr>
        </p:pic>
        <p:pic>
          <p:nvPicPr>
            <p:cNvPr id="24" name="Picture 23">
              <a:hlinkClick r:id="rId7" action="ppaction://hlinksldjump"/>
              <a:extLst>
                <a:ext uri="{FF2B5EF4-FFF2-40B4-BE49-F238E27FC236}">
                  <a16:creationId xmlns:a16="http://schemas.microsoft.com/office/drawing/2014/main" id="{E2BDE347-7988-4D1B-9C25-150207EC9C7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11698" y="2536864"/>
              <a:ext cx="1925139" cy="1285612"/>
            </a:xfrm>
            <a:prstGeom prst="rect">
              <a:avLst/>
            </a:prstGeom>
          </p:spPr>
        </p:pic>
        <p:pic>
          <p:nvPicPr>
            <p:cNvPr id="26" name="Picture 25">
              <a:hlinkClick r:id="rId9" action="ppaction://hlinksldjump"/>
              <a:extLst>
                <a:ext uri="{FF2B5EF4-FFF2-40B4-BE49-F238E27FC236}">
                  <a16:creationId xmlns:a16="http://schemas.microsoft.com/office/drawing/2014/main" id="{BF600EC0-BC89-4C5D-8256-4C0381FD627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768880" y="2542326"/>
              <a:ext cx="1923507" cy="1280150"/>
            </a:xfrm>
            <a:prstGeom prst="rect">
              <a:avLst/>
            </a:prstGeom>
          </p:spPr>
        </p:pic>
        <p:pic>
          <p:nvPicPr>
            <p:cNvPr id="28" name="Picture 27" descr="A picture containing text&#10;&#10;Description automatically generated">
              <a:hlinkClick r:id="rId11" action="ppaction://hlinksldjump"/>
              <a:extLst>
                <a:ext uri="{FF2B5EF4-FFF2-40B4-BE49-F238E27FC236}">
                  <a16:creationId xmlns:a16="http://schemas.microsoft.com/office/drawing/2014/main" id="{DB2E1D2B-FED0-46E9-A8CA-24B5871EB9AD}"/>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4756"/>
            <a:stretch/>
          </p:blipFill>
          <p:spPr>
            <a:xfrm>
              <a:off x="1077335" y="4497456"/>
              <a:ext cx="1925138" cy="1280150"/>
            </a:xfrm>
            <a:prstGeom prst="rect">
              <a:avLst/>
            </a:prstGeom>
          </p:spPr>
        </p:pic>
        <p:pic>
          <p:nvPicPr>
            <p:cNvPr id="30" name="Picture 29">
              <a:hlinkClick r:id="rId13" action="ppaction://hlinksldjump"/>
              <a:extLst>
                <a:ext uri="{FF2B5EF4-FFF2-40B4-BE49-F238E27FC236}">
                  <a16:creationId xmlns:a16="http://schemas.microsoft.com/office/drawing/2014/main" id="{58B9DBC5-5B97-4BEA-ADF5-9436B2E69957}"/>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598456" y="4497456"/>
              <a:ext cx="1915314" cy="1280150"/>
            </a:xfrm>
            <a:prstGeom prst="rect">
              <a:avLst/>
            </a:prstGeom>
          </p:spPr>
        </p:pic>
        <p:pic>
          <p:nvPicPr>
            <p:cNvPr id="32" name="Picture 31">
              <a:hlinkClick r:id="rId15" action="ppaction://hlinksldjump"/>
              <a:extLst>
                <a:ext uri="{FF2B5EF4-FFF2-40B4-BE49-F238E27FC236}">
                  <a16:creationId xmlns:a16="http://schemas.microsoft.com/office/drawing/2014/main" id="{EED7DE16-148A-4D17-9D3E-D78E55088D5E}"/>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6111698" y="4497457"/>
              <a:ext cx="1925139" cy="1287784"/>
            </a:xfrm>
            <a:prstGeom prst="rect">
              <a:avLst/>
            </a:prstGeom>
          </p:spPr>
        </p:pic>
        <p:pic>
          <p:nvPicPr>
            <p:cNvPr id="34" name="Picture 33">
              <a:hlinkClick r:id="rId17" action="ppaction://hlinksldjump"/>
              <a:extLst>
                <a:ext uri="{FF2B5EF4-FFF2-40B4-BE49-F238E27FC236}">
                  <a16:creationId xmlns:a16="http://schemas.microsoft.com/office/drawing/2014/main" id="{C95D9D08-8BDB-453C-BACB-0C896BA9DAE3}"/>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8768880" y="4497457"/>
              <a:ext cx="1923507" cy="1298695"/>
            </a:xfrm>
            <a:prstGeom prst="rect">
              <a:avLst/>
            </a:prstGeom>
          </p:spPr>
        </p:pic>
        <p:sp>
          <p:nvSpPr>
            <p:cNvPr id="41" name="Text Placeholder 5">
              <a:hlinkClick r:id="rId5" action="ppaction://hlinksldjump"/>
              <a:extLst>
                <a:ext uri="{FF2B5EF4-FFF2-40B4-BE49-F238E27FC236}">
                  <a16:creationId xmlns:a16="http://schemas.microsoft.com/office/drawing/2014/main" id="{7F6AEBF4-C578-47C7-9170-A881CAA12F89}"/>
                </a:ext>
              </a:extLst>
            </p:cNvPr>
            <p:cNvSpPr txBox="1">
              <a:spLocks/>
            </p:cNvSpPr>
            <p:nvPr/>
          </p:nvSpPr>
          <p:spPr>
            <a:xfrm>
              <a:off x="1041271" y="3831385"/>
              <a:ext cx="1997266" cy="574631"/>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623E87"/>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solidFill>
                    <a:srgbClr val="7F2141"/>
                  </a:solidFill>
                </a:rPr>
                <a:t>Aerospace</a:t>
              </a:r>
            </a:p>
          </p:txBody>
        </p:sp>
        <p:sp>
          <p:nvSpPr>
            <p:cNvPr id="42" name="Text Placeholder 5">
              <a:hlinkClick r:id="rId3" action="ppaction://hlinksldjump"/>
              <a:extLst>
                <a:ext uri="{FF2B5EF4-FFF2-40B4-BE49-F238E27FC236}">
                  <a16:creationId xmlns:a16="http://schemas.microsoft.com/office/drawing/2014/main" id="{1AB42C6E-9ACB-47C4-822E-7AE4BBDE2FC2}"/>
                </a:ext>
              </a:extLst>
            </p:cNvPr>
            <p:cNvSpPr txBox="1">
              <a:spLocks/>
            </p:cNvSpPr>
            <p:nvPr/>
          </p:nvSpPr>
          <p:spPr>
            <a:xfrm>
              <a:off x="3540421" y="3777126"/>
              <a:ext cx="1997266" cy="574631"/>
            </a:xfrm>
            <a:prstGeom prst="rect">
              <a:avLst/>
            </a:prstGeom>
          </p:spPr>
          <p:txBody>
            <a:bodyPr vert="horz" lIns="91440" tIns="45720" rIns="91440" bIns="45720" rtlCol="0">
              <a:no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623E87"/>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solidFill>
                    <a:srgbClr val="7F2141"/>
                  </a:solidFill>
                </a:rPr>
                <a:t>Defence and Security</a:t>
              </a:r>
            </a:p>
          </p:txBody>
        </p:sp>
        <p:sp>
          <p:nvSpPr>
            <p:cNvPr id="43" name="Text Placeholder 5">
              <a:hlinkClick r:id="rId7" action="ppaction://hlinksldjump"/>
              <a:extLst>
                <a:ext uri="{FF2B5EF4-FFF2-40B4-BE49-F238E27FC236}">
                  <a16:creationId xmlns:a16="http://schemas.microsoft.com/office/drawing/2014/main" id="{CD29ECE1-7B94-423F-A263-930DE3C5693C}"/>
                </a:ext>
              </a:extLst>
            </p:cNvPr>
            <p:cNvSpPr txBox="1">
              <a:spLocks/>
            </p:cNvSpPr>
            <p:nvPr/>
          </p:nvSpPr>
          <p:spPr>
            <a:xfrm>
              <a:off x="6024099" y="3792412"/>
              <a:ext cx="1997266" cy="574631"/>
            </a:xfrm>
            <a:prstGeom prst="rect">
              <a:avLst/>
            </a:prstGeom>
          </p:spPr>
          <p:txBody>
            <a:bodyPr vert="horz" lIns="91440" tIns="45720" rIns="91440" bIns="45720" rtlCol="0">
              <a:no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623E87"/>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solidFill>
                    <a:srgbClr val="7F2141"/>
                  </a:solidFill>
                </a:rPr>
                <a:t>Energy and Sustainability</a:t>
              </a:r>
            </a:p>
          </p:txBody>
        </p:sp>
        <p:sp>
          <p:nvSpPr>
            <p:cNvPr id="44" name="Text Placeholder 5">
              <a:hlinkClick r:id="rId9" action="ppaction://hlinksldjump"/>
              <a:extLst>
                <a:ext uri="{FF2B5EF4-FFF2-40B4-BE49-F238E27FC236}">
                  <a16:creationId xmlns:a16="http://schemas.microsoft.com/office/drawing/2014/main" id="{3F558F80-6054-4E4C-B62B-73BA0EC564C0}"/>
                </a:ext>
              </a:extLst>
            </p:cNvPr>
            <p:cNvSpPr txBox="1">
              <a:spLocks/>
            </p:cNvSpPr>
            <p:nvPr/>
          </p:nvSpPr>
          <p:spPr>
            <a:xfrm>
              <a:off x="8671424" y="3800385"/>
              <a:ext cx="2118418" cy="574631"/>
            </a:xfrm>
            <a:prstGeom prst="rect">
              <a:avLst/>
            </a:prstGeom>
          </p:spPr>
          <p:txBody>
            <a:bodyPr vert="horz" lIns="91440" tIns="45720" rIns="91440" bIns="45720" rtlCol="0">
              <a:no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623E87"/>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solidFill>
                    <a:srgbClr val="7F2141"/>
                  </a:solidFill>
                </a:rPr>
                <a:t>Environment and Agrifood</a:t>
              </a:r>
            </a:p>
          </p:txBody>
        </p:sp>
        <p:sp>
          <p:nvSpPr>
            <p:cNvPr id="45" name="Text Placeholder 5">
              <a:hlinkClick r:id="rId11" action="ppaction://hlinksldjump"/>
              <a:extLst>
                <a:ext uri="{FF2B5EF4-FFF2-40B4-BE49-F238E27FC236}">
                  <a16:creationId xmlns:a16="http://schemas.microsoft.com/office/drawing/2014/main" id="{5693FF13-B030-4700-878A-0F8154FF9C19}"/>
                </a:ext>
              </a:extLst>
            </p:cNvPr>
            <p:cNvSpPr txBox="1">
              <a:spLocks/>
            </p:cNvSpPr>
            <p:nvPr/>
          </p:nvSpPr>
          <p:spPr>
            <a:xfrm>
              <a:off x="1005207" y="5796152"/>
              <a:ext cx="2033330" cy="664596"/>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623E87"/>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solidFill>
                    <a:srgbClr val="7F2141"/>
                  </a:solidFill>
                </a:rPr>
                <a:t>Manufacturing and Materials</a:t>
              </a:r>
            </a:p>
          </p:txBody>
        </p:sp>
        <p:sp>
          <p:nvSpPr>
            <p:cNvPr id="46" name="Text Placeholder 5">
              <a:hlinkClick r:id="rId13" action="ppaction://hlinksldjump"/>
              <a:extLst>
                <a:ext uri="{FF2B5EF4-FFF2-40B4-BE49-F238E27FC236}">
                  <a16:creationId xmlns:a16="http://schemas.microsoft.com/office/drawing/2014/main" id="{B2AD043B-D62B-486A-9DA2-4F1836FDAA11}"/>
                </a:ext>
              </a:extLst>
            </p:cNvPr>
            <p:cNvSpPr txBox="1">
              <a:spLocks/>
            </p:cNvSpPr>
            <p:nvPr/>
          </p:nvSpPr>
          <p:spPr>
            <a:xfrm>
              <a:off x="3514653" y="5796152"/>
              <a:ext cx="2033330" cy="664596"/>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623E87"/>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solidFill>
                    <a:srgbClr val="7F2141"/>
                  </a:solidFill>
                </a:rPr>
                <a:t>School of Management</a:t>
              </a:r>
            </a:p>
          </p:txBody>
        </p:sp>
        <p:sp>
          <p:nvSpPr>
            <p:cNvPr id="47" name="Text Placeholder 5">
              <a:hlinkClick r:id="rId15" action="ppaction://hlinksldjump"/>
              <a:extLst>
                <a:ext uri="{FF2B5EF4-FFF2-40B4-BE49-F238E27FC236}">
                  <a16:creationId xmlns:a16="http://schemas.microsoft.com/office/drawing/2014/main" id="{184996F3-3ED4-4788-AD13-C64ADCF5631E}"/>
                </a:ext>
              </a:extLst>
            </p:cNvPr>
            <p:cNvSpPr txBox="1">
              <a:spLocks/>
            </p:cNvSpPr>
            <p:nvPr/>
          </p:nvSpPr>
          <p:spPr>
            <a:xfrm>
              <a:off x="6024099" y="5796152"/>
              <a:ext cx="2033330" cy="664596"/>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623E87"/>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solidFill>
                    <a:srgbClr val="7F2141"/>
                  </a:solidFill>
                </a:rPr>
                <a:t>Transport Systems</a:t>
              </a:r>
            </a:p>
          </p:txBody>
        </p:sp>
        <p:sp>
          <p:nvSpPr>
            <p:cNvPr id="48" name="Text Placeholder 5">
              <a:hlinkClick r:id="rId17" action="ppaction://hlinksldjump"/>
              <a:extLst>
                <a:ext uri="{FF2B5EF4-FFF2-40B4-BE49-F238E27FC236}">
                  <a16:creationId xmlns:a16="http://schemas.microsoft.com/office/drawing/2014/main" id="{24574FFD-B48B-46EC-A82A-8A133D35DD62}"/>
                </a:ext>
              </a:extLst>
            </p:cNvPr>
            <p:cNvSpPr txBox="1">
              <a:spLocks/>
            </p:cNvSpPr>
            <p:nvPr/>
          </p:nvSpPr>
          <p:spPr>
            <a:xfrm>
              <a:off x="8732000" y="5828275"/>
              <a:ext cx="2033330" cy="664596"/>
            </a:xfrm>
            <a:prstGeom prst="rect">
              <a:avLst/>
            </a:prstGeom>
          </p:spPr>
          <p:txBody>
            <a:bodyPr vert="horz" lIns="91440" tIns="45720" rIns="91440" bIns="45720" rtlCol="0">
              <a:normAutofit/>
            </a:bodyPr>
            <a:lstStyle>
              <a:lvl1pPr marL="0" indent="0" algn="l" defTabSz="685800" rtl="0" eaLnBrk="1" latinLnBrk="0" hangingPunct="1">
                <a:lnSpc>
                  <a:spcPct val="100000"/>
                </a:lnSpc>
                <a:spcBef>
                  <a:spcPts val="750"/>
                </a:spcBef>
                <a:buFont typeface="Arial" panose="020B0604020202020204" pitchFamily="34" charset="0"/>
                <a:buNone/>
                <a:defRPr sz="2100" b="1" kern="1200">
                  <a:solidFill>
                    <a:srgbClr val="623E87"/>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solidFill>
                    <a:srgbClr val="7F2141"/>
                  </a:solidFill>
                </a:rPr>
                <a:t>Water</a:t>
              </a:r>
            </a:p>
          </p:txBody>
        </p:sp>
      </p:grpSp>
    </p:spTree>
    <p:extLst>
      <p:ext uri="{BB962C8B-B14F-4D97-AF65-F5344CB8AC3E}">
        <p14:creationId xmlns:p14="http://schemas.microsoft.com/office/powerpoint/2010/main" val="556818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3">
            <a:extLst>
              <a:ext uri="{FF2B5EF4-FFF2-40B4-BE49-F238E27FC236}">
                <a16:creationId xmlns:a16="http://schemas.microsoft.com/office/drawing/2014/main" id="{F0FF64A1-975D-4A60-B92C-36EF27CA9BCD}"/>
              </a:ext>
            </a:extLst>
          </p:cNvPr>
          <p:cNvSpPr txBox="1">
            <a:spLocks/>
          </p:cNvSpPr>
          <p:nvPr/>
        </p:nvSpPr>
        <p:spPr>
          <a:xfrm>
            <a:off x="807969" y="2766218"/>
            <a:ext cx="8675078"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b="1" kern="1200">
                <a:solidFill>
                  <a:schemeClr val="bg1"/>
                </a:solidFill>
                <a:latin typeface="+mj-lt"/>
                <a:ea typeface="+mj-ea"/>
                <a:cs typeface="+mj-cs"/>
              </a:defRPr>
            </a:lvl1pPr>
          </a:lstStyle>
          <a:p>
            <a:r>
              <a:rPr lang="en-GB" dirty="0"/>
              <a:t>Aerospace</a:t>
            </a:r>
          </a:p>
        </p:txBody>
      </p:sp>
      <p:pic>
        <p:nvPicPr>
          <p:cNvPr id="22" name="Picture 21" descr="A picture containing diagram&#10;&#10;Description automatically generated">
            <a:extLst>
              <a:ext uri="{FF2B5EF4-FFF2-40B4-BE49-F238E27FC236}">
                <a16:creationId xmlns:a16="http://schemas.microsoft.com/office/drawing/2014/main" id="{8897A506-686C-4E62-AEB7-DCCA2F005FF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2" y="0"/>
            <a:ext cx="12190095" cy="6858000"/>
          </a:xfrm>
          <a:prstGeom prst="rect">
            <a:avLst/>
          </a:prstGeom>
        </p:spPr>
      </p:pic>
      <p:sp>
        <p:nvSpPr>
          <p:cNvPr id="2" name="Title 5">
            <a:extLst>
              <a:ext uri="{FF2B5EF4-FFF2-40B4-BE49-F238E27FC236}">
                <a16:creationId xmlns:a16="http://schemas.microsoft.com/office/drawing/2014/main" id="{CB865D3E-9F6C-2F06-67C3-E8CC76F26E82}"/>
              </a:ext>
            </a:extLst>
          </p:cNvPr>
          <p:cNvSpPr>
            <a:spLocks noGrp="1"/>
          </p:cNvSpPr>
          <p:nvPr>
            <p:ph type="title"/>
          </p:nvPr>
        </p:nvSpPr>
        <p:spPr>
          <a:xfrm>
            <a:off x="2960448" y="-1"/>
            <a:ext cx="5846379" cy="1325563"/>
          </a:xfrm>
        </p:spPr>
        <p:txBody>
          <a:bodyPr>
            <a:normAutofit/>
          </a:bodyPr>
          <a:lstStyle/>
          <a:p>
            <a:r>
              <a:rPr lang="en-GB" sz="4400" b="0" dirty="0">
                <a:solidFill>
                  <a:schemeClr val="bg1"/>
                </a:solidFill>
                <a:latin typeface="Roboto Slab"/>
              </a:rPr>
              <a:t>Aerospace</a:t>
            </a:r>
          </a:p>
        </p:txBody>
      </p:sp>
    </p:spTree>
    <p:extLst>
      <p:ext uri="{BB962C8B-B14F-4D97-AF65-F5344CB8AC3E}">
        <p14:creationId xmlns:p14="http://schemas.microsoft.com/office/powerpoint/2010/main" val="343706981"/>
      </p:ext>
    </p:extLst>
  </p:cSld>
  <p:clrMapOvr>
    <a:masterClrMapping/>
  </p:clrMapOvr>
</p:sld>
</file>

<file path=ppt/theme/theme1.xml><?xml version="1.0" encoding="utf-8"?>
<a:theme xmlns:a="http://schemas.openxmlformats.org/drawingml/2006/main" name="1_Office Theme">
  <a:themeElements>
    <a:clrScheme name="Custom 2">
      <a:dk1>
        <a:srgbClr val="000000"/>
      </a:dk1>
      <a:lt1>
        <a:srgbClr val="FFFFFF"/>
      </a:lt1>
      <a:dk2>
        <a:srgbClr val="08182F"/>
      </a:dk2>
      <a:lt2>
        <a:srgbClr val="666B6D"/>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ranfield Mast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60746D2-066C-FE4C-80DF-16D4E5E5352A}" vid="{9B0CD52B-AEBE-CA4A-A718-0003B8F7094D}"/>
    </a:ext>
  </a:extLst>
</a:theme>
</file>

<file path=ppt/theme/theme3.xml><?xml version="1.0" encoding="utf-8"?>
<a:theme xmlns:a="http://schemas.openxmlformats.org/drawingml/2006/main" name="Marketing-Template-4x3-0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1" id="{4942F1FE-AFE9-5C4F-AD13-130A6FC5182A}" vid="{0A77B5C1-A227-7D4E-BC03-469474A038B9}"/>
    </a:ext>
  </a:extLst>
</a:theme>
</file>

<file path=ppt/theme/theme4.xml><?xml version="1.0" encoding="utf-8"?>
<a:theme xmlns:a="http://schemas.openxmlformats.org/drawingml/2006/main" name="1_Marketing-Template-4x3-0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1" id="{4942F1FE-AFE9-5C4F-AD13-130A6FC5182A}" vid="{0A77B5C1-A227-7D4E-BC03-469474A038B9}"/>
    </a:ext>
  </a:extLst>
</a:theme>
</file>

<file path=ppt/theme/theme5.xml><?xml version="1.0" encoding="utf-8"?>
<a:theme xmlns:a="http://schemas.openxmlformats.org/drawingml/2006/main" name="6_Marketing-Template-4x3-0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dlc_DocId xmlns="3a2ae2fa-88a5-4f89-b27c-965ce5c73908">YNVXVTTKXFYH-2035567611-155800</_dlc_DocId>
    <_dlc_DocIdUrl xmlns="3a2ae2fa-88a5-4f89-b27c-965ce5c73908">
      <Url>https://cranfield.sharepoint.com/sites/MCDShare/_layouts/15/DocIdRedir.aspx?ID=YNVXVTTKXFYH-2035567611-155800</Url>
      <Description>YNVXVTTKXFYH-2035567611-155800</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58564E594C9EA447B839270BA8C845E6" ma:contentTypeVersion="2560" ma:contentTypeDescription="Create a new document." ma:contentTypeScope="" ma:versionID="18ca2de55b4a4da8105080c2b9fa2c27">
  <xsd:schema xmlns:xsd="http://www.w3.org/2001/XMLSchema" xmlns:xs="http://www.w3.org/2001/XMLSchema" xmlns:p="http://schemas.microsoft.com/office/2006/metadata/properties" xmlns:ns1="http://schemas.microsoft.com/sharepoint/v3" xmlns:ns2="3a2ae2fa-88a5-4f89-b27c-965ce5c73908" xmlns:ns3="c4e874fc-1861-4c80-8552-fd4f47ebc74d" targetNamespace="http://schemas.microsoft.com/office/2006/metadata/properties" ma:root="true" ma:fieldsID="39e72cf7b5ff11225a425e87a5721f3e" ns1:_="" ns2:_="" ns3:_="">
    <xsd:import namespace="http://schemas.microsoft.com/sharepoint/v3"/>
    <xsd:import namespace="3a2ae2fa-88a5-4f89-b27c-965ce5c73908"/>
    <xsd:import namespace="c4e874fc-1861-4c80-8552-fd4f47ebc74d"/>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LengthInSecond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2ae2fa-88a5-4f89-b27c-965ce5c73908"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4e874fc-1861-4c80-8552-fd4f47ebc74d"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Tags" ma:internalName="MediaServiceAutoTag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ternalName="MediaServiceLocation" ma:readOnly="true">
      <xsd:simpleType>
        <xsd:restriction base="dms:Text"/>
      </xsd:simpleType>
    </xsd:element>
    <xsd:element name="MediaLengthInSeconds" ma:index="23"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5409A1-2451-4DD5-AED5-2162854AC0AA}">
  <ds:schemaRefs>
    <ds:schemaRef ds:uri="http://schemas.microsoft.com/office/2006/documentManagement/types"/>
    <ds:schemaRef ds:uri="http://schemas.microsoft.com/office/infopath/2007/PartnerControls"/>
    <ds:schemaRef ds:uri="http://www.w3.org/XML/1998/namespace"/>
    <ds:schemaRef ds:uri="http://purl.org/dc/terms/"/>
    <ds:schemaRef ds:uri="http://purl.org/dc/elements/1.1/"/>
    <ds:schemaRef ds:uri="http://schemas.openxmlformats.org/package/2006/metadata/core-properties"/>
    <ds:schemaRef ds:uri="http://purl.org/dc/dcmitype/"/>
    <ds:schemaRef ds:uri="db20b716-f645-4b72-b47a-83e693338200"/>
    <ds:schemaRef ds:uri="d60b79d9-ee8c-4532-8171-b0f2c1384897"/>
    <ds:schemaRef ds:uri="http://schemas.microsoft.com/office/2006/metadata/properties"/>
    <ds:schemaRef ds:uri="http://schemas.microsoft.com/sharepoint/v3"/>
    <ds:schemaRef ds:uri="3a2ae2fa-88a5-4f89-b27c-965ce5c73908"/>
  </ds:schemaRefs>
</ds:datastoreItem>
</file>

<file path=customXml/itemProps2.xml><?xml version="1.0" encoding="utf-8"?>
<ds:datastoreItem xmlns:ds="http://schemas.openxmlformats.org/officeDocument/2006/customXml" ds:itemID="{EBBA87B4-3F5C-4B95-A85E-7ECD5B5A910D}">
  <ds:schemaRefs>
    <ds:schemaRef ds:uri="http://schemas.microsoft.com/sharepoint/events"/>
  </ds:schemaRefs>
</ds:datastoreItem>
</file>

<file path=customXml/itemProps3.xml><?xml version="1.0" encoding="utf-8"?>
<ds:datastoreItem xmlns:ds="http://schemas.openxmlformats.org/officeDocument/2006/customXml" ds:itemID="{C7C5BDE7-9131-4D36-B83F-44FA8A9C9D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a2ae2fa-88a5-4f89-b27c-965ce5c73908"/>
    <ds:schemaRef ds:uri="c4e874fc-1861-4c80-8552-fd4f47ebc7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01DEEF97-F5B4-494D-BAF0-1010E7D622B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76275</TotalTime>
  <Words>2981</Words>
  <Application>Microsoft Office PowerPoint</Application>
  <PresentationFormat>Widescreen</PresentationFormat>
  <Paragraphs>464</Paragraphs>
  <Slides>51</Slides>
  <Notes>40</Notes>
  <HiddenSlides>0</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51</vt:i4>
      </vt:variant>
    </vt:vector>
  </HeadingPairs>
  <TitlesOfParts>
    <vt:vector size="62" baseType="lpstr">
      <vt:lpstr>Arial</vt:lpstr>
      <vt:lpstr>Calibri</vt:lpstr>
      <vt:lpstr>Calibri Light</vt:lpstr>
      <vt:lpstr>roboto</vt:lpstr>
      <vt:lpstr>Roboto Slab</vt:lpstr>
      <vt:lpstr>1_Office Theme</vt:lpstr>
      <vt:lpstr>Cranfield Master</vt:lpstr>
      <vt:lpstr>Marketing-Template-4x3-01</vt:lpstr>
      <vt:lpstr>1_Marketing-Template-4x3-01</vt:lpstr>
      <vt:lpstr>6_Marketing-Template-4x3-01</vt:lpstr>
      <vt:lpstr>2_Office Theme</vt:lpstr>
      <vt:lpstr>All about  Cranfield   September 2024</vt:lpstr>
      <vt:lpstr>PowerPoint Presentation</vt:lpstr>
      <vt:lpstr>Strategically located in the UK </vt:lpstr>
      <vt:lpstr>Key facts about Cranfield</vt:lpstr>
      <vt:lpstr>Global reach</vt:lpstr>
      <vt:lpstr>PowerPoint Presentation</vt:lpstr>
      <vt:lpstr>Cranfield master’s course structure</vt:lpstr>
      <vt:lpstr>We create leaders in technology and management </vt:lpstr>
      <vt:lpstr>Aerospace</vt:lpstr>
      <vt:lpstr>Facilities in Aerospace</vt:lpstr>
      <vt:lpstr>PowerPoint Presentation</vt:lpstr>
      <vt:lpstr>Our master’s courses - Aerospace </vt:lpstr>
      <vt:lpstr>Defence and Security</vt:lpstr>
      <vt:lpstr>Facilities in Defence and Security </vt:lpstr>
      <vt:lpstr>Our master’s courses – Defence and Security (Forensics)</vt:lpstr>
      <vt:lpstr>Energy and Sustainability</vt:lpstr>
      <vt:lpstr>Facilities in Energy and Sustainability</vt:lpstr>
      <vt:lpstr>Our master’s courses – Energy and Sustainability</vt:lpstr>
      <vt:lpstr>PowerPoint Presentation</vt:lpstr>
      <vt:lpstr>Facilities in Environment and Agrifood  </vt:lpstr>
      <vt:lpstr>Our master’s courses – Environment and Agrifood </vt:lpstr>
      <vt:lpstr>PowerPoint Presentation</vt:lpstr>
      <vt:lpstr>PowerPoint Presentation</vt:lpstr>
      <vt:lpstr>Our master’s courses – School of Management </vt:lpstr>
      <vt:lpstr>PowerPoint Presentation</vt:lpstr>
      <vt:lpstr>Facilities in Manufacturing and Materials </vt:lpstr>
      <vt:lpstr>Our master’s courses – Manufacturing and Materials</vt:lpstr>
      <vt:lpstr>PowerPoint Presentation</vt:lpstr>
      <vt:lpstr>Facilities in Transport Systems </vt:lpstr>
      <vt:lpstr>Our courses – Transport Systems </vt:lpstr>
      <vt:lpstr>PowerPoint Presentation</vt:lpstr>
      <vt:lpstr>Facilities in Water </vt:lpstr>
      <vt:lpstr>Our courses – Water</vt:lpstr>
      <vt:lpstr>Our courses – Water</vt:lpstr>
      <vt:lpstr>Campus life - Cranfield</vt:lpstr>
      <vt:lpstr>Campus life</vt:lpstr>
      <vt:lpstr>Student accommodation</vt:lpstr>
      <vt:lpstr>Clubs and societies at Cranfield. </vt:lpstr>
      <vt:lpstr>Cranfield University virtual experience</vt:lpstr>
      <vt:lpstr>PowerPoint Presentation</vt:lpstr>
      <vt:lpstr>Employability</vt:lpstr>
      <vt:lpstr>How to apply</vt:lpstr>
      <vt:lpstr>PowerPoint Presentation</vt:lpstr>
      <vt:lpstr>5% Early Application Discount</vt:lpstr>
      <vt:lpstr>English language requirements</vt:lpstr>
      <vt:lpstr>English language requirements (continued)</vt:lpstr>
      <vt:lpstr>Student visa </vt:lpstr>
      <vt:lpstr>Graduate visa </vt:lpstr>
      <vt:lpstr>PowerPoint Presentation</vt:lpstr>
      <vt:lpstr>Meet the team!</vt:lpstr>
      <vt:lpstr>Social media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Edwards, Sharon</dc:creator>
  <cp:lastModifiedBy>Simon Davies [SRA]</cp:lastModifiedBy>
  <cp:revision>115</cp:revision>
  <dcterms:created xsi:type="dcterms:W3CDTF">2020-11-23T14:39:57Z</dcterms:created>
  <dcterms:modified xsi:type="dcterms:W3CDTF">2024-09-13T14:23:30Z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c481322a-6ee7-4941-a97a-f3a9d8d78c3a</vt:lpwstr>
  </property>
  <property fmtid="{D5CDD505-2E9C-101B-9397-08002B2CF9AE}" pid="3" name="ContentTypeId">
    <vt:lpwstr>0x01010058564E594C9EA447B839270BA8C845E6</vt:lpwstr>
  </property>
</Properties>
</file>