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91" r:id="rId2"/>
  </p:sldMasterIdLst>
  <p:notesMasterIdLst>
    <p:notesMasterId r:id="rId17"/>
  </p:notesMasterIdLst>
  <p:sldIdLst>
    <p:sldId id="256" r:id="rId3"/>
    <p:sldId id="394" r:id="rId4"/>
    <p:sldId id="444" r:id="rId5"/>
    <p:sldId id="445" r:id="rId6"/>
    <p:sldId id="439" r:id="rId7"/>
    <p:sldId id="440" r:id="rId8"/>
    <p:sldId id="442" r:id="rId9"/>
    <p:sldId id="441" r:id="rId10"/>
    <p:sldId id="446" r:id="rId11"/>
    <p:sldId id="443" r:id="rId12"/>
    <p:sldId id="395" r:id="rId13"/>
    <p:sldId id="429" r:id="rId14"/>
    <p:sldId id="437" r:id="rId15"/>
    <p:sldId id="448" r:id="rId16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721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86467" autoAdjust="0"/>
  </p:normalViewPr>
  <p:slideViewPr>
    <p:cSldViewPr snapToGrid="0">
      <p:cViewPr varScale="1">
        <p:scale>
          <a:sx n="93" d="100"/>
          <a:sy n="93" d="100"/>
        </p:scale>
        <p:origin x="164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2688" y="90"/>
      </p:cViewPr>
      <p:guideLst>
        <p:guide orient="horz" pos="2928"/>
        <p:guide pos="220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9D1AB4C-E938-4FE2-BBC2-F37AAA86E671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BD41C6-B670-4993-9D9F-DDAC5047B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18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9A2513D-4B45-47D5-BF40-2B1B324AFF0C}" type="slidenum">
              <a:rPr lang="en-US" sz="1200"/>
              <a:pPr algn="r" eaLnBrk="1" hangingPunct="1"/>
              <a:t>2</a:t>
            </a:fld>
            <a:endParaRPr lang="en-US" sz="1200" dirty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659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D41C6-B670-4993-9D9F-DDAC5047BE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89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D41C6-B670-4993-9D9F-DDAC5047BE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67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22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D41C6-B670-4993-9D9F-DDAC5047BE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45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98FBE273-86D1-4ADB-84D1-B0F01BC6340F}" type="slidenum">
              <a:rPr lang="en-US" sz="1200">
                <a:solidFill>
                  <a:srgbClr val="000000"/>
                </a:solidFill>
                <a:cs typeface="Arial" charset="0"/>
              </a:rPr>
              <a:pPr algn="r" eaLnBrk="1" hangingPunct="1"/>
              <a:t>13</a:t>
            </a:fld>
            <a:endParaRPr lang="en-US" sz="12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09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D41C6-B670-4993-9D9F-DDAC5047BE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62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60" name="Group 2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9938" name="Rectangle 2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39942" name="Rectangle 6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 sz="2400">
                <a:latin typeface="Times New Roman" pitchFamily="18" charset="0"/>
              </a:endParaRPr>
            </a:p>
          </p:txBody>
        </p:sp>
        <p:grpSp>
          <p:nvGrpSpPr>
            <p:cNvPr id="39958" name="Group 22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9943" name="Rectangle 7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4" name="Rectangle 8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5" name="Rectangle 9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6" name="Rectangle 10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7" name="Rectangle 11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8" name="Rectangle 12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49" name="Rectangle 13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50" name="Rectangle 14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51" name="Rectangle 15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9952" name="Rectangle 16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9939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D23BE7-9D76-4593-BE43-C5C453CA69B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9953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9072D2-B2DA-4F42-ADFE-BD5CF41C2C1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927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E6F022-D122-4E23-9802-548981D7AFA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047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301807533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755006559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3762332935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3288433728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362923753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179269361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195295975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207799522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  <a:endParaRPr lang="en-US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5B35DC-607F-428E-8DFE-C7B28D29B7C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24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263520295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861895507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109538"/>
            <a:ext cx="2092325" cy="60166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09538"/>
            <a:ext cx="6127750" cy="60166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166571560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BCF301-5986-4156-99BA-7A678BBA66C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33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9353DB6-BE9F-48ED-B866-F45DFDB314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4548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6CFD9B-3255-4A90-8A78-EE25CF86AFB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9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D1B50C1-0DAE-4C6B-A6DD-7357F4DBFAF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66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2F241A-6D70-4CCD-B4B9-AA50F7B067A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61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DC23EA-C495-4D66-B8AA-B2872F3D9D6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290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Fall 2018 ME Department Open House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211835-0F80-4AE8-9642-72D9ADC45C3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8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/>
              <a:t>Fall 2018 ME Department Open House</a:t>
            </a:r>
            <a:endParaRPr lang="en-US" altLang="en-US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81DCE01-1196-4FE5-B8DD-D06809F0E6E4}" type="slidenum">
              <a:rPr lang="en-US" altLang="en-US" smtClean="0"/>
              <a:pPr/>
              <a:t>‹#›</a:t>
            </a:fld>
            <a:endParaRPr lang="en-US" altLang="en-US"/>
          </a:p>
        </p:txBody>
      </p:sp>
      <p:grpSp>
        <p:nvGrpSpPr>
          <p:cNvPr id="38947" name="Group 35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hlink"/>
                </a:solidFill>
              </a:endParaRPr>
            </a:p>
          </p:txBody>
        </p:sp>
        <p:sp>
          <p:nvSpPr>
            <p:cNvPr id="38920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hlink"/>
                </a:solidFill>
              </a:endParaRPr>
            </a:p>
          </p:txBody>
        </p:sp>
        <p:sp>
          <p:nvSpPr>
            <p:cNvPr id="38921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accent2"/>
                </a:solidFill>
              </a:endParaRPr>
            </a:p>
          </p:txBody>
        </p:sp>
        <p:sp>
          <p:nvSpPr>
            <p:cNvPr id="38922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hlink"/>
                </a:solidFill>
              </a:endParaRPr>
            </a:p>
          </p:txBody>
        </p:sp>
        <p:sp>
          <p:nvSpPr>
            <p:cNvPr id="38923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 sz="2400">
                <a:latin typeface="Times New Roman" pitchFamily="18" charset="0"/>
              </a:endParaRPr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accent2"/>
                </a:solidFill>
              </a:endParaRPr>
            </a:p>
          </p:txBody>
        </p:sp>
        <p:sp>
          <p:nvSpPr>
            <p:cNvPr id="38925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389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892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636" y="1"/>
            <a:ext cx="11043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gradFill rotWithShape="0">
          <a:gsLst>
            <a:gs pos="0">
              <a:srgbClr val="00002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09538"/>
            <a:ext cx="831691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Slide Title</a:t>
            </a:r>
          </a:p>
        </p:txBody>
      </p:sp>
      <p:pic>
        <p:nvPicPr>
          <p:cNvPr id="2051" name="Picture 3" descr="erauelc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6388100"/>
            <a:ext cx="2239963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852863" y="6500813"/>
            <a:ext cx="14398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Fall 2018 ME Department Open House</a:t>
            </a:r>
          </a:p>
        </p:txBody>
      </p:sp>
    </p:spTree>
    <p:extLst>
      <p:ext uri="{BB962C8B-B14F-4D97-AF65-F5344CB8AC3E}">
        <p14:creationId xmlns:p14="http://schemas.microsoft.com/office/powerpoint/2010/main" val="33398469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ransition spd="med">
    <p:fade/>
  </p:transition>
  <p:hf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Verdana" pitchFamily="34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1.jpeg"/><Relationship Id="rId7" Type="http://schemas.microsoft.com/office/2007/relationships/hdphoto" Target="../media/hdphoto1.wdp"/><Relationship Id="rId12" Type="http://schemas.openxmlformats.org/officeDocument/2006/relationships/image" Target="../media/image3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jpe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835768"/>
            <a:ext cx="8458200" cy="1184031"/>
          </a:xfrm>
        </p:spPr>
        <p:txBody>
          <a:bodyPr/>
          <a:lstStyle/>
          <a:p>
            <a:pPr algn="ctr"/>
            <a:r>
              <a:rPr lang="en-US" sz="3600" b="1" i="1" dirty="0">
                <a:solidFill>
                  <a:schemeClr val="accent1">
                    <a:lumMod val="75000"/>
                  </a:schemeClr>
                </a:solidFill>
              </a:rPr>
              <a:t>Double Master Degree Presentation</a:t>
            </a:r>
          </a:p>
        </p:txBody>
      </p:sp>
      <p:pic>
        <p:nvPicPr>
          <p:cNvPr id="84994" name="Picture 2" descr="Embry-Riddle Aeronautical University - Daytona Beach, Flori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209800"/>
            <a:ext cx="502920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724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06668" y="852854"/>
            <a:ext cx="7121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Precio</a:t>
            </a:r>
            <a:r>
              <a:rPr lang="en-US" sz="4000" dirty="0"/>
              <a:t> del </a:t>
            </a:r>
            <a:r>
              <a:rPr lang="en-US" sz="4000" dirty="0" err="1"/>
              <a:t>acuerdo</a:t>
            </a:r>
            <a:r>
              <a:rPr lang="en-US" sz="4000" dirty="0"/>
              <a:t> </a:t>
            </a:r>
            <a:r>
              <a:rPr lang="en-US" sz="4000" dirty="0" err="1"/>
              <a:t>existente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747346" y="1793631"/>
            <a:ext cx="74295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Master 30 </a:t>
            </a:r>
            <a:r>
              <a:rPr lang="en-US" dirty="0" err="1"/>
              <a:t>creditos</a:t>
            </a:r>
            <a:r>
              <a:rPr lang="en-US" dirty="0"/>
              <a:t> </a:t>
            </a:r>
            <a:r>
              <a:rPr lang="en-US" dirty="0" err="1"/>
              <a:t>menos</a:t>
            </a:r>
            <a:r>
              <a:rPr lang="en-US" dirty="0"/>
              <a:t> el MBA que son 33 </a:t>
            </a:r>
            <a:r>
              <a:rPr lang="en-US" dirty="0" err="1"/>
              <a:t>creditos</a:t>
            </a:r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Se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convalidan</a:t>
            </a:r>
            <a:r>
              <a:rPr lang="en-US" dirty="0"/>
              <a:t> hasta 12 </a:t>
            </a:r>
            <a:r>
              <a:rPr lang="en-US" dirty="0" err="1"/>
              <a:t>creditos</a:t>
            </a:r>
            <a:r>
              <a:rPr lang="en-US" dirty="0"/>
              <a:t> de ICAI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/>
              <a:t>Teneis</a:t>
            </a:r>
            <a:r>
              <a:rPr lang="en-US" dirty="0"/>
              <a:t> que </a:t>
            </a:r>
            <a:r>
              <a:rPr lang="en-US" dirty="0" err="1"/>
              <a:t>cursar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ERAU 18 o 21 </a:t>
            </a:r>
            <a:r>
              <a:rPr lang="en-US" dirty="0" err="1"/>
              <a:t>creditos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ERAU </a:t>
            </a:r>
            <a:r>
              <a:rPr lang="en-US" dirty="0" err="1"/>
              <a:t>os</a:t>
            </a:r>
            <a:r>
              <a:rPr lang="en-US" dirty="0"/>
              <a:t> da un </a:t>
            </a:r>
            <a:r>
              <a:rPr lang="en-US" dirty="0" err="1"/>
              <a:t>descuento</a:t>
            </a:r>
            <a:r>
              <a:rPr lang="en-US" dirty="0"/>
              <a:t> de 10% (Scholarship)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/>
              <a:t>Precio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credito</a:t>
            </a:r>
            <a:r>
              <a:rPr lang="en-US" dirty="0"/>
              <a:t> U$1767 ($28,625.4 para 18 </a:t>
            </a:r>
            <a:r>
              <a:rPr lang="en-US" dirty="0" err="1"/>
              <a:t>creditos</a:t>
            </a:r>
            <a:r>
              <a:rPr lang="en-US" dirty="0"/>
              <a:t>)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b="1" dirty="0" err="1"/>
              <a:t>Precio</a:t>
            </a:r>
            <a:r>
              <a:rPr lang="en-US" b="1" dirty="0"/>
              <a:t> normal U$53,010</a:t>
            </a:r>
            <a:endParaRPr lang="en-US" dirty="0"/>
          </a:p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b="1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521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Cuando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Cursar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 Master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600200"/>
            <a:ext cx="7924800" cy="4648200"/>
          </a:xfrm>
        </p:spPr>
        <p:txBody>
          <a:bodyPr/>
          <a:lstStyle/>
          <a:p>
            <a:pPr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Venir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ERAU ultimo dos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semestres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800" dirty="0"/>
              <a:t>VISA F-1</a:t>
            </a:r>
          </a:p>
          <a:p>
            <a:pPr>
              <a:defRPr/>
            </a:pPr>
            <a:endParaRPr lang="en-US" sz="2800" dirty="0"/>
          </a:p>
          <a:p>
            <a:pPr>
              <a:defRPr/>
            </a:pPr>
            <a:r>
              <a:rPr lang="en-US" sz="2800" dirty="0"/>
              <a:t>Con </a:t>
            </a:r>
            <a:r>
              <a:rPr lang="en-US" sz="2800" dirty="0" err="1"/>
              <a:t>titulo</a:t>
            </a:r>
            <a:r>
              <a:rPr lang="en-US" sz="2800" dirty="0"/>
              <a:t> Americano se </a:t>
            </a:r>
            <a:r>
              <a:rPr lang="en-US" sz="2800" dirty="0" err="1"/>
              <a:t>puede</a:t>
            </a:r>
            <a:r>
              <a:rPr lang="en-US" sz="2800" dirty="0"/>
              <a:t> </a:t>
            </a:r>
            <a:r>
              <a:rPr lang="en-US" sz="2800" dirty="0" err="1"/>
              <a:t>obtener</a:t>
            </a:r>
            <a:r>
              <a:rPr lang="en-US" sz="2800" dirty="0"/>
              <a:t> un </a:t>
            </a:r>
            <a:r>
              <a:rPr lang="en-US" sz="2800" dirty="0" err="1"/>
              <a:t>permiso</a:t>
            </a:r>
            <a:r>
              <a:rPr lang="en-US" sz="2800" dirty="0"/>
              <a:t> de </a:t>
            </a:r>
            <a:r>
              <a:rPr lang="en-US" sz="2800" dirty="0" err="1"/>
              <a:t>trabajo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USA para 12-36 </a:t>
            </a:r>
            <a:r>
              <a:rPr lang="en-US" sz="2800" dirty="0" err="1"/>
              <a:t>meses</a:t>
            </a:r>
            <a:r>
              <a:rPr lang="en-US" sz="2800" dirty="0"/>
              <a:t>.</a:t>
            </a:r>
          </a:p>
          <a:p>
            <a:pPr marL="0" indent="0">
              <a:buNone/>
              <a:defRPr/>
            </a:pP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1B50C1-0DAE-4C6B-A6DD-7357F4DBFAF0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90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09" y="427703"/>
            <a:ext cx="8431161" cy="762000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Salary Statistics (2023 data)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1B50C1-0DAE-4C6B-A6DD-7357F4DBFAF0}" type="slidenum">
              <a:rPr lang="en-US" altLang="en-US" smtClean="0"/>
              <a:pPr/>
              <a:t>12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36" y="1278360"/>
            <a:ext cx="5694874" cy="519864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 bwMode="auto">
          <a:xfrm>
            <a:off x="457200" y="5437239"/>
            <a:ext cx="742336" cy="294967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355690" y="5338915"/>
            <a:ext cx="796412" cy="491613"/>
          </a:xfrm>
          <a:prstGeom prst="ellipse">
            <a:avLst/>
          </a:prstGeom>
          <a:noFill/>
          <a:ln w="349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46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4889" y="461841"/>
            <a:ext cx="8240712" cy="762000"/>
          </a:xfrm>
        </p:spPr>
        <p:txBody>
          <a:bodyPr lIns="0" rIns="0"/>
          <a:lstStyle/>
          <a:p>
            <a:pPr algn="ctr" eaLnBrk="1" hangingPunct="1"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-64757" y="1090505"/>
            <a:ext cx="9144000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90500" indent="-1905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Clr>
                <a:srgbClr val="0099CC"/>
              </a:buClr>
              <a:buFont typeface="Wingdings" pitchFamily="2" charset="2"/>
              <a:buNone/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Four Areas of Concentration</a:t>
            </a: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4789323" y="1729777"/>
            <a:ext cx="4038600" cy="55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14300" lvl="1" algn="ctr" eaLnBrk="1" hangingPunct="1">
              <a:lnSpc>
                <a:spcPct val="90000"/>
              </a:lnSpc>
              <a:spcAft>
                <a:spcPts val="4800"/>
              </a:spcAft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Robotic &amp; Autonomous</a:t>
            </a:r>
          </a:p>
        </p:txBody>
      </p:sp>
      <p:sp>
        <p:nvSpPr>
          <p:cNvPr id="2" name="Rectangle 1"/>
          <p:cNvSpPr/>
          <p:nvPr/>
        </p:nvSpPr>
        <p:spPr>
          <a:xfrm>
            <a:off x="-131753" y="1704075"/>
            <a:ext cx="485252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1" algn="ctr" eaLnBrk="1" hangingPunct="1">
              <a:lnSpc>
                <a:spcPct val="90000"/>
              </a:lnSpc>
              <a:spcAft>
                <a:spcPts val="4800"/>
              </a:spcAft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High-Performance Vehicles</a:t>
            </a:r>
          </a:p>
        </p:txBody>
      </p:sp>
      <p:sp>
        <p:nvSpPr>
          <p:cNvPr id="3" name="Rectangle 2"/>
          <p:cNvSpPr/>
          <p:nvPr/>
        </p:nvSpPr>
        <p:spPr>
          <a:xfrm>
            <a:off x="375236" y="4223251"/>
            <a:ext cx="393889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1" algn="ctr" eaLnBrk="1" hangingPunct="1">
              <a:lnSpc>
                <a:spcPct val="90000"/>
              </a:lnSpc>
              <a:spcAft>
                <a:spcPts val="4800"/>
              </a:spcAft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Fluid-Thermal Sciences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54623" y="4223252"/>
            <a:ext cx="3397085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1" algn="ctr" eaLnBrk="1" hangingPunct="1">
              <a:lnSpc>
                <a:spcPct val="90000"/>
              </a:lnSpc>
              <a:spcAft>
                <a:spcPts val="4800"/>
              </a:spcAft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General Mechanical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645244" y="4724400"/>
            <a:ext cx="2346356" cy="1332368"/>
            <a:chOff x="6614149" y="4825729"/>
            <a:chExt cx="2491751" cy="1426464"/>
          </a:xfrm>
        </p:grpSpPr>
        <p:pic>
          <p:nvPicPr>
            <p:cNvPr id="17" name="Picture 105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4149" y="4825729"/>
              <a:ext cx="1011355" cy="1426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utoShape 1060"/>
            <p:cNvSpPr>
              <a:spLocks noChangeArrowheads="1"/>
            </p:cNvSpPr>
            <p:nvPr/>
          </p:nvSpPr>
          <p:spPr bwMode="auto">
            <a:xfrm rot="10800000">
              <a:off x="7357099" y="5536929"/>
              <a:ext cx="430212" cy="152400"/>
            </a:xfrm>
            <a:prstGeom prst="rightArrow">
              <a:avLst>
                <a:gd name="adj1" fmla="val 50000"/>
                <a:gd name="adj2" fmla="val 7057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6" name="Picture 3" descr="::::Downloads:image_page1-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2226" y="4967017"/>
              <a:ext cx="1413674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095" y="4724400"/>
            <a:ext cx="2101939" cy="1404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2F241A-6D70-4CCD-B4B9-AA50F7B067A0}" type="slidenum">
              <a:rPr lang="en-US" altLang="en-US" smtClean="0"/>
              <a:pPr/>
              <a:t>13</a:t>
            </a:fld>
            <a:endParaRPr lang="en-US" alt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5400000">
            <a:off x="5406039" y="1982706"/>
            <a:ext cx="1358021" cy="1810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86" y="2209045"/>
            <a:ext cx="2070559" cy="13588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0" y="2211866"/>
            <a:ext cx="2046084" cy="13551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7243" y="4815076"/>
            <a:ext cx="2029357" cy="1241693"/>
          </a:xfrm>
          <a:prstGeom prst="rect">
            <a:avLst/>
          </a:prstGeom>
        </p:spPr>
      </p:pic>
      <p:pic>
        <p:nvPicPr>
          <p:cNvPr id="26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4435" y="4716856"/>
            <a:ext cx="1871301" cy="140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t="11175" r="7908" b="17777"/>
          <a:stretch/>
        </p:blipFill>
        <p:spPr>
          <a:xfrm>
            <a:off x="7180477" y="2308814"/>
            <a:ext cx="1323832" cy="114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3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	PREGUNTAS 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3281" y="1828800"/>
            <a:ext cx="2718288" cy="356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1FD950-DE2A-B03F-E49C-A0DEFC6025CB}"/>
              </a:ext>
            </a:extLst>
          </p:cNvPr>
          <p:cNvSpPr txBox="1"/>
          <p:nvPr/>
        </p:nvSpPr>
        <p:spPr>
          <a:xfrm>
            <a:off x="2542853" y="5506947"/>
            <a:ext cx="458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WhatsApp: 1-(386)-295-0040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E0F454-4A2E-7B72-A9EE-CFE27500138F}"/>
              </a:ext>
            </a:extLst>
          </p:cNvPr>
          <p:cNvSpPr txBox="1"/>
          <p:nvPr/>
        </p:nvSpPr>
        <p:spPr>
          <a:xfrm>
            <a:off x="3432906" y="6082473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dhain460@erau.edu</a:t>
            </a:r>
          </a:p>
        </p:txBody>
      </p:sp>
    </p:spTree>
    <p:extLst>
      <p:ext uri="{BB962C8B-B14F-4D97-AF65-F5344CB8AC3E}">
        <p14:creationId xmlns:p14="http://schemas.microsoft.com/office/powerpoint/2010/main" val="2046725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2846" y="381000"/>
            <a:ext cx="7548154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The Location…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2F241A-6D70-4CCD-B4B9-AA50F7B067A0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pic>
        <p:nvPicPr>
          <p:cNvPr id="7" name="Picture 2" descr="C:\Users\roddeyj\Desktop\US mpa Gray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98" y="1184275"/>
            <a:ext cx="7769000" cy="506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roddeyj\Desktop\do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631" y="4205775"/>
            <a:ext cx="1301750" cy="160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52851" y="3980328"/>
            <a:ext cx="2791149" cy="45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400" spc="300" dirty="0">
                <a:solidFill>
                  <a:schemeClr val="accent1">
                    <a:lumMod val="75000"/>
                  </a:schemeClr>
                </a:solidFill>
                <a:latin typeface="Akzidenz-Grotesk Std Med Cnd"/>
                <a:cs typeface="Akzidenz-Grotesk Std Med Cnd"/>
              </a:rPr>
              <a:t>Daytona Beach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51851" y="3610996"/>
            <a:ext cx="36870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Orlando, 40 minutes drive: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Amway (Orlando Magic NBA)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Amway (Concerts)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Disney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Universal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Water Parks</a:t>
            </a: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Jacksonville, 50 minutes drive</a:t>
            </a: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Jaguars (NFL) </a:t>
            </a: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Miami, 3h:30min drive</a:t>
            </a:r>
          </a:p>
        </p:txBody>
      </p:sp>
    </p:spTree>
    <p:extLst>
      <p:ext uri="{BB962C8B-B14F-4D97-AF65-F5344CB8AC3E}">
        <p14:creationId xmlns:p14="http://schemas.microsoft.com/office/powerpoint/2010/main" val="88895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3</a:t>
            </a:fld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" y="794239"/>
            <a:ext cx="4040858" cy="22742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3" y="3528646"/>
            <a:ext cx="4040858" cy="28281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44750" y="311391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Daytona 500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3754" y="6447635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Rolex Cup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65696" y="3113915"/>
            <a:ext cx="3506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Infield International Speedway</a:t>
            </a:r>
          </a:p>
        </p:txBody>
      </p:sp>
      <p:pic>
        <p:nvPicPr>
          <p:cNvPr id="1026" name="Picture 2" descr="Image result for superbikes international speed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574" y="3528646"/>
            <a:ext cx="3748210" cy="28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782500" y="6402237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Superbikes</a:t>
            </a:r>
          </a:p>
        </p:txBody>
      </p:sp>
      <p:pic>
        <p:nvPicPr>
          <p:cNvPr id="1028" name="Picture 4" descr="Image result for daytona international speedway infield Rolex cu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575" y="794239"/>
            <a:ext cx="3748210" cy="227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4</a:t>
            </a:fld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07" y="527538"/>
            <a:ext cx="3601916" cy="25606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15172" y="3167359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The Beach</a:t>
            </a:r>
          </a:p>
        </p:txBody>
      </p:sp>
      <p:pic>
        <p:nvPicPr>
          <p:cNvPr id="2050" name="Picture 2" descr="Daytona Beach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231" y="527538"/>
            <a:ext cx="3727938" cy="256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7" y="3486938"/>
            <a:ext cx="3601916" cy="269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state park blue spring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232" y="3486938"/>
            <a:ext cx="3727937" cy="267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15172" y="629204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The Springs</a:t>
            </a:r>
          </a:p>
        </p:txBody>
      </p:sp>
    </p:spTree>
    <p:extLst>
      <p:ext uri="{BB962C8B-B14F-4D97-AF65-F5344CB8AC3E}">
        <p14:creationId xmlns:p14="http://schemas.microsoft.com/office/powerpoint/2010/main" val="3108879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406" y="457200"/>
            <a:ext cx="8229600" cy="137160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The University…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5</a:t>
            </a:fld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04063"/>
            <a:ext cx="3720572" cy="24976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920" y="1504063"/>
            <a:ext cx="3720572" cy="24976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37" y="4080387"/>
            <a:ext cx="3692497" cy="26252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6" y="4075471"/>
            <a:ext cx="3653026" cy="263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523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353DB6-BE9F-48ED-B866-F45DFDB31402}" type="slidenum">
              <a:rPr lang="en-US" altLang="en-US" smtClean="0"/>
              <a:pPr/>
              <a:t>6</a:t>
            </a:fld>
            <a:endParaRPr lang="en-US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8" y="666926"/>
            <a:ext cx="3657600" cy="24292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666926"/>
            <a:ext cx="3657600" cy="243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8" y="3651739"/>
            <a:ext cx="3657600" cy="2438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88188" y="3189294"/>
            <a:ext cx="2762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College of Engineering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866757" y="318929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Aircraft Maintenance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4685" y="6239233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College of Business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278870" y="6239233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Research Park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651739"/>
            <a:ext cx="3657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37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BCF301-5986-4156-99BA-7A678BBA66CA}" type="slidenum">
              <a:rPr lang="en-US" altLang="en-US" smtClean="0"/>
              <a:pPr/>
              <a:t>7</a:t>
            </a:fld>
            <a:endParaRPr lang="en-US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149666" y="3163185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Fitness Center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28396" y="6299661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Fitness Center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985" y="3635442"/>
            <a:ext cx="3657600" cy="266047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29375" y="63474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Pathway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295949" y="3163185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accent1">
                    <a:lumMod val="75000"/>
                  </a:schemeClr>
                </a:solidFill>
              </a:rPr>
              <a:t>Fitness Center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74" y="3635442"/>
            <a:ext cx="3615057" cy="2660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73" y="704612"/>
            <a:ext cx="3615057" cy="2438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984" y="704612"/>
            <a:ext cx="3657601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14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BCF301-5986-4156-99BA-7A678BBA66CA}" type="slidenum">
              <a:rPr lang="en-US" altLang="en-US" smtClean="0"/>
              <a:pPr/>
              <a:t>8</a:t>
            </a:fld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4" y="655027"/>
            <a:ext cx="3657600" cy="2926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439" y="655027"/>
            <a:ext cx="3657600" cy="29260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439" y="3809998"/>
            <a:ext cx="3657600" cy="27842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4" y="3809997"/>
            <a:ext cx="3657600" cy="278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2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Acuerdo</a:t>
            </a:r>
            <a:r>
              <a:rPr lang="en-US" dirty="0"/>
              <a:t> </a:t>
            </a:r>
            <a:r>
              <a:rPr lang="en-US" dirty="0" err="1"/>
              <a:t>Existente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88" y="1615440"/>
            <a:ext cx="8229600" cy="471502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4000" dirty="0">
                <a:solidFill>
                  <a:srgbClr val="000000"/>
                </a:solidFill>
                <a:latin typeface="Akzidenz-Grotesk Std Med Cnd"/>
                <a:cs typeface="Akzidenz-Grotesk Std Med Cnd"/>
              </a:rPr>
              <a:t>Masters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Aerospace Engineering (Aerodynamic, Propulsion, Controls, Structures)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Cybersecurity Engineering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Electrical and Computer Engineering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Engineering Physics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Akzidenz-Grotesk Std Med Cnd"/>
                <a:cs typeface="Akzidenz-Grotesk Std Med Cnd"/>
              </a:rPr>
              <a:t>Mechanical Engineering (Robotics, HPV, </a:t>
            </a:r>
            <a:r>
              <a:rPr lang="en-US" sz="1800" b="1" dirty="0" err="1">
                <a:solidFill>
                  <a:schemeClr val="accent1">
                    <a:lumMod val="75000"/>
                  </a:schemeClr>
                </a:solidFill>
                <a:latin typeface="Akzidenz-Grotesk Std Med Cnd"/>
                <a:cs typeface="Akzidenz-Grotesk Std Med Cnd"/>
              </a:rPr>
              <a:t>BioEngineering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Akzidenz-Grotesk Std Med Cnd"/>
                <a:cs typeface="Akzidenz-Grotesk Std Med Cnd"/>
              </a:rPr>
              <a:t>, HVAC)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Business Administration (MBA)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Software Engineering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Spaceflight Operations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Systems Engineering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549E"/>
                </a:solidFill>
                <a:latin typeface="Akzidenz-Grotesk Std Med Cnd"/>
                <a:cs typeface="Akzidenz-Grotesk Std Med Cnd"/>
              </a:rPr>
              <a:t>Unmanned and Autonomous Systems Engineering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5B35DC-607F-428E-8DFE-C7B28D29B7C6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7774631"/>
      </p:ext>
    </p:extLst>
  </p:cSld>
  <p:clrMapOvr>
    <a:masterClrMapping/>
  </p:clrMapOvr>
</p:sld>
</file>

<file path=ppt/theme/theme1.xml><?xml version="1.0" encoding="utf-8"?>
<a:theme xmlns:a="http://schemas.openxmlformats.org/drawingml/2006/main" name="Pixel design template">
  <a:themeElements>
    <a:clrScheme name="Office Theme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Load">
  <a:themeElements>
    <a:clrScheme name="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1_PresentationLoad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resentationLoad 1">
        <a:dk1>
          <a:srgbClr val="000000"/>
        </a:dk1>
        <a:lt1>
          <a:srgbClr val="FFFFFF"/>
        </a:lt1>
        <a:dk2>
          <a:srgbClr val="920404"/>
        </a:dk2>
        <a:lt2>
          <a:srgbClr val="4C7013"/>
        </a:lt2>
        <a:accent1>
          <a:srgbClr val="C40505"/>
        </a:accent1>
        <a:accent2>
          <a:srgbClr val="D03737"/>
        </a:accent2>
        <a:accent3>
          <a:srgbClr val="FFFFFF"/>
        </a:accent3>
        <a:accent4>
          <a:srgbClr val="000000"/>
        </a:accent4>
        <a:accent5>
          <a:srgbClr val="DEAAAA"/>
        </a:accent5>
        <a:accent6>
          <a:srgbClr val="BC3131"/>
        </a:accent6>
        <a:hlink>
          <a:srgbClr val="CB7B7B"/>
        </a:hlink>
        <a:folHlink>
          <a:srgbClr val="D2B1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 design template</Template>
  <TotalTime>7847</TotalTime>
  <Words>269</Words>
  <Application>Microsoft Office PowerPoint</Application>
  <PresentationFormat>On-screen Show (4:3)</PresentationFormat>
  <Paragraphs>87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Akzidenz-Grotesk Std Med Cnd</vt:lpstr>
      <vt:lpstr>Arial</vt:lpstr>
      <vt:lpstr>Calibri</vt:lpstr>
      <vt:lpstr>Times New Roman</vt:lpstr>
      <vt:lpstr>Verdana</vt:lpstr>
      <vt:lpstr>Wingdings</vt:lpstr>
      <vt:lpstr>Pixel design template</vt:lpstr>
      <vt:lpstr>1_PresentationLoad</vt:lpstr>
      <vt:lpstr>PowerPoint Presentation</vt:lpstr>
      <vt:lpstr>The Location…</vt:lpstr>
      <vt:lpstr>PowerPoint Presentation</vt:lpstr>
      <vt:lpstr>PowerPoint Presentation</vt:lpstr>
      <vt:lpstr>The University…</vt:lpstr>
      <vt:lpstr>PowerPoint Presentation</vt:lpstr>
      <vt:lpstr>PowerPoint Presentation</vt:lpstr>
      <vt:lpstr>PowerPoint Presentation</vt:lpstr>
      <vt:lpstr>Acuerdo Existente</vt:lpstr>
      <vt:lpstr>PowerPoint Presentation</vt:lpstr>
      <vt:lpstr>Cuando Cursar el Master</vt:lpstr>
      <vt:lpstr>Salary Statistics (2023 data)</vt:lpstr>
      <vt:lpstr>Mechanical Engineering</vt:lpstr>
      <vt:lpstr>  PREGUNTAS ?</vt:lpstr>
    </vt:vector>
  </TitlesOfParts>
  <Company>ERAU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Divo, Eduardo A.</dc:creator>
  <cp:lastModifiedBy>Dhainaut, Jean-Michel M.</cp:lastModifiedBy>
  <cp:revision>134</cp:revision>
  <cp:lastPrinted>2018-11-16T18:45:22Z</cp:lastPrinted>
  <dcterms:created xsi:type="dcterms:W3CDTF">2015-01-07T21:57:45Z</dcterms:created>
  <dcterms:modified xsi:type="dcterms:W3CDTF">2024-10-30T16:18:05Z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TC102037841033</vt:lpwstr>
  </property>
</Properties>
</file>