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50" r:id="rId2"/>
  </p:sldMasterIdLst>
  <p:notesMasterIdLst>
    <p:notesMasterId r:id="rId52"/>
  </p:notesMasterIdLst>
  <p:sldIdLst>
    <p:sldId id="256" r:id="rId3"/>
    <p:sldId id="258" r:id="rId4"/>
    <p:sldId id="261" r:id="rId5"/>
    <p:sldId id="830" r:id="rId6"/>
    <p:sldId id="4681" r:id="rId7"/>
    <p:sldId id="275" r:id="rId8"/>
    <p:sldId id="276" r:id="rId9"/>
    <p:sldId id="295" r:id="rId10"/>
    <p:sldId id="280" r:id="rId11"/>
    <p:sldId id="893" r:id="rId12"/>
    <p:sldId id="4660" r:id="rId13"/>
    <p:sldId id="810" r:id="rId14"/>
    <p:sldId id="812" r:id="rId15"/>
    <p:sldId id="899" r:id="rId16"/>
    <p:sldId id="282" r:id="rId17"/>
    <p:sldId id="274" r:id="rId18"/>
    <p:sldId id="896" r:id="rId19"/>
    <p:sldId id="813" r:id="rId20"/>
    <p:sldId id="4682" r:id="rId21"/>
    <p:sldId id="296" r:id="rId22"/>
    <p:sldId id="297" r:id="rId23"/>
    <p:sldId id="4683" r:id="rId24"/>
    <p:sldId id="293" r:id="rId25"/>
    <p:sldId id="273" r:id="rId26"/>
    <p:sldId id="4685" r:id="rId27"/>
    <p:sldId id="4686" r:id="rId28"/>
    <p:sldId id="4687" r:id="rId29"/>
    <p:sldId id="4688" r:id="rId30"/>
    <p:sldId id="285" r:id="rId31"/>
    <p:sldId id="815" r:id="rId32"/>
    <p:sldId id="816" r:id="rId33"/>
    <p:sldId id="290" r:id="rId34"/>
    <p:sldId id="4697" r:id="rId35"/>
    <p:sldId id="4698" r:id="rId36"/>
    <p:sldId id="4699" r:id="rId37"/>
    <p:sldId id="895" r:id="rId38"/>
    <p:sldId id="286" r:id="rId39"/>
    <p:sldId id="825" r:id="rId40"/>
    <p:sldId id="417" r:id="rId41"/>
    <p:sldId id="901" r:id="rId42"/>
    <p:sldId id="4700" r:id="rId43"/>
    <p:sldId id="4693" r:id="rId44"/>
    <p:sldId id="4694" r:id="rId45"/>
    <p:sldId id="277" r:id="rId46"/>
    <p:sldId id="907" r:id="rId47"/>
    <p:sldId id="832" r:id="rId48"/>
    <p:sldId id="278" r:id="rId49"/>
    <p:sldId id="4696" r:id="rId50"/>
    <p:sldId id="4701" r:id="rId5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000000"/>
          </p15:clr>
        </p15:guide>
        <p15:guide id="2" pos="2880">
          <p15:clr>
            <a:srgbClr val="000000"/>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7" roundtripDataSignature="AMtx7mghH1ygyx+n0EtAuvuKRR3+jgWcd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61" y="23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8"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tableStyles" Target="tableStyles.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customschemas.google.com/relationships/presentationmetadata" Target="meta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notesMaster" Target="notesMasters/notesMaster1.xml"/><Relationship Id="rId6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
        <p:cNvGrpSpPr/>
        <p:nvPr/>
      </p:nvGrpSpPr>
      <p:grpSpPr>
        <a:xfrm>
          <a:off x="0" y="0"/>
          <a:ext cx="0" cy="0"/>
          <a:chOff x="0" y="0"/>
          <a:chExt cx="0" cy="0"/>
        </a:xfrm>
      </p:grpSpPr>
      <p:sp>
        <p:nvSpPr>
          <p:cNvPr id="25" name="Google Shape;25;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 name="Google Shape;2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Armour College of Engineering - ABET.</a:t>
            </a:r>
          </a:p>
          <a:p>
            <a:r>
              <a:rPr lang="en-US" dirty="0"/>
              <a:t>Chicago-Kent College of Law - American Bar Association.</a:t>
            </a:r>
          </a:p>
          <a:p>
            <a:r>
              <a:rPr lang="en-US" dirty="0"/>
              <a:t>College of Architecture - National Architectural Accrediting Board</a:t>
            </a:r>
          </a:p>
          <a:p>
            <a:r>
              <a:rPr lang="en-US" dirty="0"/>
              <a:t>The Master of Landscape Architecture - Landscape Architecture Accreditation Board.</a:t>
            </a:r>
          </a:p>
          <a:p>
            <a:r>
              <a:rPr lang="en-US" dirty="0"/>
              <a:t>The College of Computing - ABET.</a:t>
            </a:r>
          </a:p>
          <a:p>
            <a:r>
              <a:rPr lang="en-US" dirty="0"/>
              <a:t>Lewis College of Science and Letters' Clinical Psychology program - American Psychological Association.</a:t>
            </a:r>
          </a:p>
          <a:p>
            <a:r>
              <a:rPr lang="en-US" dirty="0"/>
              <a:t>Lewis College of Science and Letters' Master of Science in Rehabilitation and Mental Health Counseling and Ph.D. in Rehabilitation Counseling Education - Accreditation of Counseling and Related Education Programs.</a:t>
            </a:r>
          </a:p>
          <a:p>
            <a:r>
              <a:rPr lang="en-US" dirty="0"/>
              <a:t>Stuart School of Business - Association to Advance Collegiate Schools of Business International.</a:t>
            </a:r>
          </a:p>
        </p:txBody>
      </p:sp>
      <p:sp>
        <p:nvSpPr>
          <p:cNvPr id="4" name="Slide Number Placeholder 3"/>
          <p:cNvSpPr>
            <a:spLocks noGrp="1"/>
          </p:cNvSpPr>
          <p:nvPr>
            <p:ph type="sldNum" sz="quarter" idx="5"/>
          </p:nvPr>
        </p:nvSpPr>
        <p:spPr/>
        <p:txBody>
          <a:bodyPr/>
          <a:lstStyle/>
          <a:p>
            <a:fld id="{8D0CFAF6-58E7-44F6-84BD-8FFBAB8BBDA3}" type="slidenum">
              <a:rPr lang="en-US" smtClean="0"/>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g24e406bea1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g24e406bea1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2797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5750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g24e406bea1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g24e406bea1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6998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142090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2111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807934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165507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5683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9744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g24e406bea1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g24e406bea1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69615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1037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72130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6194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0520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1fbbdf9c4a5_0_10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4" name="Google Shape;574;g1fbbdf9c4a5_0_10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300">
                <a:solidFill>
                  <a:srgbClr val="222222"/>
                </a:solidFill>
                <a:latin typeface="Source Sans Pro"/>
                <a:ea typeface="Source Sans Pro"/>
                <a:cs typeface="Source Sans Pro"/>
                <a:sym typeface="Source Sans Pro"/>
              </a:rPr>
              <a:t>At Illinois Tech research is the hallmark of our culture of excellence. Our faculty, students, and staff are leading bold research and discovery in fields where technology and innovation are creating significant, meaningful change. We are contributing to advances in computation and data, energy and sustainability, deep science and engineering, health and wellness, social justice, and urban futures. Throughout our colleges and across 30 campus research centers, Illinois Tech researchers are conducting research that matters in our everyday lives.</a:t>
            </a:r>
            <a:endParaRPr sz="1300">
              <a:solidFill>
                <a:srgbClr val="222222"/>
              </a:solidFill>
              <a:latin typeface="Source Sans Pro"/>
              <a:ea typeface="Source Sans Pro"/>
              <a:cs typeface="Source Sans Pro"/>
              <a:sym typeface="Source Sans Pro"/>
            </a:endParaRPr>
          </a:p>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1fbbdf9c4a5_0_1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 name="Google Shape;581;g1fbbdf9c4a5_0_1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Tool created by our Career Service Office shows outcomes of our graduates six months post graduation</a:t>
            </a:r>
            <a:endParaRPr/>
          </a:p>
          <a:p>
            <a:pPr marL="457200" lvl="0" indent="-298450" algn="l" rtl="0">
              <a:spcBef>
                <a:spcPts val="0"/>
              </a:spcBef>
              <a:spcAft>
                <a:spcPts val="0"/>
              </a:spcAft>
              <a:buSzPts val="1100"/>
              <a:buChar char="●"/>
            </a:pPr>
            <a:r>
              <a:rPr lang="en"/>
              <a:t>Top chart—Percentages show students who are fully employed, continuing education, seeking employment, etc.</a:t>
            </a:r>
            <a:endParaRPr/>
          </a:p>
          <a:p>
            <a:pPr marL="457200" lvl="0" indent="-298450" algn="l" rtl="0">
              <a:spcBef>
                <a:spcPts val="0"/>
              </a:spcBef>
              <a:spcAft>
                <a:spcPts val="0"/>
              </a:spcAft>
              <a:buSzPts val="1100"/>
              <a:buChar char="●"/>
            </a:pPr>
            <a:r>
              <a:rPr lang="en"/>
              <a:t>Bottom left</a:t>
            </a:r>
            <a:r>
              <a:rPr lang="en">
                <a:solidFill>
                  <a:schemeClr val="dk1"/>
                </a:solidFill>
              </a:rPr>
              <a:t>—</a:t>
            </a:r>
            <a:r>
              <a:rPr lang="en"/>
              <a:t>Top 20 employers hiring our graduates</a:t>
            </a:r>
            <a:endParaRPr/>
          </a:p>
          <a:p>
            <a:pPr marL="457200" lvl="0" indent="-298450" algn="l" rtl="0">
              <a:spcBef>
                <a:spcPts val="0"/>
              </a:spcBef>
              <a:spcAft>
                <a:spcPts val="0"/>
              </a:spcAft>
              <a:buSzPts val="1100"/>
              <a:buChar char="●"/>
            </a:pPr>
            <a:r>
              <a:rPr lang="en"/>
              <a:t>Bottom right</a:t>
            </a:r>
            <a:r>
              <a:rPr lang="en">
                <a:solidFill>
                  <a:schemeClr val="dk1"/>
                </a:solidFill>
              </a:rPr>
              <a:t>—</a:t>
            </a:r>
            <a:r>
              <a:rPr lang="en"/>
              <a:t>Mean and Median salaries for this group of graduates</a:t>
            </a:r>
            <a:endParaRPr/>
          </a:p>
          <a:p>
            <a:pPr marL="0" lvl="0" indent="0" algn="l" rtl="0">
              <a:spcBef>
                <a:spcPts val="0"/>
              </a:spcBef>
              <a:spcAft>
                <a:spcPts val="0"/>
              </a:spcAft>
              <a:buNone/>
            </a:pPr>
            <a:r>
              <a:rPr lang="en"/>
              <a:t>The tool is currently showing the most recent graduating class across all colleges/departments, but can be filtered down to show previous years and to show only specific colleges, departments, and programs. Be sure to check it out using the QR code on the screen.</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11750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06367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6555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6" name="Google Shape;5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69698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151633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88809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4274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73149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8893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g24e406bea1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g24e406bea1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9493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g24e406bea1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g24e406bea1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1554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50245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0321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85792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87271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g24e406bea1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g24e406bea1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752201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5622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85605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g24e406bea1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g24e406bea1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60730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g24e406bea1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g24e406bea1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8302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g24e406bea1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 name="Google Shape;38;g24e406bea1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39410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7107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57021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1214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2" name="Google Shape;6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2130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
        <p:cNvGrpSpPr/>
        <p:nvPr/>
      </p:nvGrpSpPr>
      <p:grpSpPr>
        <a:xfrm>
          <a:off x="0" y="0"/>
          <a:ext cx="0" cy="0"/>
          <a:chOff x="0" y="0"/>
          <a:chExt cx="0" cy="0"/>
        </a:xfrm>
      </p:grpSpPr>
      <p:sp>
        <p:nvSpPr>
          <p:cNvPr id="11" name="Google Shape;11;p7"/>
          <p:cNvSpPr txBox="1">
            <a:spLocks noGrp="1"/>
          </p:cNvSpPr>
          <p:nvPr>
            <p:ph type="ctrTitle"/>
          </p:nvPr>
        </p:nvSpPr>
        <p:spPr>
          <a:xfrm>
            <a:off x="1322921" y="1143000"/>
            <a:ext cx="6498158" cy="1293650"/>
          </a:xfrm>
          <a:prstGeom prst="rect">
            <a:avLst/>
          </a:prstGeom>
          <a:noFill/>
          <a:ln>
            <a:noFill/>
          </a:ln>
        </p:spPr>
        <p:txBody>
          <a:bodyPr spcFirstLastPara="1" wrap="square" lIns="182875" tIns="45700" rIns="182875" bIns="45700" anchor="b" anchorCtr="0">
            <a:noAutofit/>
          </a:bodyPr>
          <a:lstStyle>
            <a:lvl1pPr lvl="0" algn="ctr">
              <a:spcBef>
                <a:spcPts val="0"/>
              </a:spcBef>
              <a:spcAft>
                <a:spcPts val="0"/>
              </a:spcAft>
              <a:buClr>
                <a:srgbClr val="FA455B"/>
              </a:buClr>
              <a:buSzPts val="3960"/>
              <a:buFont typeface="Noto Sans Symbols"/>
              <a:buNone/>
              <a:defRPr sz="3600" b="1">
                <a:solidFill>
                  <a:schemeClr val="accen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 name="Google Shape;12;p7"/>
          <p:cNvSpPr txBox="1">
            <a:spLocks noGrp="1"/>
          </p:cNvSpPr>
          <p:nvPr>
            <p:ph type="subTitle" idx="1"/>
          </p:nvPr>
        </p:nvSpPr>
        <p:spPr>
          <a:xfrm>
            <a:off x="1322922" y="2474259"/>
            <a:ext cx="6498159" cy="687481"/>
          </a:xfrm>
          <a:prstGeom prst="rect">
            <a:avLst/>
          </a:prstGeom>
          <a:noFill/>
          <a:ln>
            <a:noFill/>
          </a:ln>
        </p:spPr>
        <p:txBody>
          <a:bodyPr spcFirstLastPara="1" wrap="square" lIns="91425" tIns="45700" rIns="91425" bIns="45700" anchor="t" anchorCtr="0">
            <a:normAutofit/>
          </a:bodyPr>
          <a:lstStyle>
            <a:lvl1pPr lvl="0" algn="ctr">
              <a:spcBef>
                <a:spcPts val="300"/>
              </a:spcBef>
              <a:spcAft>
                <a:spcPts val="0"/>
              </a:spcAft>
              <a:buClr>
                <a:srgbClr val="FA455B"/>
              </a:buClr>
              <a:buSzPts val="1980"/>
              <a:buFont typeface="Noto Sans Symbols"/>
              <a:buNone/>
              <a:defRPr sz="1800">
                <a:solidFill>
                  <a:schemeClr val="dk1"/>
                </a:solidFill>
                <a:latin typeface="Arial"/>
                <a:ea typeface="Arial"/>
                <a:cs typeface="Arial"/>
                <a:sym typeface="Arial"/>
              </a:defRPr>
            </a:lvl1pPr>
            <a:lvl2pPr lvl="1" algn="ctr">
              <a:spcBef>
                <a:spcPts val="600"/>
              </a:spcBef>
              <a:spcAft>
                <a:spcPts val="0"/>
              </a:spcAft>
              <a:buSzPts val="2200"/>
              <a:buNone/>
              <a:defRPr>
                <a:solidFill>
                  <a:srgbClr val="888888"/>
                </a:solidFill>
              </a:defRPr>
            </a:lvl2pPr>
            <a:lvl3pPr lvl="2" algn="ctr">
              <a:spcBef>
                <a:spcPts val="600"/>
              </a:spcBef>
              <a:spcAft>
                <a:spcPts val="0"/>
              </a:spcAft>
              <a:buSzPts val="2000"/>
              <a:buNone/>
              <a:defRPr>
                <a:solidFill>
                  <a:srgbClr val="888888"/>
                </a:solidFill>
              </a:defRPr>
            </a:lvl3pPr>
            <a:lvl4pPr lvl="3" algn="ctr">
              <a:spcBef>
                <a:spcPts val="600"/>
              </a:spcBef>
              <a:spcAft>
                <a:spcPts val="0"/>
              </a:spcAft>
              <a:buSzPts val="1800"/>
              <a:buNone/>
              <a:defRPr>
                <a:solidFill>
                  <a:srgbClr val="888888"/>
                </a:solidFill>
              </a:defRPr>
            </a:lvl4pPr>
            <a:lvl5pPr lvl="4" algn="ctr">
              <a:spcBef>
                <a:spcPts val="600"/>
              </a:spcBef>
              <a:spcAft>
                <a:spcPts val="0"/>
              </a:spcAft>
              <a:buSzPts val="1800"/>
              <a:buNone/>
              <a:defRPr>
                <a:solidFill>
                  <a:srgbClr val="888888"/>
                </a:solidFill>
              </a:defRPr>
            </a:lvl5pPr>
            <a:lvl6pPr lvl="5" algn="ctr">
              <a:spcBef>
                <a:spcPts val="360"/>
              </a:spcBef>
              <a:spcAft>
                <a:spcPts val="0"/>
              </a:spcAft>
              <a:buSzPts val="1980"/>
              <a:buNone/>
              <a:defRPr>
                <a:solidFill>
                  <a:srgbClr val="888888"/>
                </a:solidFill>
              </a:defRPr>
            </a:lvl6pPr>
            <a:lvl7pPr lvl="6" algn="ctr">
              <a:spcBef>
                <a:spcPts val="360"/>
              </a:spcBef>
              <a:spcAft>
                <a:spcPts val="0"/>
              </a:spcAft>
              <a:buSzPts val="1980"/>
              <a:buNone/>
              <a:defRPr>
                <a:solidFill>
                  <a:srgbClr val="888888"/>
                </a:solidFill>
              </a:defRPr>
            </a:lvl7pPr>
            <a:lvl8pPr lvl="7" algn="ctr">
              <a:spcBef>
                <a:spcPts val="360"/>
              </a:spcBef>
              <a:spcAft>
                <a:spcPts val="0"/>
              </a:spcAft>
              <a:buSzPts val="1980"/>
              <a:buNone/>
              <a:defRPr>
                <a:solidFill>
                  <a:srgbClr val="888888"/>
                </a:solidFill>
              </a:defRPr>
            </a:lvl8pPr>
            <a:lvl9pPr lvl="8" algn="ctr">
              <a:spcBef>
                <a:spcPts val="360"/>
              </a:spcBef>
              <a:spcAft>
                <a:spcPts val="0"/>
              </a:spcAft>
              <a:buSzPts val="1980"/>
              <a:buNone/>
              <a:defRPr>
                <a:solidFill>
                  <a:srgbClr val="888888"/>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9"/>
          <p:cNvSpPr txBox="1">
            <a:spLocks noGrp="1"/>
          </p:cNvSpPr>
          <p:nvPr>
            <p:ph type="title"/>
          </p:nvPr>
        </p:nvSpPr>
        <p:spPr>
          <a:xfrm>
            <a:off x="549275" y="80682"/>
            <a:ext cx="8042276" cy="775717"/>
          </a:xfrm>
          <a:prstGeom prst="rect">
            <a:avLst/>
          </a:prstGeom>
          <a:noFill/>
          <a:ln>
            <a:noFill/>
          </a:ln>
        </p:spPr>
        <p:txBody>
          <a:bodyPr spcFirstLastPara="1" wrap="square" lIns="91425" tIns="45700" rIns="91425" bIns="45700" anchor="b" anchorCtr="0">
            <a:noAutofit/>
          </a:bodyPr>
          <a:lstStyle>
            <a:lvl1pPr lvl="0" algn="ctr">
              <a:spcBef>
                <a:spcPts val="0"/>
              </a:spcBef>
              <a:spcAft>
                <a:spcPts val="0"/>
              </a:spcAft>
              <a:buClr>
                <a:schemeClr val="accent1"/>
              </a:buClr>
              <a:buSzPts val="2800"/>
              <a:buFont typeface="Arial"/>
              <a:buNone/>
              <a:defRPr sz="28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9"/>
          <p:cNvSpPr txBox="1">
            <a:spLocks noGrp="1"/>
          </p:cNvSpPr>
          <p:nvPr>
            <p:ph type="body" idx="1"/>
          </p:nvPr>
        </p:nvSpPr>
        <p:spPr>
          <a:xfrm>
            <a:off x="549275" y="1025349"/>
            <a:ext cx="8042276" cy="3444003"/>
          </a:xfrm>
          <a:prstGeom prst="rect">
            <a:avLst/>
          </a:prstGeom>
          <a:noFill/>
          <a:ln>
            <a:noFill/>
          </a:ln>
        </p:spPr>
        <p:txBody>
          <a:bodyPr spcFirstLastPara="1" wrap="square" lIns="91425" tIns="45700" rIns="91425" bIns="45700" anchor="t" anchorCtr="0">
            <a:noAutofit/>
          </a:bodyPr>
          <a:lstStyle>
            <a:lvl1pPr marL="457200" lvl="0" indent="-355600" algn="l">
              <a:spcBef>
                <a:spcPts val="2000"/>
              </a:spcBef>
              <a:spcAft>
                <a:spcPts val="0"/>
              </a:spcAft>
              <a:buSzPts val="2000"/>
              <a:buChar char="⚫"/>
              <a:defRPr sz="2000"/>
            </a:lvl1pPr>
            <a:lvl2pPr marL="914400" lvl="1" indent="-342900" algn="l">
              <a:spcBef>
                <a:spcPts val="600"/>
              </a:spcBef>
              <a:spcAft>
                <a:spcPts val="0"/>
              </a:spcAft>
              <a:buSzPts val="1800"/>
              <a:buChar char="⚫"/>
              <a:defRPr sz="1800"/>
            </a:lvl2pPr>
            <a:lvl3pPr marL="1371600" lvl="2" indent="-330200" algn="l">
              <a:spcBef>
                <a:spcPts val="600"/>
              </a:spcBef>
              <a:spcAft>
                <a:spcPts val="0"/>
              </a:spcAft>
              <a:buSzPts val="1600"/>
              <a:buChar char="⚫"/>
              <a:defRPr sz="1600"/>
            </a:lvl3pPr>
            <a:lvl4pPr marL="1828800" lvl="3" indent="-317500" algn="l">
              <a:spcBef>
                <a:spcPts val="600"/>
              </a:spcBef>
              <a:spcAft>
                <a:spcPts val="0"/>
              </a:spcAft>
              <a:buSzPts val="1400"/>
              <a:buChar char="⚫"/>
              <a:defRPr sz="1400"/>
            </a:lvl4pPr>
            <a:lvl5pPr marL="2286000" lvl="4" indent="-304800" algn="l">
              <a:spcBef>
                <a:spcPts val="600"/>
              </a:spcBef>
              <a:spcAft>
                <a:spcPts val="0"/>
              </a:spcAft>
              <a:buSzPts val="1200"/>
              <a:buChar char="⚫"/>
              <a:defRPr sz="1200"/>
            </a:lvl5pPr>
            <a:lvl6pPr marL="2743200" lvl="5" indent="-354329" algn="l">
              <a:spcBef>
                <a:spcPts val="360"/>
              </a:spcBef>
              <a:spcAft>
                <a:spcPts val="0"/>
              </a:spcAft>
              <a:buSzPts val="1980"/>
              <a:buChar char="⚫"/>
              <a:defRPr/>
            </a:lvl6pPr>
            <a:lvl7pPr marL="3200400" lvl="6" indent="-354329" algn="l">
              <a:spcBef>
                <a:spcPts val="360"/>
              </a:spcBef>
              <a:spcAft>
                <a:spcPts val="0"/>
              </a:spcAft>
              <a:buSzPts val="1980"/>
              <a:buChar char="⚫"/>
              <a:defRPr/>
            </a:lvl7pPr>
            <a:lvl8pPr marL="3657600" lvl="7" indent="-354329" algn="l">
              <a:spcBef>
                <a:spcPts val="360"/>
              </a:spcBef>
              <a:spcAft>
                <a:spcPts val="0"/>
              </a:spcAft>
              <a:buSzPts val="1980"/>
              <a:buChar char="⚫"/>
              <a:defRPr/>
            </a:lvl8pPr>
            <a:lvl9pPr marL="4114800" lvl="8" indent="-354329" algn="l">
              <a:spcBef>
                <a:spcPts val="360"/>
              </a:spcBef>
              <a:spcAft>
                <a:spcPts val="0"/>
              </a:spcAft>
              <a:buSzPts val="198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0"/>
        <p:cNvGrpSpPr/>
        <p:nvPr/>
      </p:nvGrpSpPr>
      <p:grpSpPr>
        <a:xfrm>
          <a:off x="0" y="0"/>
          <a:ext cx="0" cy="0"/>
          <a:chOff x="0" y="0"/>
          <a:chExt cx="0" cy="0"/>
        </a:xfrm>
      </p:grpSpPr>
      <p:sp>
        <p:nvSpPr>
          <p:cNvPr id="11" name="Google Shape;11;p7"/>
          <p:cNvSpPr txBox="1">
            <a:spLocks noGrp="1"/>
          </p:cNvSpPr>
          <p:nvPr>
            <p:ph type="ctrTitle"/>
          </p:nvPr>
        </p:nvSpPr>
        <p:spPr>
          <a:xfrm>
            <a:off x="1322921" y="1143000"/>
            <a:ext cx="6498158" cy="1293650"/>
          </a:xfrm>
          <a:prstGeom prst="rect">
            <a:avLst/>
          </a:prstGeom>
          <a:noFill/>
          <a:ln>
            <a:noFill/>
          </a:ln>
        </p:spPr>
        <p:txBody>
          <a:bodyPr spcFirstLastPara="1" wrap="square" lIns="182875" tIns="45700" rIns="182875" bIns="45700" anchor="b" anchorCtr="0">
            <a:noAutofit/>
          </a:bodyPr>
          <a:lstStyle>
            <a:lvl1pPr lvl="0" algn="ctr">
              <a:spcBef>
                <a:spcPts val="0"/>
              </a:spcBef>
              <a:spcAft>
                <a:spcPts val="0"/>
              </a:spcAft>
              <a:buClr>
                <a:srgbClr val="FA455B"/>
              </a:buClr>
              <a:buSzPts val="3960"/>
              <a:buFont typeface="Noto Sans Symbols"/>
              <a:buNone/>
              <a:defRPr sz="3600" b="1">
                <a:solidFill>
                  <a:schemeClr val="accen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 name="Google Shape;12;p7"/>
          <p:cNvSpPr txBox="1">
            <a:spLocks noGrp="1"/>
          </p:cNvSpPr>
          <p:nvPr>
            <p:ph type="subTitle" idx="1"/>
          </p:nvPr>
        </p:nvSpPr>
        <p:spPr>
          <a:xfrm>
            <a:off x="1322922" y="2474259"/>
            <a:ext cx="6498159" cy="687481"/>
          </a:xfrm>
          <a:prstGeom prst="rect">
            <a:avLst/>
          </a:prstGeom>
          <a:noFill/>
          <a:ln>
            <a:noFill/>
          </a:ln>
        </p:spPr>
        <p:txBody>
          <a:bodyPr spcFirstLastPara="1" wrap="square" lIns="91425" tIns="45700" rIns="91425" bIns="45700" anchor="t" anchorCtr="0">
            <a:normAutofit/>
          </a:bodyPr>
          <a:lstStyle>
            <a:lvl1pPr lvl="0" algn="ctr">
              <a:spcBef>
                <a:spcPts val="300"/>
              </a:spcBef>
              <a:spcAft>
                <a:spcPts val="0"/>
              </a:spcAft>
              <a:buClr>
                <a:srgbClr val="FA455B"/>
              </a:buClr>
              <a:buSzPts val="1980"/>
              <a:buFont typeface="Noto Sans Symbols"/>
              <a:buNone/>
              <a:defRPr sz="1800">
                <a:solidFill>
                  <a:schemeClr val="dk1"/>
                </a:solidFill>
                <a:latin typeface="Arial"/>
                <a:ea typeface="Arial"/>
                <a:cs typeface="Arial"/>
                <a:sym typeface="Arial"/>
              </a:defRPr>
            </a:lvl1pPr>
            <a:lvl2pPr lvl="1" algn="ctr">
              <a:spcBef>
                <a:spcPts val="600"/>
              </a:spcBef>
              <a:spcAft>
                <a:spcPts val="0"/>
              </a:spcAft>
              <a:buSzPts val="2200"/>
              <a:buNone/>
              <a:defRPr>
                <a:solidFill>
                  <a:srgbClr val="888888"/>
                </a:solidFill>
              </a:defRPr>
            </a:lvl2pPr>
            <a:lvl3pPr lvl="2" algn="ctr">
              <a:spcBef>
                <a:spcPts val="600"/>
              </a:spcBef>
              <a:spcAft>
                <a:spcPts val="0"/>
              </a:spcAft>
              <a:buSzPts val="2000"/>
              <a:buNone/>
              <a:defRPr>
                <a:solidFill>
                  <a:srgbClr val="888888"/>
                </a:solidFill>
              </a:defRPr>
            </a:lvl3pPr>
            <a:lvl4pPr lvl="3" algn="ctr">
              <a:spcBef>
                <a:spcPts val="600"/>
              </a:spcBef>
              <a:spcAft>
                <a:spcPts val="0"/>
              </a:spcAft>
              <a:buSzPts val="1800"/>
              <a:buNone/>
              <a:defRPr>
                <a:solidFill>
                  <a:srgbClr val="888888"/>
                </a:solidFill>
              </a:defRPr>
            </a:lvl4pPr>
            <a:lvl5pPr lvl="4" algn="ctr">
              <a:spcBef>
                <a:spcPts val="600"/>
              </a:spcBef>
              <a:spcAft>
                <a:spcPts val="0"/>
              </a:spcAft>
              <a:buSzPts val="1800"/>
              <a:buNone/>
              <a:defRPr>
                <a:solidFill>
                  <a:srgbClr val="888888"/>
                </a:solidFill>
              </a:defRPr>
            </a:lvl5pPr>
            <a:lvl6pPr lvl="5" algn="ctr">
              <a:spcBef>
                <a:spcPts val="360"/>
              </a:spcBef>
              <a:spcAft>
                <a:spcPts val="0"/>
              </a:spcAft>
              <a:buSzPts val="1980"/>
              <a:buNone/>
              <a:defRPr>
                <a:solidFill>
                  <a:srgbClr val="888888"/>
                </a:solidFill>
              </a:defRPr>
            </a:lvl6pPr>
            <a:lvl7pPr lvl="6" algn="ctr">
              <a:spcBef>
                <a:spcPts val="360"/>
              </a:spcBef>
              <a:spcAft>
                <a:spcPts val="0"/>
              </a:spcAft>
              <a:buSzPts val="1980"/>
              <a:buNone/>
              <a:defRPr>
                <a:solidFill>
                  <a:srgbClr val="888888"/>
                </a:solidFill>
              </a:defRPr>
            </a:lvl7pPr>
            <a:lvl8pPr lvl="7" algn="ctr">
              <a:spcBef>
                <a:spcPts val="360"/>
              </a:spcBef>
              <a:spcAft>
                <a:spcPts val="0"/>
              </a:spcAft>
              <a:buSzPts val="1980"/>
              <a:buNone/>
              <a:defRPr>
                <a:solidFill>
                  <a:srgbClr val="888888"/>
                </a:solidFill>
              </a:defRPr>
            </a:lvl8pPr>
            <a:lvl9pPr lvl="8" algn="ctr">
              <a:spcBef>
                <a:spcPts val="360"/>
              </a:spcBef>
              <a:spcAft>
                <a:spcPts val="0"/>
              </a:spcAft>
              <a:buSzPts val="1980"/>
              <a:buNone/>
              <a:defRPr>
                <a:solidFill>
                  <a:srgbClr val="888888"/>
                </a:solidFill>
              </a:defRPr>
            </a:lvl9pPr>
          </a:lstStyle>
          <a:p>
            <a:endParaRPr/>
          </a:p>
        </p:txBody>
      </p:sp>
    </p:spTree>
    <p:extLst>
      <p:ext uri="{BB962C8B-B14F-4D97-AF65-F5344CB8AC3E}">
        <p14:creationId xmlns:p14="http://schemas.microsoft.com/office/powerpoint/2010/main" val="2528478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AA43C-8045-D04F-3EAF-27426049613E}"/>
              </a:ext>
            </a:extLst>
          </p:cNvPr>
          <p:cNvSpPr>
            <a:spLocks noGrp="1"/>
          </p:cNvSpPr>
          <p:nvPr>
            <p:ph type="title"/>
          </p:nvPr>
        </p:nvSpPr>
        <p:spPr>
          <a:xfrm>
            <a:off x="628650" y="401244"/>
            <a:ext cx="7886700" cy="824836"/>
          </a:xfrm>
        </p:spPr>
        <p:txBody>
          <a:bodyPr lIns="0" tIns="0" rIns="0" bIns="0" anchor="t" anchorCtr="0"/>
          <a:lstStyle>
            <a:lvl1pPr>
              <a:defRPr b="1">
                <a:latin typeface="+mn-lt"/>
              </a:defRPr>
            </a:lvl1pPr>
          </a:lstStyle>
          <a:p>
            <a:r>
              <a:rPr lang="en-US" dirty="0"/>
              <a:t>Click to edit Master title style</a:t>
            </a:r>
          </a:p>
        </p:txBody>
      </p:sp>
      <p:sp>
        <p:nvSpPr>
          <p:cNvPr id="6" name="Rectangle 5">
            <a:extLst>
              <a:ext uri="{FF2B5EF4-FFF2-40B4-BE49-F238E27FC236}">
                <a16:creationId xmlns:a16="http://schemas.microsoft.com/office/drawing/2014/main" id="{43A8F76A-990C-D9E7-B002-6244BD01BDDC}"/>
              </a:ext>
            </a:extLst>
          </p:cNvPr>
          <p:cNvSpPr>
            <a:spLocks noChangeAspect="1"/>
          </p:cNvSpPr>
          <p:nvPr userDrawn="1"/>
        </p:nvSpPr>
        <p:spPr>
          <a:xfrm>
            <a:off x="8751887" y="-10237"/>
            <a:ext cx="411480" cy="4114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8" name="Rectangle 7">
            <a:extLst>
              <a:ext uri="{FF2B5EF4-FFF2-40B4-BE49-F238E27FC236}">
                <a16:creationId xmlns:a16="http://schemas.microsoft.com/office/drawing/2014/main" id="{D59A5E9A-72C8-2FBC-847D-1AD952D92CF0}"/>
              </a:ext>
            </a:extLst>
          </p:cNvPr>
          <p:cNvSpPr/>
          <p:nvPr userDrawn="1"/>
        </p:nvSpPr>
        <p:spPr>
          <a:xfrm>
            <a:off x="8477567" y="395120"/>
            <a:ext cx="274320" cy="27432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9" name="Rectangle 8">
            <a:extLst>
              <a:ext uri="{FF2B5EF4-FFF2-40B4-BE49-F238E27FC236}">
                <a16:creationId xmlns:a16="http://schemas.microsoft.com/office/drawing/2014/main" id="{73623B01-49D6-082A-9D71-01DACE4172B0}"/>
              </a:ext>
            </a:extLst>
          </p:cNvPr>
          <p:cNvSpPr>
            <a:spLocks noChangeAspect="1"/>
          </p:cNvSpPr>
          <p:nvPr userDrawn="1"/>
        </p:nvSpPr>
        <p:spPr>
          <a:xfrm>
            <a:off x="8302105" y="226749"/>
            <a:ext cx="171450" cy="17145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11" name="Graphic 10">
            <a:extLst>
              <a:ext uri="{FF2B5EF4-FFF2-40B4-BE49-F238E27FC236}">
                <a16:creationId xmlns:a16="http://schemas.microsoft.com/office/drawing/2014/main" id="{069024A5-7D69-6712-1A1C-FEBD4C553E2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072956" y="247222"/>
            <a:ext cx="1104562" cy="137160"/>
          </a:xfrm>
          <a:prstGeom prst="rect">
            <a:avLst/>
          </a:prstGeom>
        </p:spPr>
      </p:pic>
    </p:spTree>
    <p:extLst>
      <p:ext uri="{BB962C8B-B14F-4D97-AF65-F5344CB8AC3E}">
        <p14:creationId xmlns:p14="http://schemas.microsoft.com/office/powerpoint/2010/main" val="28944406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Photo background, headline and pull quot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B99C5AA2-FFA3-8A9E-FE5E-DD4F7ABAC54F}"/>
              </a:ext>
            </a:extLst>
          </p:cNvPr>
          <p:cNvSpPr>
            <a:spLocks noGrp="1"/>
          </p:cNvSpPr>
          <p:nvPr>
            <p:ph type="pic" sz="quarter" idx="10"/>
          </p:nvPr>
        </p:nvSpPr>
        <p:spPr>
          <a:xfrm>
            <a:off x="0" y="0"/>
            <a:ext cx="9144000" cy="5143500"/>
          </a:xfrm>
          <a:custGeom>
            <a:avLst/>
            <a:gdLst>
              <a:gd name="connsiteX0" fmla="*/ 0 w 12192000"/>
              <a:gd name="connsiteY0" fmla="*/ 0 h 6858000"/>
              <a:gd name="connsiteX1" fmla="*/ 12192000 w 12192000"/>
              <a:gd name="connsiteY1" fmla="*/ 0 h 6858000"/>
              <a:gd name="connsiteX2" fmla="*/ 12192000 w 12192000"/>
              <a:gd name="connsiteY2" fmla="*/ 5943343 h 6858000"/>
              <a:gd name="connsiteX3" fmla="*/ 11279793 w 12192000"/>
              <a:gd name="connsiteY3" fmla="*/ 5943343 h 6858000"/>
              <a:gd name="connsiteX4" fmla="*/ 11279793 w 12192000"/>
              <a:gd name="connsiteY4" fmla="*/ 5331988 h 6858000"/>
              <a:gd name="connsiteX5" fmla="*/ 10664566 w 12192000"/>
              <a:gd name="connsiteY5" fmla="*/ 5331988 h 6858000"/>
              <a:gd name="connsiteX6" fmla="*/ 10664566 w 12192000"/>
              <a:gd name="connsiteY6" fmla="*/ 5943202 h 6858000"/>
              <a:gd name="connsiteX7" fmla="*/ 10281685 w 12192000"/>
              <a:gd name="connsiteY7" fmla="*/ 5943202 h 6858000"/>
              <a:gd name="connsiteX8" fmla="*/ 10281685 w 12192000"/>
              <a:gd name="connsiteY8" fmla="*/ 6327719 h 6858000"/>
              <a:gd name="connsiteX9" fmla="*/ 10666202 w 12192000"/>
              <a:gd name="connsiteY9" fmla="*/ 6327719 h 6858000"/>
              <a:gd name="connsiteX10" fmla="*/ 10666202 w 12192000"/>
              <a:gd name="connsiteY10" fmla="*/ 5947215 h 6858000"/>
              <a:gd name="connsiteX11" fmla="*/ 11279793 w 12192000"/>
              <a:gd name="connsiteY11" fmla="*/ 5947215 h 6858000"/>
              <a:gd name="connsiteX12" fmla="*/ 11279793 w 12192000"/>
              <a:gd name="connsiteY12" fmla="*/ 6858000 h 6858000"/>
              <a:gd name="connsiteX13" fmla="*/ 0 w 12192000"/>
              <a:gd name="connsiteY1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6858000">
                <a:moveTo>
                  <a:pt x="0" y="0"/>
                </a:moveTo>
                <a:lnTo>
                  <a:pt x="12192000" y="0"/>
                </a:lnTo>
                <a:lnTo>
                  <a:pt x="12192000" y="5943343"/>
                </a:lnTo>
                <a:lnTo>
                  <a:pt x="11279793" y="5943343"/>
                </a:lnTo>
                <a:lnTo>
                  <a:pt x="11279793" y="5331988"/>
                </a:lnTo>
                <a:lnTo>
                  <a:pt x="10664566" y="5331988"/>
                </a:lnTo>
                <a:lnTo>
                  <a:pt x="10664566" y="5943202"/>
                </a:lnTo>
                <a:lnTo>
                  <a:pt x="10281685" y="5943202"/>
                </a:lnTo>
                <a:lnTo>
                  <a:pt x="10281685" y="6327719"/>
                </a:lnTo>
                <a:lnTo>
                  <a:pt x="10666202" y="6327719"/>
                </a:lnTo>
                <a:lnTo>
                  <a:pt x="10666202" y="5947215"/>
                </a:lnTo>
                <a:lnTo>
                  <a:pt x="11279793" y="5947215"/>
                </a:lnTo>
                <a:lnTo>
                  <a:pt x="11279793" y="6858000"/>
                </a:lnTo>
                <a:lnTo>
                  <a:pt x="0" y="6858000"/>
                </a:lnTo>
                <a:close/>
              </a:path>
            </a:pathLst>
          </a:custGeom>
        </p:spPr>
        <p:txBody>
          <a:bodyPr wrap="square">
            <a:noAutofit/>
          </a:bodyPr>
          <a:lstStyle/>
          <a:p>
            <a:endParaRPr lang="en-US"/>
          </a:p>
        </p:txBody>
      </p:sp>
      <p:pic>
        <p:nvPicPr>
          <p:cNvPr id="15" name="Graphic 14">
            <a:extLst>
              <a:ext uri="{FF2B5EF4-FFF2-40B4-BE49-F238E27FC236}">
                <a16:creationId xmlns:a16="http://schemas.microsoft.com/office/drawing/2014/main" id="{D900CB8C-F8BC-8748-AEBF-91EC7110F05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531300" y="4714381"/>
            <a:ext cx="564100" cy="262703"/>
          </a:xfrm>
          <a:prstGeom prst="rect">
            <a:avLst/>
          </a:prstGeom>
        </p:spPr>
      </p:pic>
      <p:sp>
        <p:nvSpPr>
          <p:cNvPr id="16" name="Title 15">
            <a:extLst>
              <a:ext uri="{FF2B5EF4-FFF2-40B4-BE49-F238E27FC236}">
                <a16:creationId xmlns:a16="http://schemas.microsoft.com/office/drawing/2014/main" id="{C364F0A8-C279-55F0-C2F1-4A9CC6B5F203}"/>
              </a:ext>
            </a:extLst>
          </p:cNvPr>
          <p:cNvSpPr>
            <a:spLocks noGrp="1"/>
          </p:cNvSpPr>
          <p:nvPr>
            <p:ph type="title" hasCustomPrompt="1"/>
          </p:nvPr>
        </p:nvSpPr>
        <p:spPr/>
        <p:txBody>
          <a:bodyPr/>
          <a:lstStyle>
            <a:lvl1pPr>
              <a:defRPr>
                <a:solidFill>
                  <a:schemeClr val="accent3"/>
                </a:solidFill>
                <a:latin typeface="+mn-lt"/>
              </a:defRPr>
            </a:lvl1pPr>
          </a:lstStyle>
          <a:p>
            <a:r>
              <a:rPr lang="en-US" dirty="0"/>
              <a:t>Headline</a:t>
            </a:r>
          </a:p>
        </p:txBody>
      </p:sp>
      <p:sp>
        <p:nvSpPr>
          <p:cNvPr id="18" name="Text Placeholder 17">
            <a:extLst>
              <a:ext uri="{FF2B5EF4-FFF2-40B4-BE49-F238E27FC236}">
                <a16:creationId xmlns:a16="http://schemas.microsoft.com/office/drawing/2014/main" id="{FB5B227E-2956-43F5-858E-A9694546687E}"/>
              </a:ext>
            </a:extLst>
          </p:cNvPr>
          <p:cNvSpPr>
            <a:spLocks noGrp="1"/>
          </p:cNvSpPr>
          <p:nvPr>
            <p:ph type="body" sz="quarter" idx="11" hasCustomPrompt="1"/>
          </p:nvPr>
        </p:nvSpPr>
        <p:spPr>
          <a:xfrm>
            <a:off x="628650" y="1114897"/>
            <a:ext cx="3525441" cy="2776619"/>
          </a:xfrm>
        </p:spPr>
        <p:txBody>
          <a:bodyPr rIns="274320" anchor="ctr"/>
          <a:lstStyle>
            <a:lvl1pPr marL="0" indent="0">
              <a:buNone/>
              <a:defRPr b="1">
                <a:solidFill>
                  <a:schemeClr val="bg1"/>
                </a:solidFill>
                <a:latin typeface="+mn-lt"/>
              </a:defRPr>
            </a:lvl1pPr>
          </a:lstStyle>
          <a:p>
            <a:pPr lvl="0"/>
            <a:r>
              <a:rPr lang="en-US" dirty="0"/>
              <a:t>Emphasis text</a:t>
            </a:r>
          </a:p>
        </p:txBody>
      </p:sp>
      <p:sp>
        <p:nvSpPr>
          <p:cNvPr id="20" name="Text Placeholder 19">
            <a:extLst>
              <a:ext uri="{FF2B5EF4-FFF2-40B4-BE49-F238E27FC236}">
                <a16:creationId xmlns:a16="http://schemas.microsoft.com/office/drawing/2014/main" id="{62E8C2B3-C562-9DBA-C03F-74326D88F94A}"/>
              </a:ext>
            </a:extLst>
          </p:cNvPr>
          <p:cNvSpPr>
            <a:spLocks noGrp="1"/>
          </p:cNvSpPr>
          <p:nvPr>
            <p:ph type="body" sz="quarter" idx="12"/>
          </p:nvPr>
        </p:nvSpPr>
        <p:spPr>
          <a:xfrm>
            <a:off x="4154091" y="1114425"/>
            <a:ext cx="3740584" cy="3231633"/>
          </a:xfrm>
        </p:spPr>
        <p:txBody>
          <a:bodyPr lIns="274320" anchor="ctr"/>
          <a:lstStyle>
            <a:lvl1pPr>
              <a:defRPr b="1">
                <a:solidFill>
                  <a:schemeClr val="bg1"/>
                </a:solidFill>
              </a:defRPr>
            </a:lvl1pPr>
            <a:lvl2pPr>
              <a:defRPr b="1">
                <a:solidFill>
                  <a:schemeClr val="bg1"/>
                </a:solidFill>
              </a:defRPr>
            </a:lvl2pPr>
            <a:lvl3pPr>
              <a:defRPr b="1">
                <a:solidFill>
                  <a:schemeClr val="bg1"/>
                </a:solidFill>
              </a:defRPr>
            </a:lvl3pPr>
            <a:lvl4pPr>
              <a:defRPr b="1">
                <a:solidFill>
                  <a:schemeClr val="bg1"/>
                </a:solidFill>
              </a:defRPr>
            </a:lvl4pPr>
            <a:lvl5pPr>
              <a:defRPr b="1">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10829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3BB6B-7E7E-5571-8661-93FB2DAE9C1E}"/>
              </a:ext>
            </a:extLst>
          </p:cNvPr>
          <p:cNvSpPr>
            <a:spLocks noGrp="1"/>
          </p:cNvSpPr>
          <p:nvPr>
            <p:ph type="title" hasCustomPrompt="1"/>
          </p:nvPr>
        </p:nvSpPr>
        <p:spPr>
          <a:xfrm>
            <a:off x="629841" y="402227"/>
            <a:ext cx="7886700" cy="490050"/>
          </a:xfrm>
        </p:spPr>
        <p:txBody>
          <a:bodyPr lIns="0" tIns="0" rIns="0" bIns="0" anchor="t" anchorCtr="0"/>
          <a:lstStyle>
            <a:lvl1pPr>
              <a:defRPr b="1">
                <a:latin typeface="+mn-lt"/>
              </a:defRPr>
            </a:lvl1pPr>
          </a:lstStyle>
          <a:p>
            <a:r>
              <a:rPr lang="en-US" dirty="0"/>
              <a:t>Title</a:t>
            </a:r>
          </a:p>
        </p:txBody>
      </p:sp>
      <p:sp>
        <p:nvSpPr>
          <p:cNvPr id="4" name="Content Placeholder 3">
            <a:extLst>
              <a:ext uri="{FF2B5EF4-FFF2-40B4-BE49-F238E27FC236}">
                <a16:creationId xmlns:a16="http://schemas.microsoft.com/office/drawing/2014/main" id="{58811397-2EF6-9D46-2F0A-3B22BF3DABB5}"/>
              </a:ext>
            </a:extLst>
          </p:cNvPr>
          <p:cNvSpPr>
            <a:spLocks noGrp="1"/>
          </p:cNvSpPr>
          <p:nvPr>
            <p:ph sz="half" idx="2" hasCustomPrompt="1"/>
          </p:nvPr>
        </p:nvSpPr>
        <p:spPr>
          <a:xfrm>
            <a:off x="629841" y="1378099"/>
            <a:ext cx="7885509" cy="3532041"/>
          </a:xfrm>
        </p:spPr>
        <p:txBody>
          <a:bodyPr lIns="0" tIns="0" rIns="0" bIns="0"/>
          <a:lstStyle>
            <a:lvl1pPr>
              <a:defRPr/>
            </a:lvl1pPr>
          </a:lstStyle>
          <a:p>
            <a:pPr lvl="0"/>
            <a:r>
              <a:rPr lang="en-US" dirty="0"/>
              <a:t>Content</a:t>
            </a:r>
          </a:p>
        </p:txBody>
      </p:sp>
      <p:sp>
        <p:nvSpPr>
          <p:cNvPr id="10" name="Subtitle 2">
            <a:extLst>
              <a:ext uri="{FF2B5EF4-FFF2-40B4-BE49-F238E27FC236}">
                <a16:creationId xmlns:a16="http://schemas.microsoft.com/office/drawing/2014/main" id="{4ADB2ACF-85CA-2BFA-1DF5-D1984F606F93}"/>
              </a:ext>
            </a:extLst>
          </p:cNvPr>
          <p:cNvSpPr>
            <a:spLocks noGrp="1"/>
          </p:cNvSpPr>
          <p:nvPr>
            <p:ph type="subTitle" idx="13" hasCustomPrompt="1"/>
          </p:nvPr>
        </p:nvSpPr>
        <p:spPr>
          <a:xfrm>
            <a:off x="628650" y="914645"/>
            <a:ext cx="7886700" cy="441087"/>
          </a:xfrm>
          <a:noFill/>
        </p:spPr>
        <p:txBody>
          <a:bodyPr lIns="0" tIns="0" rIns="0" bIns="0" anchor="t"/>
          <a:lstStyle>
            <a:lvl1pPr marL="0" indent="0" algn="l">
              <a:buNone/>
              <a:defRPr sz="1800">
                <a:solidFill>
                  <a:schemeClr val="accent1"/>
                </a:solidFill>
                <a:latin typeface="+mn-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a:t>
            </a:r>
          </a:p>
        </p:txBody>
      </p:sp>
      <p:grpSp>
        <p:nvGrpSpPr>
          <p:cNvPr id="13" name="Group 12">
            <a:extLst>
              <a:ext uri="{FF2B5EF4-FFF2-40B4-BE49-F238E27FC236}">
                <a16:creationId xmlns:a16="http://schemas.microsoft.com/office/drawing/2014/main" id="{D5637B95-C4E6-6F99-8476-B3A2BF3FA5FB}"/>
              </a:ext>
            </a:extLst>
          </p:cNvPr>
          <p:cNvGrpSpPr/>
          <p:nvPr userDrawn="1"/>
        </p:nvGrpSpPr>
        <p:grpSpPr>
          <a:xfrm>
            <a:off x="7072956" y="-10237"/>
            <a:ext cx="2090411" cy="679677"/>
            <a:chOff x="9430607" y="-13649"/>
            <a:chExt cx="2787215" cy="906236"/>
          </a:xfrm>
        </p:grpSpPr>
        <p:sp>
          <p:nvSpPr>
            <p:cNvPr id="15" name="Rectangle 14">
              <a:extLst>
                <a:ext uri="{FF2B5EF4-FFF2-40B4-BE49-F238E27FC236}">
                  <a16:creationId xmlns:a16="http://schemas.microsoft.com/office/drawing/2014/main" id="{A246F855-C44C-D009-3F25-777EECFC60A3}"/>
                </a:ext>
              </a:extLst>
            </p:cNvPr>
            <p:cNvSpPr>
              <a:spLocks noChangeAspect="1"/>
            </p:cNvSpPr>
            <p:nvPr userDrawn="1"/>
          </p:nvSpPr>
          <p:spPr>
            <a:xfrm>
              <a:off x="11669182" y="-13649"/>
              <a:ext cx="548640" cy="5486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6" name="Rectangle 15">
              <a:extLst>
                <a:ext uri="{FF2B5EF4-FFF2-40B4-BE49-F238E27FC236}">
                  <a16:creationId xmlns:a16="http://schemas.microsoft.com/office/drawing/2014/main" id="{1CC9DE09-E9A4-1BF8-36CD-0846ACA7294E}"/>
                </a:ext>
              </a:extLst>
            </p:cNvPr>
            <p:cNvSpPr/>
            <p:nvPr userDrawn="1"/>
          </p:nvSpPr>
          <p:spPr>
            <a:xfrm>
              <a:off x="11303422" y="526827"/>
              <a:ext cx="365760" cy="36576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7" name="Rectangle 16">
              <a:extLst>
                <a:ext uri="{FF2B5EF4-FFF2-40B4-BE49-F238E27FC236}">
                  <a16:creationId xmlns:a16="http://schemas.microsoft.com/office/drawing/2014/main" id="{3CB66339-BE82-31F2-1294-6AF6B38F1DC0}"/>
                </a:ext>
              </a:extLst>
            </p:cNvPr>
            <p:cNvSpPr>
              <a:spLocks noChangeAspect="1"/>
            </p:cNvSpPr>
            <p:nvPr userDrawn="1"/>
          </p:nvSpPr>
          <p:spPr>
            <a:xfrm>
              <a:off x="11069473" y="302332"/>
              <a:ext cx="228600" cy="2286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pic>
          <p:nvPicPr>
            <p:cNvPr id="18" name="Graphic 17">
              <a:extLst>
                <a:ext uri="{FF2B5EF4-FFF2-40B4-BE49-F238E27FC236}">
                  <a16:creationId xmlns:a16="http://schemas.microsoft.com/office/drawing/2014/main" id="{1D597C5D-53A2-BF41-A54E-F6BD96F8057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30607" y="329629"/>
              <a:ext cx="1472749" cy="182880"/>
            </a:xfrm>
            <a:prstGeom prst="rect">
              <a:avLst/>
            </a:prstGeom>
          </p:spPr>
        </p:pic>
      </p:grpSp>
    </p:spTree>
    <p:extLst>
      <p:ext uri="{BB962C8B-B14F-4D97-AF65-F5344CB8AC3E}">
        <p14:creationId xmlns:p14="http://schemas.microsoft.com/office/powerpoint/2010/main" val="5444032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xml"/><Relationship Id="rId7" Type="http://schemas.openxmlformats.org/officeDocument/2006/relationships/image" Target="../media/image1.jp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
        <p:cNvGrpSpPr/>
        <p:nvPr/>
      </p:nvGrpSpPr>
      <p:grpSpPr>
        <a:xfrm>
          <a:off x="0" y="0"/>
          <a:ext cx="0" cy="0"/>
          <a:chOff x="0" y="0"/>
          <a:chExt cx="0" cy="0"/>
        </a:xfrm>
      </p:grpSpPr>
      <p:pic>
        <p:nvPicPr>
          <p:cNvPr id="6" name="Google Shape;6;p6" descr="ILTECH_wht_horiz.png"/>
          <p:cNvPicPr preferRelativeResize="0"/>
          <p:nvPr/>
        </p:nvPicPr>
        <p:blipFill rotWithShape="1">
          <a:blip r:embed="rId4">
            <a:alphaModFix/>
          </a:blip>
          <a:srcRect/>
          <a:stretch/>
        </p:blipFill>
        <p:spPr>
          <a:xfrm>
            <a:off x="7094537" y="4592637"/>
            <a:ext cx="1778000" cy="279400"/>
          </a:xfrm>
          <a:prstGeom prst="rect">
            <a:avLst/>
          </a:prstGeom>
          <a:noFill/>
          <a:ln>
            <a:noFill/>
          </a:ln>
        </p:spPr>
      </p:pic>
      <p:sp>
        <p:nvSpPr>
          <p:cNvPr id="7" name="Google Shape;7;p6"/>
          <p:cNvSpPr txBox="1"/>
          <p:nvPr/>
        </p:nvSpPr>
        <p:spPr>
          <a:xfrm>
            <a:off x="1328737" y="971550"/>
            <a:ext cx="6486525" cy="2365375"/>
          </a:xfrm>
          <a:prstGeom prst="rect">
            <a:avLst/>
          </a:prstGeom>
          <a:noFill/>
          <a:ln w="12700" cap="flat" cmpd="sng">
            <a:solidFill>
              <a:schemeClr val="lt1"/>
            </a:solidFill>
            <a:prstDash val="solid"/>
            <a:miter lim="800000"/>
            <a:headEnd type="none" w="sm" len="sm"/>
            <a:tailEnd type="none" w="sm" len="sm"/>
          </a:ln>
          <a:effectLst>
            <a:outerShdw blurRad="63500" sx="100500" sy="100500">
              <a:srgbClr val="808080">
                <a:alpha val="49803"/>
              </a:srgbClr>
            </a:outerShdw>
          </a:effectLst>
        </p:spPr>
        <p:txBody>
          <a:bodyPr spcFirstLastPara="1" wrap="square" lIns="91425" tIns="45700" rIns="91425" bIns="45700" anchor="t" anchorCtr="0">
            <a:norm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8" name="Google Shape;8;p6"/>
          <p:cNvSpPr txBox="1">
            <a:spLocks noGrp="1"/>
          </p:cNvSpPr>
          <p:nvPr>
            <p:ph type="title"/>
          </p:nvPr>
        </p:nvSpPr>
        <p:spPr>
          <a:xfrm>
            <a:off x="549275" y="80962"/>
            <a:ext cx="8042275" cy="1001712"/>
          </a:xfrm>
          <a:prstGeom prst="rect">
            <a:avLst/>
          </a:prstGeom>
          <a:noFill/>
          <a:ln>
            <a:noFill/>
          </a:ln>
        </p:spPr>
        <p:txBody>
          <a:bodyPr spcFirstLastPara="1" wrap="square" lIns="91425" tIns="45700" rIns="91425" bIns="45700" anchor="b" anchorCtr="0">
            <a:noAutofit/>
          </a:bodyPr>
          <a:lstStyle>
            <a:lvl1pPr marR="0" lvl="0" algn="ctr" rtl="0">
              <a:spcBef>
                <a:spcPts val="0"/>
              </a:spcBef>
              <a:spcAft>
                <a:spcPts val="0"/>
              </a:spcAft>
              <a:buClr>
                <a:schemeClr val="accent1"/>
              </a:buClr>
              <a:buSzPts val="2800"/>
              <a:buFont typeface="Arial"/>
              <a:buNone/>
              <a:defRPr sz="2800" b="1"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6"/>
          <p:cNvSpPr txBox="1">
            <a:spLocks noGrp="1"/>
          </p:cNvSpPr>
          <p:nvPr>
            <p:ph type="body" idx="1"/>
          </p:nvPr>
        </p:nvSpPr>
        <p:spPr>
          <a:xfrm>
            <a:off x="549275" y="1200150"/>
            <a:ext cx="8042275" cy="3257550"/>
          </a:xfrm>
          <a:prstGeom prst="rect">
            <a:avLst/>
          </a:prstGeom>
          <a:noFill/>
          <a:ln>
            <a:noFill/>
          </a:ln>
        </p:spPr>
        <p:txBody>
          <a:bodyPr spcFirstLastPara="1" wrap="square" lIns="91425" tIns="45700" rIns="91425" bIns="45700" anchor="t" anchorCtr="0">
            <a:noAutofit/>
          </a:bodyPr>
          <a:lstStyle>
            <a:lvl1pPr marL="457200" marR="0" lvl="0" indent="-381000" algn="l" rtl="0">
              <a:spcBef>
                <a:spcPts val="2000"/>
              </a:spcBef>
              <a:spcAft>
                <a:spcPts val="0"/>
              </a:spcAft>
              <a:buClr>
                <a:schemeClr val="accent2"/>
              </a:buClr>
              <a:buSzPts val="2400"/>
              <a:buFont typeface="Noto Sans Symbols"/>
              <a:buChar char="⚫"/>
              <a:defRPr sz="2400" b="0" i="0" u="none" strike="noStrike" cap="none">
                <a:solidFill>
                  <a:schemeClr val="dk1"/>
                </a:solidFill>
                <a:latin typeface="Arial"/>
                <a:ea typeface="Arial"/>
                <a:cs typeface="Arial"/>
                <a:sym typeface="Arial"/>
              </a:defRPr>
            </a:lvl1pPr>
            <a:lvl2pPr marL="914400" marR="0" lvl="1" indent="-368300" algn="l" rtl="0">
              <a:spcBef>
                <a:spcPts val="600"/>
              </a:spcBef>
              <a:spcAft>
                <a:spcPts val="0"/>
              </a:spcAft>
              <a:buClr>
                <a:schemeClr val="accent4"/>
              </a:buClr>
              <a:buSzPts val="2200"/>
              <a:buFont typeface="Noto Sans Symbols"/>
              <a:buChar char="⚫"/>
              <a:defRPr sz="2200" b="0" i="0" u="none" strike="noStrike" cap="none">
                <a:solidFill>
                  <a:schemeClr val="dk1"/>
                </a:solidFill>
                <a:latin typeface="Arial"/>
                <a:ea typeface="Arial"/>
                <a:cs typeface="Arial"/>
                <a:sym typeface="Arial"/>
              </a:defRPr>
            </a:lvl2pPr>
            <a:lvl3pPr marL="1371600" marR="0" lvl="2" indent="-355600" algn="l" rtl="0">
              <a:spcBef>
                <a:spcPts val="600"/>
              </a:spcBef>
              <a:spcAft>
                <a:spcPts val="0"/>
              </a:spcAft>
              <a:buClr>
                <a:schemeClr val="accent3"/>
              </a:buClr>
              <a:buSzPts val="2000"/>
              <a:buFont typeface="Noto Sans Symbols"/>
              <a:buChar char="⚫"/>
              <a:defRPr sz="2000" b="0" i="0" u="none" strike="noStrike" cap="none">
                <a:solidFill>
                  <a:schemeClr val="dk1"/>
                </a:solidFill>
                <a:latin typeface="Arial"/>
                <a:ea typeface="Arial"/>
                <a:cs typeface="Arial"/>
                <a:sym typeface="Arial"/>
              </a:defRPr>
            </a:lvl3pPr>
            <a:lvl4pPr marL="1828800" marR="0" lvl="3" indent="-342900" algn="l" rtl="0">
              <a:spcBef>
                <a:spcPts val="600"/>
              </a:spcBef>
              <a:spcAft>
                <a:spcPts val="0"/>
              </a:spcAft>
              <a:buClr>
                <a:srgbClr val="F9BB62"/>
              </a:buClr>
              <a:buSzPts val="1800"/>
              <a:buFont typeface="Noto Sans Symbols"/>
              <a:buChar char="⚫"/>
              <a:defRPr sz="1800" b="0" i="0" u="none" strike="noStrike" cap="none">
                <a:solidFill>
                  <a:schemeClr val="dk1"/>
                </a:solidFill>
                <a:latin typeface="Arial"/>
                <a:ea typeface="Arial"/>
                <a:cs typeface="Arial"/>
                <a:sym typeface="Arial"/>
              </a:defRPr>
            </a:lvl4pPr>
            <a:lvl5pPr marL="2286000" marR="0" lvl="4" indent="-342900" algn="l" rtl="0">
              <a:spcBef>
                <a:spcPts val="600"/>
              </a:spcBef>
              <a:spcAft>
                <a:spcPts val="0"/>
              </a:spcAft>
              <a:buClr>
                <a:srgbClr val="FBD296"/>
              </a:buClr>
              <a:buSzPts val="1800"/>
              <a:buFont typeface="Noto Sans Symbols"/>
              <a:buChar char="⚫"/>
              <a:defRPr sz="1800" b="0" i="0" u="none" strike="noStrike" cap="none">
                <a:solidFill>
                  <a:schemeClr val="dk1"/>
                </a:solidFill>
                <a:latin typeface="Arial"/>
                <a:ea typeface="Arial"/>
                <a:cs typeface="Arial"/>
                <a:sym typeface="Arial"/>
              </a:defRPr>
            </a:lvl5pPr>
            <a:lvl6pPr marL="2743200" marR="0" lvl="5" indent="-354329" algn="l" rtl="0">
              <a:spcBef>
                <a:spcPts val="360"/>
              </a:spcBef>
              <a:spcAft>
                <a:spcPts val="0"/>
              </a:spcAft>
              <a:buClr>
                <a:schemeClr val="accent2"/>
              </a:buClr>
              <a:buSzPts val="1980"/>
              <a:buFont typeface="Noto Sans Symbols"/>
              <a:buChar char="⚫"/>
              <a:defRPr sz="1800" b="0" i="0" u="none" strike="noStrike" cap="none">
                <a:solidFill>
                  <a:srgbClr val="595959"/>
                </a:solidFill>
                <a:latin typeface="Arial"/>
                <a:ea typeface="Arial"/>
                <a:cs typeface="Arial"/>
                <a:sym typeface="Arial"/>
              </a:defRPr>
            </a:lvl6pPr>
            <a:lvl7pPr marL="3200400" marR="0" lvl="6" indent="-354329" algn="l" rtl="0">
              <a:spcBef>
                <a:spcPts val="360"/>
              </a:spcBef>
              <a:spcAft>
                <a:spcPts val="0"/>
              </a:spcAft>
              <a:buClr>
                <a:srgbClr val="FA455B"/>
              </a:buClr>
              <a:buSzPts val="1980"/>
              <a:buFont typeface="Noto Sans Symbols"/>
              <a:buChar char="⚫"/>
              <a:defRPr sz="1800" b="0" i="0" u="none" strike="noStrike" cap="none">
                <a:solidFill>
                  <a:srgbClr val="595959"/>
                </a:solidFill>
                <a:latin typeface="Arial"/>
                <a:ea typeface="Arial"/>
                <a:cs typeface="Arial"/>
                <a:sym typeface="Arial"/>
              </a:defRPr>
            </a:lvl7pPr>
            <a:lvl8pPr marL="3657600" marR="0" lvl="7" indent="-354329" algn="l" rtl="0">
              <a:spcBef>
                <a:spcPts val="360"/>
              </a:spcBef>
              <a:spcAft>
                <a:spcPts val="0"/>
              </a:spcAft>
              <a:buClr>
                <a:schemeClr val="accent2"/>
              </a:buClr>
              <a:buSzPts val="1980"/>
              <a:buFont typeface="Noto Sans Symbols"/>
              <a:buChar char="⚫"/>
              <a:defRPr sz="1800" b="0" i="0" u="none" strike="noStrike" cap="none">
                <a:solidFill>
                  <a:srgbClr val="595959"/>
                </a:solidFill>
                <a:latin typeface="Arial"/>
                <a:ea typeface="Arial"/>
                <a:cs typeface="Arial"/>
                <a:sym typeface="Arial"/>
              </a:defRPr>
            </a:lvl8pPr>
            <a:lvl9pPr marL="4114800" marR="0" lvl="8" indent="-354329" algn="l" rtl="0">
              <a:spcBef>
                <a:spcPts val="360"/>
              </a:spcBef>
              <a:spcAft>
                <a:spcPts val="0"/>
              </a:spcAft>
              <a:buClr>
                <a:srgbClr val="FA455B"/>
              </a:buClr>
              <a:buSzPts val="1980"/>
              <a:buFont typeface="Noto Sans Symbols"/>
              <a:buChar char="⚫"/>
              <a:defRPr sz="1800" b="0" i="0" u="none" strike="noStrike" cap="none">
                <a:solidFill>
                  <a:srgbClr val="595959"/>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7">
            <a:alphaModFix/>
          </a:blip>
          <a:stretch>
            <a:fillRect/>
          </a:stretch>
        </a:blipFill>
        <a:effectLst/>
      </p:bgPr>
    </p:bg>
    <p:spTree>
      <p:nvGrpSpPr>
        <p:cNvPr id="1" name="Shape 13"/>
        <p:cNvGrpSpPr/>
        <p:nvPr/>
      </p:nvGrpSpPr>
      <p:grpSpPr>
        <a:xfrm>
          <a:off x="0" y="0"/>
          <a:ext cx="0" cy="0"/>
          <a:chOff x="0" y="0"/>
          <a:chExt cx="0" cy="0"/>
        </a:xfrm>
      </p:grpSpPr>
      <p:sp>
        <p:nvSpPr>
          <p:cNvPr id="14" name="Google Shape;14;p8"/>
          <p:cNvSpPr txBox="1">
            <a:spLocks noGrp="1"/>
          </p:cNvSpPr>
          <p:nvPr>
            <p:ph type="title"/>
          </p:nvPr>
        </p:nvSpPr>
        <p:spPr>
          <a:xfrm>
            <a:off x="549275" y="80962"/>
            <a:ext cx="8042275" cy="1001712"/>
          </a:xfrm>
          <a:prstGeom prst="rect">
            <a:avLst/>
          </a:prstGeom>
          <a:noFill/>
          <a:ln>
            <a:noFill/>
          </a:ln>
        </p:spPr>
        <p:txBody>
          <a:bodyPr spcFirstLastPara="1" wrap="square" lIns="91425" tIns="45700" rIns="91425" bIns="45700" anchor="b" anchorCtr="0">
            <a:noAutofit/>
          </a:bodyPr>
          <a:lstStyle>
            <a:lvl1pPr marR="0" lvl="0" algn="ctr" rtl="0">
              <a:spcBef>
                <a:spcPts val="0"/>
              </a:spcBef>
              <a:spcAft>
                <a:spcPts val="0"/>
              </a:spcAft>
              <a:buClr>
                <a:schemeClr val="accent1"/>
              </a:buClr>
              <a:buSzPts val="2800"/>
              <a:buFont typeface="Arial"/>
              <a:buNone/>
              <a:defRPr sz="2800" b="1"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5" name="Google Shape;15;p8"/>
          <p:cNvSpPr txBox="1">
            <a:spLocks noGrp="1"/>
          </p:cNvSpPr>
          <p:nvPr>
            <p:ph type="body" idx="1"/>
          </p:nvPr>
        </p:nvSpPr>
        <p:spPr>
          <a:xfrm>
            <a:off x="549275" y="1200150"/>
            <a:ext cx="8042275" cy="3257550"/>
          </a:xfrm>
          <a:prstGeom prst="rect">
            <a:avLst/>
          </a:prstGeom>
          <a:noFill/>
          <a:ln>
            <a:noFill/>
          </a:ln>
        </p:spPr>
        <p:txBody>
          <a:bodyPr spcFirstLastPara="1" wrap="square" lIns="91425" tIns="45700" rIns="91425" bIns="45700" anchor="t" anchorCtr="0">
            <a:noAutofit/>
          </a:bodyPr>
          <a:lstStyle>
            <a:lvl1pPr marL="457200" marR="0" lvl="0" indent="-381000" algn="l" rtl="0">
              <a:spcBef>
                <a:spcPts val="2000"/>
              </a:spcBef>
              <a:spcAft>
                <a:spcPts val="0"/>
              </a:spcAft>
              <a:buClr>
                <a:schemeClr val="accent2"/>
              </a:buClr>
              <a:buSzPts val="2400"/>
              <a:buFont typeface="Noto Sans Symbols"/>
              <a:buChar char="⚫"/>
              <a:defRPr sz="2400" b="0" i="0" u="none" strike="noStrike" cap="none">
                <a:solidFill>
                  <a:schemeClr val="dk1"/>
                </a:solidFill>
                <a:latin typeface="Arial"/>
                <a:ea typeface="Arial"/>
                <a:cs typeface="Arial"/>
                <a:sym typeface="Arial"/>
              </a:defRPr>
            </a:lvl1pPr>
            <a:lvl2pPr marL="914400" marR="0" lvl="1" indent="-368300" algn="l" rtl="0">
              <a:spcBef>
                <a:spcPts val="600"/>
              </a:spcBef>
              <a:spcAft>
                <a:spcPts val="0"/>
              </a:spcAft>
              <a:buClr>
                <a:schemeClr val="accent4"/>
              </a:buClr>
              <a:buSzPts val="2200"/>
              <a:buFont typeface="Noto Sans Symbols"/>
              <a:buChar char="⚫"/>
              <a:defRPr sz="2200" b="0" i="0" u="none" strike="noStrike" cap="none">
                <a:solidFill>
                  <a:schemeClr val="dk1"/>
                </a:solidFill>
                <a:latin typeface="Arial"/>
                <a:ea typeface="Arial"/>
                <a:cs typeface="Arial"/>
                <a:sym typeface="Arial"/>
              </a:defRPr>
            </a:lvl2pPr>
            <a:lvl3pPr marL="1371600" marR="0" lvl="2" indent="-355600" algn="l" rtl="0">
              <a:spcBef>
                <a:spcPts val="600"/>
              </a:spcBef>
              <a:spcAft>
                <a:spcPts val="0"/>
              </a:spcAft>
              <a:buClr>
                <a:schemeClr val="accent3"/>
              </a:buClr>
              <a:buSzPts val="2000"/>
              <a:buFont typeface="Noto Sans Symbols"/>
              <a:buChar char="⚫"/>
              <a:defRPr sz="2000" b="0" i="0" u="none" strike="noStrike" cap="none">
                <a:solidFill>
                  <a:schemeClr val="dk1"/>
                </a:solidFill>
                <a:latin typeface="Arial"/>
                <a:ea typeface="Arial"/>
                <a:cs typeface="Arial"/>
                <a:sym typeface="Arial"/>
              </a:defRPr>
            </a:lvl3pPr>
            <a:lvl4pPr marL="1828800" marR="0" lvl="3" indent="-342900" algn="l" rtl="0">
              <a:spcBef>
                <a:spcPts val="600"/>
              </a:spcBef>
              <a:spcAft>
                <a:spcPts val="0"/>
              </a:spcAft>
              <a:buClr>
                <a:srgbClr val="F9BB62"/>
              </a:buClr>
              <a:buSzPts val="1800"/>
              <a:buFont typeface="Noto Sans Symbols"/>
              <a:buChar char="⚫"/>
              <a:defRPr sz="1800" b="0" i="0" u="none" strike="noStrike" cap="none">
                <a:solidFill>
                  <a:schemeClr val="dk1"/>
                </a:solidFill>
                <a:latin typeface="Arial"/>
                <a:ea typeface="Arial"/>
                <a:cs typeface="Arial"/>
                <a:sym typeface="Arial"/>
              </a:defRPr>
            </a:lvl4pPr>
            <a:lvl5pPr marL="2286000" marR="0" lvl="4" indent="-342900" algn="l" rtl="0">
              <a:spcBef>
                <a:spcPts val="600"/>
              </a:spcBef>
              <a:spcAft>
                <a:spcPts val="0"/>
              </a:spcAft>
              <a:buClr>
                <a:srgbClr val="FBD296"/>
              </a:buClr>
              <a:buSzPts val="1800"/>
              <a:buFont typeface="Noto Sans Symbols"/>
              <a:buChar char="⚫"/>
              <a:defRPr sz="1800" b="0" i="0" u="none" strike="noStrike" cap="none">
                <a:solidFill>
                  <a:schemeClr val="dk1"/>
                </a:solidFill>
                <a:latin typeface="Arial"/>
                <a:ea typeface="Arial"/>
                <a:cs typeface="Arial"/>
                <a:sym typeface="Arial"/>
              </a:defRPr>
            </a:lvl5pPr>
            <a:lvl6pPr marL="2743200" marR="0" lvl="5" indent="-354329" algn="l" rtl="0">
              <a:spcBef>
                <a:spcPts val="360"/>
              </a:spcBef>
              <a:spcAft>
                <a:spcPts val="0"/>
              </a:spcAft>
              <a:buClr>
                <a:schemeClr val="accent2"/>
              </a:buClr>
              <a:buSzPts val="1980"/>
              <a:buFont typeface="Noto Sans Symbols"/>
              <a:buChar char="⚫"/>
              <a:defRPr sz="1800" b="0" i="0" u="none" strike="noStrike" cap="none">
                <a:solidFill>
                  <a:srgbClr val="595959"/>
                </a:solidFill>
                <a:latin typeface="Arial"/>
                <a:ea typeface="Arial"/>
                <a:cs typeface="Arial"/>
                <a:sym typeface="Arial"/>
              </a:defRPr>
            </a:lvl6pPr>
            <a:lvl7pPr marL="3200400" marR="0" lvl="6" indent="-354329" algn="l" rtl="0">
              <a:spcBef>
                <a:spcPts val="360"/>
              </a:spcBef>
              <a:spcAft>
                <a:spcPts val="0"/>
              </a:spcAft>
              <a:buClr>
                <a:srgbClr val="FA455B"/>
              </a:buClr>
              <a:buSzPts val="1980"/>
              <a:buFont typeface="Noto Sans Symbols"/>
              <a:buChar char="⚫"/>
              <a:defRPr sz="1800" b="0" i="0" u="none" strike="noStrike" cap="none">
                <a:solidFill>
                  <a:srgbClr val="595959"/>
                </a:solidFill>
                <a:latin typeface="Arial"/>
                <a:ea typeface="Arial"/>
                <a:cs typeface="Arial"/>
                <a:sym typeface="Arial"/>
              </a:defRPr>
            </a:lvl7pPr>
            <a:lvl8pPr marL="3657600" marR="0" lvl="7" indent="-354329" algn="l" rtl="0">
              <a:spcBef>
                <a:spcPts val="360"/>
              </a:spcBef>
              <a:spcAft>
                <a:spcPts val="0"/>
              </a:spcAft>
              <a:buClr>
                <a:schemeClr val="accent2"/>
              </a:buClr>
              <a:buSzPts val="1980"/>
              <a:buFont typeface="Noto Sans Symbols"/>
              <a:buChar char="⚫"/>
              <a:defRPr sz="1800" b="0" i="0" u="none" strike="noStrike" cap="none">
                <a:solidFill>
                  <a:srgbClr val="595959"/>
                </a:solidFill>
                <a:latin typeface="Arial"/>
                <a:ea typeface="Arial"/>
                <a:cs typeface="Arial"/>
                <a:sym typeface="Arial"/>
              </a:defRPr>
            </a:lvl8pPr>
            <a:lvl9pPr marL="4114800" marR="0" lvl="8" indent="-354329" algn="l" rtl="0">
              <a:spcBef>
                <a:spcPts val="360"/>
              </a:spcBef>
              <a:spcAft>
                <a:spcPts val="0"/>
              </a:spcAft>
              <a:buClr>
                <a:srgbClr val="FA455B"/>
              </a:buClr>
              <a:buSzPts val="1980"/>
              <a:buFont typeface="Noto Sans Symbols"/>
              <a:buChar char="⚫"/>
              <a:defRPr sz="1800" b="0" i="0" u="none" strike="noStrike" cap="none">
                <a:solidFill>
                  <a:srgbClr val="595959"/>
                </a:solidFill>
                <a:latin typeface="Arial"/>
                <a:ea typeface="Arial"/>
                <a:cs typeface="Arial"/>
                <a:sym typeface="Arial"/>
              </a:defRPr>
            </a:lvl9pPr>
          </a:lstStyle>
          <a:p>
            <a:endParaRPr/>
          </a:p>
        </p:txBody>
      </p:sp>
      <p:pic>
        <p:nvPicPr>
          <p:cNvPr id="16" name="Google Shape;16;p8" descr="ILTECH_wht_horiz.png"/>
          <p:cNvPicPr preferRelativeResize="0"/>
          <p:nvPr/>
        </p:nvPicPr>
        <p:blipFill rotWithShape="1">
          <a:blip r:embed="rId8">
            <a:alphaModFix/>
          </a:blip>
          <a:srcRect/>
          <a:stretch/>
        </p:blipFill>
        <p:spPr>
          <a:xfrm>
            <a:off x="7094537" y="4592637"/>
            <a:ext cx="1778000" cy="2794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1" r:id="rId1"/>
    <p:sldLayoutId id="2147483653" r:id="rId2"/>
    <p:sldLayoutId id="2147483654" r:id="rId3"/>
    <p:sldLayoutId id="2147483655" r:id="rId4"/>
    <p:sldLayoutId id="2147483656"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www.iit.edu/academics/programs/computer-science-ms" TargetMode="External"/><Relationship Id="rId7" Type="http://schemas.openxmlformats.org/officeDocument/2006/relationships/hyperlink" Target="https://www.iit.edu/computer-science/student-resources/prerequisite-cs-coursework-and-placement-and-proficiency-exams"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www.iit.edu/academics/programs/cybersecurity-mas" TargetMode="External"/><Relationship Id="rId5" Type="http://schemas.openxmlformats.org/officeDocument/2006/relationships/hyperlink" Target="https://www.iit.edu/academics/programs/artificial-intelligence-mas" TargetMode="External"/><Relationship Id="rId4" Type="http://schemas.openxmlformats.org/officeDocument/2006/relationships/hyperlink" Target="https://www.iit.edu/academics/programs/computer-science-mas"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bulletin.iit.edu/undergraduate/courses/cs/"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23.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7.wmf"/><Relationship Id="rId4" Type="http://schemas.openxmlformats.org/officeDocument/2006/relationships/image" Target="../media/image26.wmf"/></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s://www.iit.edu/student-experience/campus-and-housing/residence-halls/explore-our-halls/mccormick-student-village" TargetMode="External"/><Relationship Id="rId7" Type="http://schemas.openxmlformats.org/officeDocument/2006/relationships/hyperlink" Target="https://www.iit.edu/student-experience/campus-and-housing/residence-halls/explore-our-halls/george-j-kacek-hall"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hyperlink" Target="https://www.iit.edu/student-experience/campus-and-housing/residence-halls/explore-our-halls/carman-hall" TargetMode="External"/><Relationship Id="rId5" Type="http://schemas.openxmlformats.org/officeDocument/2006/relationships/hyperlink" Target="https://www.iit.edu/student-experience/campus-and-housing/residence-halls/explore-our-halls/gunsaulus-hall" TargetMode="External"/><Relationship Id="rId4" Type="http://schemas.openxmlformats.org/officeDocument/2006/relationships/hyperlink" Target="https://www.iit.edu/student-experience/campus-and-housing/residence-halls/explore-our-halls/jeanne-and-john-rowe-village"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1.xml"/><Relationship Id="rId1" Type="http://schemas.openxmlformats.org/officeDocument/2006/relationships/slideLayout" Target="../slideLayouts/slideLayout3.xml"/><Relationship Id="rId4" Type="http://schemas.openxmlformats.org/officeDocument/2006/relationships/image" Target="../media/image32.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8" Type="http://schemas.openxmlformats.org/officeDocument/2006/relationships/hyperlink" Target="https://www.usnews.com/best-colleges/rankings/national-universities" TargetMode="External"/><Relationship Id="rId3" Type="http://schemas.openxmlformats.org/officeDocument/2006/relationships/tags" Target="../tags/tag3.xml"/><Relationship Id="rId7" Type="http://schemas.openxmlformats.org/officeDocument/2006/relationships/image" Target="../media/image8.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hyperlink" Target="https://www.wsj.com/rankings/college-rankings/best-colleges-2024" TargetMode="External"/><Relationship Id="rId11" Type="http://schemas.openxmlformats.org/officeDocument/2006/relationships/image" Target="../media/image10.jpeg"/><Relationship Id="rId5" Type="http://schemas.openxmlformats.org/officeDocument/2006/relationships/slideLayout" Target="../slideLayouts/slideLayout4.xml"/><Relationship Id="rId10" Type="http://schemas.openxmlformats.org/officeDocument/2006/relationships/hyperlink" Target="https://www.nytimes.com/interactive/2023/09/07/magazine/college-access-index.html" TargetMode="External"/><Relationship Id="rId4" Type="http://schemas.openxmlformats.org/officeDocument/2006/relationships/tags" Target="../tags/tag4.xml"/><Relationship Id="rId9"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
        <p:cNvGrpSpPr/>
        <p:nvPr/>
      </p:nvGrpSpPr>
      <p:grpSpPr>
        <a:xfrm>
          <a:off x="0" y="0"/>
          <a:ext cx="0" cy="0"/>
          <a:chOff x="0" y="0"/>
          <a:chExt cx="0" cy="0"/>
        </a:xfrm>
      </p:grpSpPr>
      <p:sp>
        <p:nvSpPr>
          <p:cNvPr id="28" name="Google Shape;28;p1"/>
          <p:cNvSpPr txBox="1">
            <a:spLocks noGrp="1"/>
          </p:cNvSpPr>
          <p:nvPr>
            <p:ph type="ctrTitle"/>
          </p:nvPr>
        </p:nvSpPr>
        <p:spPr>
          <a:xfrm>
            <a:off x="1322387" y="1143000"/>
            <a:ext cx="6499225" cy="1293812"/>
          </a:xfrm>
          <a:prstGeom prst="rect">
            <a:avLst/>
          </a:prstGeom>
          <a:noFill/>
          <a:ln>
            <a:noFill/>
          </a:ln>
        </p:spPr>
        <p:txBody>
          <a:bodyPr spcFirstLastPara="1" wrap="square" lIns="182875" tIns="45700" rIns="182875" bIns="45700" anchor="b" anchorCtr="0">
            <a:noAutofit/>
          </a:bodyPr>
          <a:lstStyle/>
          <a:p>
            <a:pPr marL="0" lvl="0" indent="0" algn="ctr" rtl="0">
              <a:lnSpc>
                <a:spcPct val="100000"/>
              </a:lnSpc>
              <a:spcBef>
                <a:spcPts val="0"/>
              </a:spcBef>
              <a:spcAft>
                <a:spcPts val="0"/>
              </a:spcAft>
              <a:buSzPts val="3960"/>
              <a:buNone/>
            </a:pPr>
            <a:r>
              <a:rPr lang="en-US" dirty="0"/>
              <a:t>Presentation by</a:t>
            </a:r>
            <a:br>
              <a:rPr lang="en-US" dirty="0"/>
            </a:br>
            <a:r>
              <a:rPr lang="en-US" dirty="0"/>
              <a:t>Dr. Vanita Misquita Ph.D.</a:t>
            </a:r>
            <a:endParaRPr dirty="0"/>
          </a:p>
        </p:txBody>
      </p:sp>
      <p:sp>
        <p:nvSpPr>
          <p:cNvPr id="29" name="Google Shape;29;p1"/>
          <p:cNvSpPr txBox="1">
            <a:spLocks noGrp="1"/>
          </p:cNvSpPr>
          <p:nvPr>
            <p:ph type="subTitle" idx="1"/>
          </p:nvPr>
        </p:nvSpPr>
        <p:spPr>
          <a:xfrm>
            <a:off x="1322387" y="2474912"/>
            <a:ext cx="6499225" cy="687387"/>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SzPts val="1980"/>
              <a:buNone/>
            </a:pPr>
            <a:r>
              <a:rPr lang="en-US" dirty="0"/>
              <a:t>October 3rd, 2023</a:t>
            </a:r>
          </a:p>
          <a:p>
            <a:pPr marL="0" lvl="0" indent="0" algn="ctr" rtl="0">
              <a:lnSpc>
                <a:spcPct val="100000"/>
              </a:lnSpc>
              <a:spcBef>
                <a:spcPts val="0"/>
              </a:spcBef>
              <a:spcAft>
                <a:spcPts val="0"/>
              </a:spcAft>
              <a:buSzPts val="1980"/>
              <a:buNone/>
            </a:pPr>
            <a:r>
              <a:rPr lang="en-US" dirty="0"/>
              <a:t>6 – 7:00 p.m.</a:t>
            </a:r>
            <a:endParaRPr dirty="0"/>
          </a:p>
        </p:txBody>
      </p:sp>
      <p:pic>
        <p:nvPicPr>
          <p:cNvPr id="2" name="Picture 13">
            <a:extLst>
              <a:ext uri="{FF2B5EF4-FFF2-40B4-BE49-F238E27FC236}">
                <a16:creationId xmlns:a16="http://schemas.microsoft.com/office/drawing/2014/main" id="{07C8EE6A-86D1-CE2B-05EF-71B8699B0A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98" t="9862" r="598" b="16335"/>
          <a:stretch>
            <a:fillRect/>
          </a:stretch>
        </p:blipFill>
        <p:spPr bwMode="auto">
          <a:xfrm>
            <a:off x="0" y="812800"/>
            <a:ext cx="12192000" cy="606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Illinois Tech Partners around the world</a:t>
            </a:r>
            <a:endParaRPr sz="2800" b="1" dirty="0"/>
          </a:p>
        </p:txBody>
      </p:sp>
      <p:sp>
        <p:nvSpPr>
          <p:cNvPr id="65" name="Google Shape;65;p4"/>
          <p:cNvSpPr txBox="1">
            <a:spLocks noGrp="1"/>
          </p:cNvSpPr>
          <p:nvPr>
            <p:ph type="body" idx="1"/>
          </p:nvPr>
        </p:nvSpPr>
        <p:spPr>
          <a:xfrm>
            <a:off x="473676" y="807308"/>
            <a:ext cx="8509687" cy="4255229"/>
          </a:xfrm>
          <a:prstGeom prst="rect">
            <a:avLst/>
          </a:prstGeom>
          <a:noFill/>
          <a:ln>
            <a:noFill/>
          </a:ln>
        </p:spPr>
        <p:txBody>
          <a:bodyPr spcFirstLastPara="1" wrap="square" lIns="91425" tIns="45700" rIns="91425" bIns="45700" anchor="t" anchorCtr="0">
            <a:noAutofit/>
          </a:bodyPr>
          <a:lstStyle/>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dirty="0"/>
              <a:t>Afghanistan                 American University of Afghanistan</a:t>
            </a:r>
          </a:p>
          <a:p>
            <a:pPr marL="349250" marR="0" lvl="0" indent="-196850" algn="l" rtl="0">
              <a:spcBef>
                <a:spcPts val="0"/>
              </a:spcBef>
              <a:spcAft>
                <a:spcPts val="0"/>
              </a:spcAft>
              <a:buClr>
                <a:schemeClr val="accent2"/>
              </a:buClr>
              <a:buSzPts val="2400"/>
              <a:buFont typeface="Noto Sans Symbols"/>
              <a:buNone/>
            </a:pPr>
            <a:endParaRPr lang="en-US" sz="1400" dirty="0"/>
          </a:p>
          <a:p>
            <a:pPr marL="349250" indent="-196850">
              <a:spcBef>
                <a:spcPts val="0"/>
              </a:spcBef>
              <a:buSzPts val="2400"/>
              <a:buNone/>
            </a:pPr>
            <a:r>
              <a:rPr lang="en-US" sz="1400" dirty="0"/>
              <a:t>Australia                      Queensland University of Technology</a:t>
            </a:r>
          </a:p>
          <a:p>
            <a:pPr marL="349250" marR="0" lvl="0" indent="-196850" algn="l" rtl="0">
              <a:spcBef>
                <a:spcPts val="0"/>
              </a:spcBef>
              <a:spcAft>
                <a:spcPts val="0"/>
              </a:spcAft>
              <a:buClr>
                <a:schemeClr val="accent2"/>
              </a:buClr>
              <a:buSzPts val="2400"/>
              <a:buFont typeface="Noto Sans Symbols"/>
              <a:buNone/>
            </a:pPr>
            <a:endParaRPr lang="en-US" sz="1400" dirty="0"/>
          </a:p>
          <a:p>
            <a:pPr marL="349250" indent="-196850">
              <a:spcBef>
                <a:spcPts val="0"/>
              </a:spcBef>
              <a:buSzPts val="2400"/>
              <a:buNone/>
            </a:pPr>
            <a:r>
              <a:rPr lang="en-US" sz="1400" dirty="0"/>
              <a:t>France                         15+ Grandes </a:t>
            </a:r>
            <a:r>
              <a:rPr lang="en-US" sz="1400" dirty="0" err="1"/>
              <a:t>Ecoles</a:t>
            </a:r>
            <a:r>
              <a:rPr lang="en-US" sz="1400" dirty="0"/>
              <a:t> ( e.g. Grenoble INP, ENSEA, ENAC..)</a:t>
            </a:r>
          </a:p>
          <a:p>
            <a:pPr marL="349250" indent="-196850">
              <a:spcBef>
                <a:spcPts val="0"/>
              </a:spcBef>
              <a:buSzPts val="2400"/>
              <a:buNone/>
            </a:pPr>
            <a:endParaRPr lang="en-US" sz="1400" dirty="0"/>
          </a:p>
          <a:p>
            <a:pPr marL="349250" indent="-196850">
              <a:spcBef>
                <a:spcPts val="0"/>
              </a:spcBef>
              <a:buSzPts val="2400"/>
              <a:buNone/>
            </a:pPr>
            <a:r>
              <a:rPr lang="en-US" sz="1400" dirty="0"/>
              <a:t>India                             BIT </a:t>
            </a:r>
            <a:r>
              <a:rPr lang="en-US" sz="1400" dirty="0" err="1"/>
              <a:t>Mesra</a:t>
            </a:r>
            <a:r>
              <a:rPr lang="en-US" sz="1400" dirty="0"/>
              <a:t>, NITT, Amita University….</a:t>
            </a:r>
          </a:p>
          <a:p>
            <a:pPr marL="349250" indent="-196850">
              <a:spcBef>
                <a:spcPts val="0"/>
              </a:spcBef>
              <a:buSzPts val="2400"/>
              <a:buNone/>
            </a:pPr>
            <a:endParaRPr lang="en-US" sz="1400" dirty="0"/>
          </a:p>
          <a:p>
            <a:pPr marL="349250" indent="-196850">
              <a:spcBef>
                <a:spcPts val="0"/>
              </a:spcBef>
              <a:buSzPts val="2400"/>
              <a:buNone/>
            </a:pPr>
            <a:r>
              <a:rPr lang="en-US" sz="1400" dirty="0"/>
              <a:t>Lithuania                      ISM School of Management</a:t>
            </a:r>
          </a:p>
          <a:p>
            <a:pPr marL="349250" indent="-196850">
              <a:spcBef>
                <a:spcPts val="0"/>
              </a:spcBef>
              <a:buSzPts val="2400"/>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dirty="0"/>
              <a:t>Spain                           7 universities ( UPM, UPC, </a:t>
            </a:r>
            <a:r>
              <a:rPr lang="en-US" sz="1400" dirty="0" err="1"/>
              <a:t>Comillas</a:t>
            </a:r>
            <a:r>
              <a:rPr lang="en-US" sz="1400" dirty="0"/>
              <a:t>, </a:t>
            </a:r>
            <a:r>
              <a:rPr lang="en-US" sz="1400" dirty="0" err="1"/>
              <a:t>UPValencia</a:t>
            </a:r>
            <a:r>
              <a:rPr lang="en-US" sz="1400" dirty="0"/>
              <a:t>, </a:t>
            </a:r>
            <a:r>
              <a:rPr lang="en-US" sz="1400" dirty="0" err="1"/>
              <a:t>UPVasco</a:t>
            </a:r>
            <a:r>
              <a:rPr lang="en-US" sz="1400" dirty="0"/>
              <a:t>, IEU,  </a:t>
            </a:r>
            <a:r>
              <a:rPr lang="en-US" sz="1400" dirty="0" err="1"/>
              <a:t>USeville</a:t>
            </a:r>
            <a:r>
              <a:rPr lang="en-US" sz="1800" dirty="0"/>
              <a:t>)</a:t>
            </a:r>
          </a:p>
          <a:p>
            <a:pPr marL="349250" marR="0" lvl="0" indent="-196850" algn="l" rtl="0">
              <a:spcBef>
                <a:spcPts val="0"/>
              </a:spcBef>
              <a:spcAft>
                <a:spcPts val="0"/>
              </a:spcAft>
              <a:buClr>
                <a:schemeClr val="accent2"/>
              </a:buClr>
              <a:buSzPts val="2400"/>
              <a:buFont typeface="Noto Sans Symbols"/>
              <a:buNone/>
            </a:pPr>
            <a:endParaRPr lang="en-US" sz="1800" dirty="0"/>
          </a:p>
          <a:p>
            <a:pPr marL="349250" indent="-196850">
              <a:spcBef>
                <a:spcPts val="0"/>
              </a:spcBef>
              <a:buSzPts val="2400"/>
              <a:buNone/>
            </a:pPr>
            <a:r>
              <a:rPr lang="en-US" sz="1400" dirty="0"/>
              <a:t>Sri Lanka                     NSBM Green University</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dirty="0"/>
              <a:t>Sweden                       KTH – Royal Institute of Technology</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dirty="0"/>
              <a:t>United Kingdom          University of Birmingham </a:t>
            </a:r>
            <a:r>
              <a:rPr lang="en-US" sz="1400" dirty="0">
                <a:solidFill>
                  <a:srgbClr val="FF0000"/>
                </a:solidFill>
              </a:rPr>
              <a:t>……….. And MORE</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endParaRPr lang="en-US" sz="1800" dirty="0"/>
          </a:p>
        </p:txBody>
      </p:sp>
    </p:spTree>
    <p:extLst>
      <p:ext uri="{BB962C8B-B14F-4D97-AF65-F5344CB8AC3E}">
        <p14:creationId xmlns:p14="http://schemas.microsoft.com/office/powerpoint/2010/main" val="2364349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descr="A picture containing cloud, sky, outdoor, screenshot&#10;&#10;Description automatically generated"/>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0" y="0"/>
            <a:ext cx="9144000" cy="5143500"/>
          </a:xfrm>
        </p:spPr>
      </p:pic>
      <p:sp>
        <p:nvSpPr>
          <p:cNvPr id="12" name="Title 11"/>
          <p:cNvSpPr>
            <a:spLocks noGrp="1"/>
          </p:cNvSpPr>
          <p:nvPr>
            <p:ph type="title"/>
          </p:nvPr>
        </p:nvSpPr>
        <p:spPr>
          <a:xfrm>
            <a:off x="628650" y="660355"/>
            <a:ext cx="3622074" cy="824836"/>
          </a:xfrm>
        </p:spPr>
        <p:txBody>
          <a:bodyPr anchor="t" anchorCtr="0"/>
          <a:lstStyle/>
          <a:p>
            <a:r>
              <a:rPr lang="en-US" dirty="0">
                <a:solidFill>
                  <a:schemeClr val="accent2">
                    <a:lumMod val="60000"/>
                    <a:lumOff val="40000"/>
                  </a:schemeClr>
                </a:solidFill>
              </a:rPr>
              <a:t>Our Colleges</a:t>
            </a:r>
          </a:p>
        </p:txBody>
      </p:sp>
      <p:sp>
        <p:nvSpPr>
          <p:cNvPr id="13" name="Text Placeholder 12"/>
          <p:cNvSpPr>
            <a:spLocks noGrp="1"/>
          </p:cNvSpPr>
          <p:nvPr>
            <p:ph type="body" sz="quarter" idx="11"/>
          </p:nvPr>
        </p:nvSpPr>
        <p:spPr>
          <a:xfrm>
            <a:off x="628650" y="1209806"/>
            <a:ext cx="3525441" cy="2776619"/>
          </a:xfrm>
        </p:spPr>
        <p:txBody>
          <a:bodyPr>
            <a:normAutofit/>
          </a:bodyPr>
          <a:lstStyle/>
          <a:p>
            <a:r>
              <a:rPr lang="en-US" sz="2100" i="1" dirty="0">
                <a:latin typeface="Source Sans Pro"/>
                <a:ea typeface="Source Sans Pro"/>
              </a:rPr>
              <a:t>Illinois Tech’s world-class undergraduate and graduate education places emphasis on innovation and technology. </a:t>
            </a:r>
          </a:p>
        </p:txBody>
      </p:sp>
      <p:sp>
        <p:nvSpPr>
          <p:cNvPr id="14" name="Text Placeholder 13"/>
          <p:cNvSpPr>
            <a:spLocks noGrp="1"/>
          </p:cNvSpPr>
          <p:nvPr>
            <p:ph type="body" sz="quarter" idx="12"/>
          </p:nvPr>
        </p:nvSpPr>
        <p:spPr>
          <a:xfrm>
            <a:off x="4412053" y="982298"/>
            <a:ext cx="4264262" cy="3231633"/>
          </a:xfrm>
        </p:spPr>
        <p:txBody>
          <a:bodyPr spcFirstLastPara="1" wrap="square" lIns="0" tIns="45700" rIns="91425" bIns="45700" anchor="ctr" anchorCtr="0">
            <a:noAutofit/>
          </a:bodyPr>
          <a:lstStyle/>
          <a:p>
            <a:r>
              <a:rPr lang="en-US" sz="2000" dirty="0" err="1"/>
              <a:t>Armour</a:t>
            </a:r>
            <a:r>
              <a:rPr lang="en-US" sz="2000" dirty="0"/>
              <a:t> College of Engineering</a:t>
            </a:r>
          </a:p>
          <a:p>
            <a:r>
              <a:rPr lang="en-US" sz="2000" dirty="0"/>
              <a:t>Chicago-Kent College of Law</a:t>
            </a:r>
          </a:p>
          <a:p>
            <a:r>
              <a:rPr lang="en-US" sz="2000" dirty="0"/>
              <a:t>College of Architecture</a:t>
            </a:r>
          </a:p>
          <a:p>
            <a:r>
              <a:rPr lang="en-US" sz="2000" dirty="0"/>
              <a:t>College of Computing</a:t>
            </a:r>
          </a:p>
          <a:p>
            <a:r>
              <a:rPr lang="en-US" sz="2000" dirty="0"/>
              <a:t>Institute of Design</a:t>
            </a:r>
          </a:p>
          <a:p>
            <a:r>
              <a:rPr lang="en-US" sz="2000" dirty="0"/>
              <a:t>Lewis College of Science and Letters</a:t>
            </a:r>
          </a:p>
          <a:p>
            <a:r>
              <a:rPr lang="en-US" sz="2000" dirty="0"/>
              <a:t>Stuart School of Business</a:t>
            </a:r>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g24e406bea11_0_10"/>
          <p:cNvSpPr txBox="1">
            <a:spLocks noGrp="1"/>
          </p:cNvSpPr>
          <p:nvPr>
            <p:ph type="ctrTitle"/>
          </p:nvPr>
        </p:nvSpPr>
        <p:spPr>
          <a:xfrm>
            <a:off x="1322387" y="691978"/>
            <a:ext cx="6499200" cy="1744922"/>
          </a:xfrm>
          <a:prstGeom prst="rect">
            <a:avLst/>
          </a:prstGeom>
          <a:noFill/>
          <a:ln>
            <a:noFill/>
          </a:ln>
        </p:spPr>
        <p:txBody>
          <a:bodyPr spcFirstLastPara="1" wrap="square" lIns="182875" tIns="45700" rIns="182875" bIns="45700" anchor="b" anchorCtr="0">
            <a:noAutofit/>
          </a:bodyPr>
          <a:lstStyle/>
          <a:p>
            <a:pPr marL="0" lvl="0" indent="0" algn="ctr" rtl="0">
              <a:lnSpc>
                <a:spcPct val="100000"/>
              </a:lnSpc>
              <a:spcBef>
                <a:spcPts val="0"/>
              </a:spcBef>
              <a:spcAft>
                <a:spcPts val="0"/>
              </a:spcAft>
              <a:buSzPts val="3960"/>
              <a:buNone/>
            </a:pPr>
            <a:r>
              <a:rPr lang="en-US" dirty="0"/>
              <a:t>PROGRAM OPTIONS FOR ICAI COMILLAS’ STUDENTS</a:t>
            </a:r>
            <a:endParaRPr dirty="0"/>
          </a:p>
        </p:txBody>
      </p:sp>
    </p:spTree>
    <p:extLst>
      <p:ext uri="{BB962C8B-B14F-4D97-AF65-F5344CB8AC3E}">
        <p14:creationId xmlns:p14="http://schemas.microsoft.com/office/powerpoint/2010/main" val="5905963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757881" y="-1"/>
            <a:ext cx="7747687" cy="1033850"/>
          </a:xfrm>
          <a:prstGeom prst="rect">
            <a:avLst/>
          </a:prstGeom>
          <a:noFill/>
          <a:ln>
            <a:noFill/>
          </a:ln>
        </p:spPr>
        <p:txBody>
          <a:bodyPr spcFirstLastPara="1" wrap="square" lIns="91425" tIns="45700" rIns="91425" bIns="45700" anchor="b" anchorCtr="0">
            <a:noAutofit/>
          </a:bodyPr>
          <a:lstStyle/>
          <a:p>
            <a:r>
              <a:rPr lang="en-US" sz="2800" b="1" dirty="0">
                <a:solidFill>
                  <a:srgbClr val="90979D"/>
                </a:solidFill>
                <a:latin typeface="Arial" panose="020B0604020202020204" pitchFamily="34" charset="0"/>
                <a:ea typeface="Source Sans Pro"/>
                <a:cs typeface="Arial" panose="020B0604020202020204" pitchFamily="34" charset="0"/>
                <a:sym typeface="Source Sans Pro"/>
              </a:rPr>
              <a:t>Why study at Illinois Tech?</a:t>
            </a:r>
            <a:br>
              <a:rPr lang="en-US" sz="2800" b="1" dirty="0">
                <a:solidFill>
                  <a:srgbClr val="90979D"/>
                </a:solidFill>
                <a:latin typeface="Arial" panose="020B0604020202020204" pitchFamily="34" charset="0"/>
                <a:ea typeface="Source Sans Pro"/>
                <a:cs typeface="Arial" panose="020B0604020202020204" pitchFamily="34" charset="0"/>
                <a:sym typeface="Source Sans Pro"/>
              </a:rPr>
            </a:br>
            <a:endParaRPr sz="2800" b="1" dirty="0"/>
          </a:p>
        </p:txBody>
      </p:sp>
      <p:sp>
        <p:nvSpPr>
          <p:cNvPr id="65" name="Google Shape;65;p4"/>
          <p:cNvSpPr txBox="1">
            <a:spLocks noGrp="1"/>
          </p:cNvSpPr>
          <p:nvPr>
            <p:ph type="body" idx="1"/>
          </p:nvPr>
        </p:nvSpPr>
        <p:spPr>
          <a:xfrm>
            <a:off x="514865" y="580769"/>
            <a:ext cx="8468498" cy="4361934"/>
          </a:xfrm>
          <a:prstGeom prst="rect">
            <a:avLst/>
          </a:prstGeom>
          <a:noFill/>
          <a:ln>
            <a:noFill/>
          </a:ln>
        </p:spPr>
        <p:txBody>
          <a:bodyPr spcFirstLastPara="1" wrap="square" lIns="91425" tIns="45700" rIns="91425" bIns="45700" anchor="t" anchorCtr="0">
            <a:noAutofit/>
          </a:bodyPr>
          <a:lstStyle/>
          <a:p>
            <a:pPr marL="285750" indent="-285750">
              <a:lnSpc>
                <a:spcPct val="150000"/>
              </a:lnSpc>
              <a:spcBef>
                <a:spcPts val="0"/>
              </a:spcBef>
              <a:buClr>
                <a:srgbClr val="EA7323"/>
              </a:buClr>
              <a:buFont typeface="Arial" panose="020B0604020202020204" pitchFamily="34" charset="0"/>
              <a:buChar char="•"/>
            </a:pPr>
            <a:r>
              <a:rPr lang="en-US" sz="1200" dirty="0">
                <a:solidFill>
                  <a:schemeClr val="dk1"/>
                </a:solidFill>
                <a:latin typeface="Arial" panose="020B0604020202020204" pitchFamily="34" charset="0"/>
                <a:ea typeface="Source Sans Pro"/>
                <a:cs typeface="Arial" panose="020B0604020202020204" pitchFamily="34" charset="0"/>
                <a:sym typeface="Source Sans Pro"/>
              </a:rPr>
              <a:t>Illinois Tech is the </a:t>
            </a:r>
            <a:r>
              <a:rPr lang="en-US" sz="1200" b="1" dirty="0">
                <a:solidFill>
                  <a:schemeClr val="dk1"/>
                </a:solidFill>
                <a:latin typeface="Arial" panose="020B0604020202020204" pitchFamily="34" charset="0"/>
                <a:ea typeface="Source Sans Pro"/>
                <a:cs typeface="Arial" panose="020B0604020202020204" pitchFamily="34" charset="0"/>
                <a:sym typeface="Source Sans Pro"/>
              </a:rPr>
              <a:t>only tech focused university </a:t>
            </a:r>
            <a:r>
              <a:rPr lang="en-US" sz="1200" dirty="0">
                <a:solidFill>
                  <a:schemeClr val="dk1"/>
                </a:solidFill>
                <a:latin typeface="Arial" panose="020B0604020202020204" pitchFamily="34" charset="0"/>
                <a:ea typeface="Source Sans Pro"/>
                <a:cs typeface="Arial" panose="020B0604020202020204" pitchFamily="34" charset="0"/>
                <a:sym typeface="Source Sans Pro"/>
              </a:rPr>
              <a:t>in Chicago</a:t>
            </a:r>
          </a:p>
          <a:p>
            <a:pPr marL="285750" indent="-285750">
              <a:lnSpc>
                <a:spcPct val="150000"/>
              </a:lnSpc>
              <a:spcBef>
                <a:spcPts val="0"/>
              </a:spcBef>
              <a:buClr>
                <a:srgbClr val="EA7323"/>
              </a:buClr>
              <a:buFont typeface="Arial" panose="020B0604020202020204" pitchFamily="34" charset="0"/>
              <a:buChar char="•"/>
            </a:pPr>
            <a:r>
              <a:rPr lang="en-US" sz="1200" b="1" dirty="0">
                <a:solidFill>
                  <a:schemeClr val="dk1"/>
                </a:solidFill>
                <a:latin typeface="Arial" panose="020B0604020202020204" pitchFamily="34" charset="0"/>
                <a:ea typeface="Source Sans Pro"/>
                <a:cs typeface="Arial" panose="020B0604020202020204" pitchFamily="34" charset="0"/>
                <a:sym typeface="Source Sans Pro"/>
              </a:rPr>
              <a:t>Chicago</a:t>
            </a:r>
            <a:r>
              <a:rPr lang="en-US" sz="1200" dirty="0">
                <a:solidFill>
                  <a:schemeClr val="dk1"/>
                </a:solidFill>
                <a:latin typeface="Arial" panose="020B0604020202020204" pitchFamily="34" charset="0"/>
                <a:ea typeface="Source Sans Pro"/>
                <a:cs typeface="Arial" panose="020B0604020202020204" pitchFamily="34" charset="0"/>
                <a:sym typeface="Source Sans Pro"/>
              </a:rPr>
              <a:t> is the 3</a:t>
            </a:r>
            <a:r>
              <a:rPr lang="en-US" sz="1200" baseline="30000" dirty="0">
                <a:solidFill>
                  <a:schemeClr val="dk1"/>
                </a:solidFill>
                <a:latin typeface="Arial" panose="020B0604020202020204" pitchFamily="34" charset="0"/>
                <a:ea typeface="Source Sans Pro"/>
                <a:cs typeface="Arial" panose="020B0604020202020204" pitchFamily="34" charset="0"/>
                <a:sym typeface="Source Sans Pro"/>
              </a:rPr>
              <a:t>rd</a:t>
            </a:r>
            <a:r>
              <a:rPr lang="en-US" sz="1200" dirty="0">
                <a:solidFill>
                  <a:schemeClr val="dk1"/>
                </a:solidFill>
                <a:latin typeface="Arial" panose="020B0604020202020204" pitchFamily="34" charset="0"/>
                <a:ea typeface="Source Sans Pro"/>
                <a:cs typeface="Arial" panose="020B0604020202020204" pitchFamily="34" charset="0"/>
                <a:sym typeface="Source Sans Pro"/>
              </a:rPr>
              <a:t> largest city in the U.S, opportunities for networking and jobs aplenty – home to more than 30 Fortune 500 companies</a:t>
            </a:r>
          </a:p>
          <a:p>
            <a:pPr marL="285750" indent="-285750">
              <a:lnSpc>
                <a:spcPct val="150000"/>
              </a:lnSpc>
              <a:spcBef>
                <a:spcPts val="0"/>
              </a:spcBef>
              <a:buClr>
                <a:srgbClr val="EA7323"/>
              </a:buClr>
              <a:buFont typeface="Arial" panose="020B0604020202020204" pitchFamily="34" charset="0"/>
              <a:buChar char="•"/>
            </a:pPr>
            <a:r>
              <a:rPr lang="en-US" sz="1200" b="1" dirty="0">
                <a:solidFill>
                  <a:schemeClr val="dk1"/>
                </a:solidFill>
                <a:latin typeface="Arial" panose="020B0604020202020204" pitchFamily="34" charset="0"/>
                <a:ea typeface="Source Sans Pro"/>
                <a:cs typeface="Arial" panose="020B0604020202020204" pitchFamily="34" charset="0"/>
                <a:sym typeface="Source Sans Pro"/>
              </a:rPr>
              <a:t>Argonne National Laboratory and Fermilab </a:t>
            </a:r>
            <a:r>
              <a:rPr lang="en-US" sz="1200" dirty="0">
                <a:solidFill>
                  <a:schemeClr val="dk1"/>
                </a:solidFill>
                <a:latin typeface="Arial" panose="020B0604020202020204" pitchFamily="34" charset="0"/>
                <a:ea typeface="Source Sans Pro"/>
                <a:cs typeface="Arial" panose="020B0604020202020204" pitchFamily="34" charset="0"/>
                <a:sym typeface="Source Sans Pro"/>
              </a:rPr>
              <a:t>– world famous laboratories – are located within an hour of Illinois Tech</a:t>
            </a:r>
          </a:p>
          <a:p>
            <a:pPr marL="285750" indent="-285750">
              <a:lnSpc>
                <a:spcPct val="150000"/>
              </a:lnSpc>
              <a:spcBef>
                <a:spcPts val="0"/>
              </a:spcBef>
              <a:buClr>
                <a:srgbClr val="EA7323"/>
              </a:buClr>
              <a:buFont typeface="Arial" panose="020B0604020202020204" pitchFamily="34" charset="0"/>
              <a:buChar char="•"/>
            </a:pPr>
            <a:r>
              <a:rPr lang="en-US" sz="1200" dirty="0">
                <a:solidFill>
                  <a:schemeClr val="dk1"/>
                </a:solidFill>
                <a:latin typeface="Arial" panose="020B0604020202020204" pitchFamily="34" charset="0"/>
                <a:ea typeface="Source Sans Pro"/>
                <a:cs typeface="Arial" panose="020B0604020202020204" pitchFamily="34" charset="0"/>
                <a:sym typeface="Source Sans Pro"/>
              </a:rPr>
              <a:t>Possible to complete certain Master’s degree program of 30/32/33 credits in </a:t>
            </a:r>
            <a:r>
              <a:rPr lang="en-US" sz="1200" b="1" dirty="0">
                <a:solidFill>
                  <a:schemeClr val="dk1"/>
                </a:solidFill>
                <a:latin typeface="Arial" panose="020B0604020202020204" pitchFamily="34" charset="0"/>
                <a:ea typeface="Source Sans Pro"/>
                <a:cs typeface="Arial" panose="020B0604020202020204" pitchFamily="34" charset="0"/>
                <a:sym typeface="Source Sans Pro"/>
              </a:rPr>
              <a:t>1 year (12 months) </a:t>
            </a:r>
            <a:r>
              <a:rPr lang="en-US" sz="1200" dirty="0">
                <a:solidFill>
                  <a:schemeClr val="dk1"/>
                </a:solidFill>
                <a:latin typeface="Arial" panose="020B0604020202020204" pitchFamily="34" charset="0"/>
                <a:ea typeface="Source Sans Pro"/>
                <a:cs typeface="Arial" panose="020B0604020202020204" pitchFamily="34" charset="0"/>
                <a:sym typeface="Source Sans Pro"/>
              </a:rPr>
              <a:t>at IIT in </a:t>
            </a:r>
            <a:r>
              <a:rPr lang="en-US" sz="1200" b="1" dirty="0">
                <a:solidFill>
                  <a:srgbClr val="0070C0"/>
                </a:solidFill>
                <a:latin typeface="Arial" panose="020B0604020202020204" pitchFamily="34" charset="0"/>
                <a:ea typeface="Source Sans Pro"/>
                <a:cs typeface="Arial" panose="020B0604020202020204" pitchFamily="34" charset="0"/>
                <a:sym typeface="Source Sans Pro"/>
              </a:rPr>
              <a:t>ANY FIELD WITH APPROVAL FROM HOME INSTITUTION AND TRANSFER OF UPTO 6 CREDITS FOR ENGR/SC/TECH programs or UPTO 9 CREDITS FOR STUART SCHOOL OF BUSINESS STEM-DESIGNATED PROGRAMS APPROVED BY IIT ( Only applies to the 1+1 Master’s degree program)</a:t>
            </a:r>
          </a:p>
          <a:p>
            <a:pPr marL="285750" indent="-285750">
              <a:lnSpc>
                <a:spcPct val="150000"/>
              </a:lnSpc>
              <a:spcBef>
                <a:spcPts val="0"/>
              </a:spcBef>
              <a:buClr>
                <a:srgbClr val="EA7323"/>
              </a:buClr>
              <a:buFont typeface="Arial" panose="020B0604020202020204" pitchFamily="34" charset="0"/>
              <a:buChar char="•"/>
            </a:pPr>
            <a:r>
              <a:rPr lang="en-US" sz="1200" b="1" dirty="0">
                <a:solidFill>
                  <a:srgbClr val="7030A0"/>
                </a:solidFill>
                <a:latin typeface="Arial" panose="020B0604020202020204" pitchFamily="34" charset="0"/>
                <a:ea typeface="Source Sans Pro"/>
                <a:cs typeface="Arial" panose="020B0604020202020204" pitchFamily="34" charset="0"/>
                <a:sym typeface="Source Sans Pro"/>
              </a:rPr>
              <a:t>Tuition is the same </a:t>
            </a:r>
            <a:r>
              <a:rPr lang="en-US" sz="1200" dirty="0">
                <a:solidFill>
                  <a:schemeClr val="tx1"/>
                </a:solidFill>
                <a:latin typeface="Arial" panose="020B0604020202020204" pitchFamily="34" charset="0"/>
                <a:ea typeface="Source Sans Pro"/>
                <a:cs typeface="Arial" panose="020B0604020202020204" pitchFamily="34" charset="0"/>
                <a:sym typeface="Source Sans Pro"/>
              </a:rPr>
              <a:t>for all students regardless of field of study </a:t>
            </a:r>
            <a:r>
              <a:rPr lang="en-US" sz="1200" b="1" dirty="0">
                <a:solidFill>
                  <a:srgbClr val="0070C0"/>
                </a:solidFill>
                <a:latin typeface="Arial" panose="020B0604020202020204" pitchFamily="34" charset="0"/>
                <a:ea typeface="Source Sans Pro"/>
                <a:cs typeface="Arial" panose="020B0604020202020204" pitchFamily="34" charset="0"/>
                <a:sym typeface="Source Sans Pro"/>
              </a:rPr>
              <a:t>Engineering/Tech/Sc/Business</a:t>
            </a:r>
            <a:endParaRPr lang="en-US" sz="1200" dirty="0">
              <a:solidFill>
                <a:schemeClr val="dk1"/>
              </a:solidFill>
              <a:latin typeface="Arial" panose="020B0604020202020204" pitchFamily="34" charset="0"/>
              <a:ea typeface="Source Sans Pro"/>
              <a:cs typeface="Arial" panose="020B0604020202020204" pitchFamily="34" charset="0"/>
              <a:sym typeface="Source Sans Pro"/>
            </a:endParaRPr>
          </a:p>
          <a:p>
            <a:pPr marL="285750" indent="-285750">
              <a:lnSpc>
                <a:spcPct val="150000"/>
              </a:lnSpc>
              <a:spcBef>
                <a:spcPts val="0"/>
              </a:spcBef>
              <a:buClr>
                <a:srgbClr val="EA7323"/>
              </a:buClr>
              <a:buFont typeface="Arial" panose="020B0604020202020204" pitchFamily="34" charset="0"/>
              <a:buChar char="•"/>
            </a:pPr>
            <a:r>
              <a:rPr lang="en-US" sz="1200" b="1" dirty="0">
                <a:solidFill>
                  <a:schemeClr val="tx1"/>
                </a:solidFill>
                <a:latin typeface="Arial" panose="020B0604020202020204" pitchFamily="34" charset="0"/>
                <a:ea typeface="Source Sans Pro"/>
                <a:cs typeface="Arial" panose="020B0604020202020204" pitchFamily="34" charset="0"/>
                <a:sym typeface="Source Sans Pro"/>
              </a:rPr>
              <a:t>No quotas </a:t>
            </a:r>
            <a:r>
              <a:rPr lang="en-US" sz="1200" dirty="0">
                <a:solidFill>
                  <a:schemeClr val="tx1"/>
                </a:solidFill>
                <a:latin typeface="Arial" panose="020B0604020202020204" pitchFamily="34" charset="0"/>
                <a:ea typeface="Source Sans Pro"/>
                <a:cs typeface="Arial" panose="020B0604020202020204" pitchFamily="34" charset="0"/>
                <a:sym typeface="Source Sans Pro"/>
              </a:rPr>
              <a:t>at the Master’s degree level </a:t>
            </a:r>
            <a:r>
              <a:rPr lang="en-US" sz="1200" b="1" dirty="0">
                <a:solidFill>
                  <a:schemeClr val="tx1"/>
                </a:solidFill>
                <a:latin typeface="Arial" panose="020B0604020202020204" pitchFamily="34" charset="0"/>
                <a:ea typeface="Source Sans Pro"/>
                <a:cs typeface="Arial" panose="020B0604020202020204" pitchFamily="34" charset="0"/>
                <a:sym typeface="Source Sans Pro"/>
              </a:rPr>
              <a:t>– Illinois Tech Partner Alliance scholarship – 9 credits for the 1 –year Master for Engineering/Technology/Science/Business fields</a:t>
            </a:r>
          </a:p>
          <a:p>
            <a:pPr marL="285750" indent="-285750">
              <a:lnSpc>
                <a:spcPct val="150000"/>
              </a:lnSpc>
              <a:spcBef>
                <a:spcPts val="0"/>
              </a:spcBef>
              <a:buClr>
                <a:srgbClr val="EA7323"/>
              </a:buClr>
              <a:buFont typeface="Arial" panose="020B0604020202020204" pitchFamily="34" charset="0"/>
              <a:buChar char="•"/>
            </a:pPr>
            <a:r>
              <a:rPr lang="en-US" sz="1200" b="1" dirty="0">
                <a:solidFill>
                  <a:schemeClr val="dk1"/>
                </a:solidFill>
                <a:latin typeface="Arial" panose="020B0604020202020204" pitchFamily="34" charset="0"/>
                <a:ea typeface="Source Sans Pro"/>
                <a:cs typeface="Arial" panose="020B0604020202020204" pitchFamily="34" charset="0"/>
                <a:sym typeface="Source Sans Pro"/>
              </a:rPr>
              <a:t>F1 visa </a:t>
            </a:r>
            <a:r>
              <a:rPr lang="en-US" sz="1200" dirty="0">
                <a:solidFill>
                  <a:schemeClr val="dk1"/>
                </a:solidFill>
                <a:latin typeface="Arial" panose="020B0604020202020204" pitchFamily="34" charset="0"/>
                <a:ea typeface="Source Sans Pro"/>
                <a:cs typeface="Arial" panose="020B0604020202020204" pitchFamily="34" charset="0"/>
                <a:sym typeface="Source Sans Pro"/>
              </a:rPr>
              <a:t>allows students to work for 1 year in the U.S. in their field of study or 3 years if the program has been designated as STEM ( degree-seeking students)</a:t>
            </a:r>
          </a:p>
          <a:p>
            <a:pPr marL="349250" marR="0" lvl="0" indent="-196850" algn="l" rtl="0">
              <a:spcBef>
                <a:spcPts val="0"/>
              </a:spcBef>
              <a:spcAft>
                <a:spcPts val="0"/>
              </a:spcAft>
              <a:buClr>
                <a:schemeClr val="accent2"/>
              </a:buClr>
              <a:buSzPts val="2400"/>
              <a:buFont typeface="Noto Sans Symbols"/>
              <a:buNone/>
            </a:pPr>
            <a:endParaRPr sz="24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2422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g24e406bea11_0_10"/>
          <p:cNvSpPr txBox="1">
            <a:spLocks noGrp="1"/>
          </p:cNvSpPr>
          <p:nvPr>
            <p:ph type="ctrTitle"/>
          </p:nvPr>
        </p:nvSpPr>
        <p:spPr>
          <a:xfrm>
            <a:off x="1322387" y="1143000"/>
            <a:ext cx="6499200" cy="1293900"/>
          </a:xfrm>
          <a:prstGeom prst="rect">
            <a:avLst/>
          </a:prstGeom>
          <a:noFill/>
          <a:ln>
            <a:noFill/>
          </a:ln>
        </p:spPr>
        <p:txBody>
          <a:bodyPr spcFirstLastPara="1" wrap="square" lIns="182875" tIns="45700" rIns="182875" bIns="45700" anchor="b" anchorCtr="0">
            <a:noAutofit/>
          </a:bodyPr>
          <a:lstStyle/>
          <a:p>
            <a:pPr marL="0" lvl="0" indent="0" algn="ctr" rtl="0">
              <a:lnSpc>
                <a:spcPct val="100000"/>
              </a:lnSpc>
              <a:spcBef>
                <a:spcPts val="0"/>
              </a:spcBef>
              <a:spcAft>
                <a:spcPts val="0"/>
              </a:spcAft>
              <a:buSzPts val="3960"/>
              <a:buNone/>
            </a:pPr>
            <a:r>
              <a:rPr lang="en-US" dirty="0">
                <a:solidFill>
                  <a:srgbClr val="00B050"/>
                </a:solidFill>
              </a:rPr>
              <a:t>I. 1+1 Master’s degree program ( Double Degree)</a:t>
            </a:r>
            <a:endParaRPr dirty="0">
              <a:solidFill>
                <a:srgbClr val="00B050"/>
              </a:solidFill>
            </a:endParaRPr>
          </a:p>
        </p:txBody>
      </p:sp>
    </p:spTree>
    <p:extLst>
      <p:ext uri="{BB962C8B-B14F-4D97-AF65-F5344CB8AC3E}">
        <p14:creationId xmlns:p14="http://schemas.microsoft.com/office/powerpoint/2010/main" val="3920665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Departments at Illinois Tech </a:t>
            </a:r>
            <a:br>
              <a:rPr lang="en-US" sz="2800" b="1" dirty="0"/>
            </a:br>
            <a:r>
              <a:rPr lang="en-US" sz="2800" b="1" dirty="0"/>
              <a:t>(Graduate level)</a:t>
            </a:r>
            <a:endParaRPr sz="2800" b="1" dirty="0"/>
          </a:p>
        </p:txBody>
      </p:sp>
      <p:sp>
        <p:nvSpPr>
          <p:cNvPr id="65" name="Google Shape;65;p4"/>
          <p:cNvSpPr txBox="1">
            <a:spLocks noGrp="1"/>
          </p:cNvSpPr>
          <p:nvPr>
            <p:ph type="body" idx="1"/>
          </p:nvPr>
        </p:nvSpPr>
        <p:spPr>
          <a:xfrm>
            <a:off x="473676" y="807308"/>
            <a:ext cx="8509687" cy="4255229"/>
          </a:xfrm>
          <a:prstGeom prst="rect">
            <a:avLst/>
          </a:prstGeom>
          <a:noFill/>
          <a:ln>
            <a:noFill/>
          </a:ln>
        </p:spPr>
        <p:txBody>
          <a:bodyPr spcFirstLastPara="1" wrap="square" lIns="91425" tIns="45700" rIns="91425" bIns="45700" anchor="t" anchorCtr="0">
            <a:noAutofit/>
          </a:bodyPr>
          <a:lstStyle/>
          <a:p>
            <a:pPr marL="349250" marR="0" lvl="0" indent="-196850" algn="l" rtl="0">
              <a:spcBef>
                <a:spcPts val="0"/>
              </a:spcBef>
              <a:spcAft>
                <a:spcPts val="0"/>
              </a:spcAft>
              <a:buClr>
                <a:schemeClr val="accent2"/>
              </a:buClr>
              <a:buSzPts val="2400"/>
              <a:buFont typeface="Noto Sans Symbols"/>
              <a:buNone/>
            </a:pPr>
            <a:r>
              <a:rPr lang="en-US" sz="1200" b="1" dirty="0"/>
              <a:t>ARMOUR COLLEGE OF ENGINEERING</a:t>
            </a:r>
          </a:p>
          <a:p>
            <a:pPr marL="349250" marR="0" lvl="0" indent="-196850" algn="l" rtl="0">
              <a:spcBef>
                <a:spcPts val="0"/>
              </a:spcBef>
              <a:spcAft>
                <a:spcPts val="0"/>
              </a:spcAft>
              <a:buClr>
                <a:schemeClr val="accent2"/>
              </a:buClr>
              <a:buSzPts val="2400"/>
              <a:buFont typeface="Noto Sans Symbols"/>
              <a:buNone/>
            </a:pPr>
            <a:endParaRPr lang="en-US" sz="1200" b="1" dirty="0"/>
          </a:p>
          <a:p>
            <a:pPr marL="349250" marR="0" lvl="0" indent="-196850" algn="l" rtl="0">
              <a:spcBef>
                <a:spcPts val="0"/>
              </a:spcBef>
              <a:spcAft>
                <a:spcPts val="0"/>
              </a:spcAft>
              <a:buClr>
                <a:schemeClr val="accent2"/>
              </a:buClr>
              <a:buSzPts val="2400"/>
              <a:buFont typeface="Noto Sans Symbols"/>
              <a:buNone/>
            </a:pPr>
            <a:r>
              <a:rPr lang="en-US" sz="1200" dirty="0">
                <a:solidFill>
                  <a:schemeClr val="bg1"/>
                </a:solidFill>
              </a:rPr>
              <a:t>Department of Electrical and Computer Engineering  - www.iit.edu/ece</a:t>
            </a:r>
          </a:p>
          <a:p>
            <a:pPr marL="349250" marR="0" lvl="0" indent="-196850" algn="l" rtl="0">
              <a:spcBef>
                <a:spcPts val="0"/>
              </a:spcBef>
              <a:spcAft>
                <a:spcPts val="0"/>
              </a:spcAft>
              <a:buClr>
                <a:schemeClr val="accent2"/>
              </a:buClr>
              <a:buSzPts val="2400"/>
              <a:buFont typeface="Noto Sans Symbols"/>
              <a:buNone/>
            </a:pPr>
            <a:r>
              <a:rPr lang="en-US" sz="1200" dirty="0">
                <a:solidFill>
                  <a:schemeClr val="bg1"/>
                </a:solidFill>
              </a:rPr>
              <a:t>Department of Biomedical Engineering - www.iit.edu/bme</a:t>
            </a:r>
          </a:p>
          <a:p>
            <a:pPr marL="349250" marR="0" lvl="0" indent="-196850" algn="l" rtl="0">
              <a:spcBef>
                <a:spcPts val="0"/>
              </a:spcBef>
              <a:spcAft>
                <a:spcPts val="0"/>
              </a:spcAft>
              <a:buClr>
                <a:schemeClr val="accent2"/>
              </a:buClr>
              <a:buSzPts val="2400"/>
              <a:buFont typeface="Noto Sans Symbols"/>
              <a:buNone/>
            </a:pPr>
            <a:r>
              <a:rPr lang="en-US" sz="1200" dirty="0">
                <a:solidFill>
                  <a:schemeClr val="bg1"/>
                </a:solidFill>
              </a:rPr>
              <a:t>Department of Industrial Technology and Management – www.iit.edu/intm</a:t>
            </a:r>
          </a:p>
          <a:p>
            <a:pPr marL="349250" marR="0" lvl="0" indent="-196850" algn="l" rtl="0">
              <a:spcBef>
                <a:spcPts val="0"/>
              </a:spcBef>
              <a:spcAft>
                <a:spcPts val="0"/>
              </a:spcAft>
              <a:buClr>
                <a:schemeClr val="accent2"/>
              </a:buClr>
              <a:buSzPts val="2400"/>
              <a:buFont typeface="Noto Sans Symbols"/>
              <a:buNone/>
            </a:pPr>
            <a:r>
              <a:rPr lang="en-US" sz="1200" dirty="0">
                <a:solidFill>
                  <a:schemeClr val="bg1"/>
                </a:solidFill>
              </a:rPr>
              <a:t>Department of Mechanical, Materials and Aerospace Engineering – www.iit.edu/mmae</a:t>
            </a:r>
          </a:p>
          <a:p>
            <a:pPr marL="349250" marR="0" lvl="0" indent="-196850" algn="l" rtl="0">
              <a:spcBef>
                <a:spcPts val="0"/>
              </a:spcBef>
              <a:spcAft>
                <a:spcPts val="0"/>
              </a:spcAft>
              <a:buClr>
                <a:schemeClr val="accent2"/>
              </a:buClr>
              <a:buSzPts val="2400"/>
              <a:buFont typeface="Noto Sans Symbols"/>
              <a:buNone/>
            </a:pPr>
            <a:r>
              <a:rPr lang="en-US" sz="1200" dirty="0">
                <a:solidFill>
                  <a:schemeClr val="bg1"/>
                </a:solidFill>
              </a:rPr>
              <a:t>Department of Chemical and Biological Engineering – www.iit.edu/chbe</a:t>
            </a:r>
          </a:p>
          <a:p>
            <a:pPr marL="349250" marR="0" lvl="0" indent="-196850" algn="l" rtl="0">
              <a:spcBef>
                <a:spcPts val="0"/>
              </a:spcBef>
              <a:spcAft>
                <a:spcPts val="0"/>
              </a:spcAft>
              <a:buClr>
                <a:schemeClr val="accent2"/>
              </a:buClr>
              <a:buSzPts val="2400"/>
              <a:buFont typeface="Noto Sans Symbols"/>
              <a:buNone/>
            </a:pPr>
            <a:endParaRPr lang="en-US" sz="1200" b="1" dirty="0"/>
          </a:p>
          <a:p>
            <a:pPr marL="349250" marR="0" lvl="0" indent="-196850" algn="l" rtl="0">
              <a:spcBef>
                <a:spcPts val="0"/>
              </a:spcBef>
              <a:spcAft>
                <a:spcPts val="0"/>
              </a:spcAft>
              <a:buClr>
                <a:schemeClr val="accent2"/>
              </a:buClr>
              <a:buSzPts val="2400"/>
              <a:buFont typeface="Noto Sans Symbols"/>
              <a:buNone/>
            </a:pPr>
            <a:endParaRPr lang="en-US" sz="1200" b="1" dirty="0"/>
          </a:p>
          <a:p>
            <a:pPr marL="349250" marR="0" lvl="0" indent="-196850" algn="l" rtl="0">
              <a:spcBef>
                <a:spcPts val="0"/>
              </a:spcBef>
              <a:spcAft>
                <a:spcPts val="0"/>
              </a:spcAft>
              <a:buClr>
                <a:schemeClr val="accent2"/>
              </a:buClr>
              <a:buSzPts val="2400"/>
              <a:buFont typeface="Noto Sans Symbols"/>
              <a:buNone/>
            </a:pPr>
            <a:endParaRPr lang="en-US" sz="1200" b="1" dirty="0"/>
          </a:p>
          <a:p>
            <a:pPr marL="349250" marR="0" lvl="0" indent="-196850" algn="l" rtl="0">
              <a:spcBef>
                <a:spcPts val="0"/>
              </a:spcBef>
              <a:spcAft>
                <a:spcPts val="0"/>
              </a:spcAft>
              <a:buClr>
                <a:schemeClr val="accent2"/>
              </a:buClr>
              <a:buSzPts val="2400"/>
              <a:buFont typeface="Noto Sans Symbols"/>
              <a:buNone/>
            </a:pPr>
            <a:r>
              <a:rPr lang="en-US" sz="1200" b="1" dirty="0"/>
              <a:t>COLLEGE OF COMPUTING</a:t>
            </a:r>
          </a:p>
          <a:p>
            <a:pPr marL="349250" marR="0" lvl="0" indent="-196850" algn="l" rtl="0">
              <a:spcBef>
                <a:spcPts val="0"/>
              </a:spcBef>
              <a:spcAft>
                <a:spcPts val="0"/>
              </a:spcAft>
              <a:buClr>
                <a:schemeClr val="accent2"/>
              </a:buClr>
              <a:buSzPts val="2400"/>
              <a:buFont typeface="Noto Sans Symbols"/>
              <a:buNone/>
            </a:pPr>
            <a:r>
              <a:rPr lang="en-US" sz="1200" dirty="0">
                <a:solidFill>
                  <a:schemeClr val="bg1"/>
                </a:solidFill>
              </a:rPr>
              <a:t>Department of Computer Science – www.iit.edu/computer-science</a:t>
            </a:r>
          </a:p>
          <a:p>
            <a:pPr marL="349250" marR="0" lvl="0" indent="-196850" algn="l" rtl="0">
              <a:spcBef>
                <a:spcPts val="0"/>
              </a:spcBef>
              <a:spcAft>
                <a:spcPts val="0"/>
              </a:spcAft>
              <a:buClr>
                <a:schemeClr val="accent2"/>
              </a:buClr>
              <a:buSzPts val="2400"/>
              <a:buFont typeface="Noto Sans Symbols"/>
              <a:buNone/>
            </a:pPr>
            <a:r>
              <a:rPr lang="en-US" sz="1200" dirty="0">
                <a:solidFill>
                  <a:schemeClr val="bg1"/>
                </a:solidFill>
              </a:rPr>
              <a:t>Department of Applied Mathematics – www.iit.edu/applied-mathematics</a:t>
            </a:r>
          </a:p>
          <a:p>
            <a:pPr marL="349250" marR="0" lvl="0" indent="-196850" algn="l" rtl="0">
              <a:spcBef>
                <a:spcPts val="0"/>
              </a:spcBef>
              <a:spcAft>
                <a:spcPts val="0"/>
              </a:spcAft>
              <a:buClr>
                <a:schemeClr val="accent2"/>
              </a:buClr>
              <a:buSzPts val="2400"/>
              <a:buFont typeface="Noto Sans Symbols"/>
              <a:buNone/>
            </a:pPr>
            <a:r>
              <a:rPr lang="en-US" sz="1200" dirty="0">
                <a:solidFill>
                  <a:schemeClr val="bg1"/>
                </a:solidFill>
              </a:rPr>
              <a:t>Department of Information Technology and Management – www.iit.edu/itm</a:t>
            </a:r>
          </a:p>
          <a:p>
            <a:pPr marL="349250" marR="0" lvl="0" indent="-196850" algn="l" rtl="0">
              <a:spcBef>
                <a:spcPts val="0"/>
              </a:spcBef>
              <a:spcAft>
                <a:spcPts val="0"/>
              </a:spcAft>
              <a:buClr>
                <a:schemeClr val="accent2"/>
              </a:buClr>
              <a:buSzPts val="2400"/>
              <a:buFont typeface="Noto Sans Symbols"/>
              <a:buNone/>
            </a:pPr>
            <a:endParaRPr lang="en-US" sz="1200" b="1" dirty="0"/>
          </a:p>
          <a:p>
            <a:pPr marL="349250" marR="0" lvl="0" indent="-196850" algn="l" rtl="0">
              <a:spcBef>
                <a:spcPts val="0"/>
              </a:spcBef>
              <a:spcAft>
                <a:spcPts val="0"/>
              </a:spcAft>
              <a:buClr>
                <a:schemeClr val="accent2"/>
              </a:buClr>
              <a:buSzPts val="2400"/>
              <a:buFont typeface="Noto Sans Symbols"/>
              <a:buNone/>
            </a:pPr>
            <a:endParaRPr lang="en-US" sz="1200" b="1" dirty="0"/>
          </a:p>
          <a:p>
            <a:pPr marL="349250" marR="0" lvl="0" indent="-196850" algn="l" rtl="0">
              <a:spcBef>
                <a:spcPts val="0"/>
              </a:spcBef>
              <a:spcAft>
                <a:spcPts val="0"/>
              </a:spcAft>
              <a:buClr>
                <a:schemeClr val="accent2"/>
              </a:buClr>
              <a:buSzPts val="2400"/>
              <a:buFont typeface="Noto Sans Symbols"/>
              <a:buNone/>
            </a:pPr>
            <a:endParaRPr lang="en-US" sz="1200" b="1" dirty="0"/>
          </a:p>
          <a:p>
            <a:pPr marL="349250" marR="0" lvl="0" indent="-196850" algn="l" rtl="0">
              <a:spcBef>
                <a:spcPts val="0"/>
              </a:spcBef>
              <a:spcAft>
                <a:spcPts val="0"/>
              </a:spcAft>
              <a:buClr>
                <a:schemeClr val="accent2"/>
              </a:buClr>
              <a:buSzPts val="2400"/>
              <a:buFont typeface="Noto Sans Symbols"/>
              <a:buNone/>
            </a:pPr>
            <a:endParaRPr lang="en-US" sz="1200" b="1" dirty="0"/>
          </a:p>
          <a:p>
            <a:pPr marL="349250" marR="0" lvl="0" indent="-196850" algn="l" rtl="0">
              <a:spcBef>
                <a:spcPts val="0"/>
              </a:spcBef>
              <a:spcAft>
                <a:spcPts val="0"/>
              </a:spcAft>
              <a:buClr>
                <a:schemeClr val="accent2"/>
              </a:buClr>
              <a:buSzPts val="2400"/>
              <a:buFont typeface="Noto Sans Symbols"/>
              <a:buNone/>
            </a:pPr>
            <a:endParaRPr lang="en-US" sz="1200" b="1" dirty="0">
              <a:solidFill>
                <a:schemeClr val="bg1"/>
              </a:solidFill>
            </a:endParaRPr>
          </a:p>
          <a:p>
            <a:pPr marL="349250" marR="0" lvl="0" indent="-196850" algn="l" rtl="0">
              <a:spcBef>
                <a:spcPts val="0"/>
              </a:spcBef>
              <a:spcAft>
                <a:spcPts val="0"/>
              </a:spcAft>
              <a:buClr>
                <a:schemeClr val="accent2"/>
              </a:buClr>
              <a:buSzPts val="2400"/>
              <a:buFont typeface="Noto Sans Symbols"/>
              <a:buNone/>
            </a:pPr>
            <a:r>
              <a:rPr lang="en-US" sz="1200" b="1" dirty="0">
                <a:solidFill>
                  <a:schemeClr val="tx1"/>
                </a:solidFill>
              </a:rPr>
              <a:t>STUART SCHOOL OF BUSINESS  </a:t>
            </a:r>
            <a:r>
              <a:rPr lang="en-US" sz="1200" b="1" dirty="0">
                <a:solidFill>
                  <a:schemeClr val="bg1"/>
                </a:solidFill>
              </a:rPr>
              <a:t>- </a:t>
            </a:r>
            <a:r>
              <a:rPr lang="en-US" sz="1200" dirty="0">
                <a:solidFill>
                  <a:schemeClr val="bg1"/>
                </a:solidFill>
              </a:rPr>
              <a:t>www.stuart.iit.edu</a:t>
            </a:r>
          </a:p>
        </p:txBody>
      </p:sp>
      <p:pic>
        <p:nvPicPr>
          <p:cNvPr id="2" name="Picture 1">
            <a:extLst>
              <a:ext uri="{FF2B5EF4-FFF2-40B4-BE49-F238E27FC236}">
                <a16:creationId xmlns:a16="http://schemas.microsoft.com/office/drawing/2014/main" id="{798A2880-4E2F-D354-8DC6-4584520144E0}"/>
              </a:ext>
            </a:extLst>
          </p:cNvPr>
          <p:cNvPicPr>
            <a:picLocks noChangeAspect="1"/>
          </p:cNvPicPr>
          <p:nvPr/>
        </p:nvPicPr>
        <p:blipFill>
          <a:blip r:embed="rId3"/>
          <a:stretch>
            <a:fillRect/>
          </a:stretch>
        </p:blipFill>
        <p:spPr>
          <a:xfrm>
            <a:off x="6908194" y="936736"/>
            <a:ext cx="1057423" cy="1057423"/>
          </a:xfrm>
          <a:prstGeom prst="rect">
            <a:avLst/>
          </a:prstGeom>
        </p:spPr>
      </p:pic>
      <p:pic>
        <p:nvPicPr>
          <p:cNvPr id="3" name="Picture 2">
            <a:extLst>
              <a:ext uri="{FF2B5EF4-FFF2-40B4-BE49-F238E27FC236}">
                <a16:creationId xmlns:a16="http://schemas.microsoft.com/office/drawing/2014/main" id="{D11CCFB3-DC26-F7A2-1EE9-BAD94E2B1A4A}"/>
              </a:ext>
            </a:extLst>
          </p:cNvPr>
          <p:cNvPicPr>
            <a:picLocks noChangeAspect="1"/>
          </p:cNvPicPr>
          <p:nvPr/>
        </p:nvPicPr>
        <p:blipFill>
          <a:blip r:embed="rId4"/>
          <a:stretch>
            <a:fillRect/>
          </a:stretch>
        </p:blipFill>
        <p:spPr>
          <a:xfrm>
            <a:off x="7020610" y="2353501"/>
            <a:ext cx="1057423" cy="1057423"/>
          </a:xfrm>
          <a:prstGeom prst="rect">
            <a:avLst/>
          </a:prstGeom>
        </p:spPr>
      </p:pic>
      <p:pic>
        <p:nvPicPr>
          <p:cNvPr id="4" name="Picture 3">
            <a:extLst>
              <a:ext uri="{FF2B5EF4-FFF2-40B4-BE49-F238E27FC236}">
                <a16:creationId xmlns:a16="http://schemas.microsoft.com/office/drawing/2014/main" id="{7460BD8C-31B7-D0F6-43EA-BE3FDA92C5E7}"/>
              </a:ext>
            </a:extLst>
          </p:cNvPr>
          <p:cNvPicPr>
            <a:picLocks noChangeAspect="1"/>
          </p:cNvPicPr>
          <p:nvPr/>
        </p:nvPicPr>
        <p:blipFill>
          <a:blip r:embed="rId5"/>
          <a:stretch>
            <a:fillRect/>
          </a:stretch>
        </p:blipFill>
        <p:spPr>
          <a:xfrm>
            <a:off x="4770229" y="4119430"/>
            <a:ext cx="943107" cy="943107"/>
          </a:xfrm>
          <a:prstGeom prst="rect">
            <a:avLst/>
          </a:prstGeom>
        </p:spPr>
      </p:pic>
    </p:spTree>
    <p:extLst>
      <p:ext uri="{BB962C8B-B14F-4D97-AF65-F5344CB8AC3E}">
        <p14:creationId xmlns:p14="http://schemas.microsoft.com/office/powerpoint/2010/main" val="8744564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Master’s Degree Program</a:t>
            </a:r>
            <a:endParaRPr sz="2800" b="1" dirty="0"/>
          </a:p>
        </p:txBody>
      </p:sp>
      <p:sp>
        <p:nvSpPr>
          <p:cNvPr id="65" name="Google Shape;65;p4"/>
          <p:cNvSpPr txBox="1">
            <a:spLocks noGrp="1"/>
          </p:cNvSpPr>
          <p:nvPr>
            <p:ph type="body" idx="1"/>
          </p:nvPr>
        </p:nvSpPr>
        <p:spPr>
          <a:xfrm>
            <a:off x="0" y="807309"/>
            <a:ext cx="8983363" cy="4394886"/>
          </a:xfrm>
          <a:prstGeom prst="rect">
            <a:avLst/>
          </a:prstGeom>
          <a:noFill/>
          <a:ln>
            <a:noFill/>
          </a:ln>
        </p:spPr>
        <p:txBody>
          <a:bodyPr spcFirstLastPara="1" wrap="square" lIns="91425" tIns="45700" rIns="91425" bIns="45700" anchor="t" anchorCtr="0">
            <a:noAutofit/>
          </a:bodyPr>
          <a:lstStyle/>
          <a:p>
            <a:pPr marL="349250" marR="0" lvl="0" indent="-196850" algn="l" rtl="0">
              <a:spcBef>
                <a:spcPts val="0"/>
              </a:spcBef>
              <a:spcAft>
                <a:spcPts val="0"/>
              </a:spcAft>
              <a:buClr>
                <a:schemeClr val="accent2"/>
              </a:buClr>
              <a:buSzPts val="2400"/>
              <a:buFont typeface="Noto Sans Symbols"/>
              <a:buNone/>
            </a:pPr>
            <a:r>
              <a:rPr lang="en-US" sz="1400" b="1" dirty="0">
                <a:solidFill>
                  <a:schemeClr val="dk1"/>
                </a:solidFill>
                <a:latin typeface="Arial"/>
                <a:ea typeface="Arial"/>
                <a:cs typeface="Arial"/>
                <a:sym typeface="Arial"/>
              </a:rPr>
              <a:t>What are the types of Master’s degree program at IIT?</a:t>
            </a:r>
            <a:endParaRPr lang="en-US" sz="1400" b="1" dirty="0"/>
          </a:p>
          <a:p>
            <a:pPr marL="349250" marR="0" lvl="0" indent="-196850" algn="l" rtl="0">
              <a:spcBef>
                <a:spcPts val="0"/>
              </a:spcBef>
              <a:spcAft>
                <a:spcPts val="0"/>
              </a:spcAft>
              <a:buClr>
                <a:schemeClr val="accent2"/>
              </a:buClr>
              <a:buSzPts val="2400"/>
              <a:buFont typeface="Noto Sans Symbols"/>
              <a:buNone/>
            </a:pPr>
            <a:r>
              <a:rPr lang="en-US" sz="1400" dirty="0"/>
              <a:t>M.S. ( Master of Science): MAS ( Professional Master’s):  M.Eng. ( Master of Engineering)</a:t>
            </a:r>
            <a:r>
              <a:rPr lang="en-US" sz="1400" dirty="0">
                <a:solidFill>
                  <a:schemeClr val="dk1"/>
                </a:solidFill>
                <a:latin typeface="Arial"/>
                <a:ea typeface="Arial"/>
                <a:cs typeface="Arial"/>
                <a:sym typeface="Arial"/>
              </a:rPr>
              <a:t>    </a:t>
            </a:r>
            <a:endParaRPr lang="en-US" sz="1400" dirty="0"/>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Are they all accepted in the work place?  </a:t>
            </a:r>
            <a:r>
              <a:rPr lang="en-US" sz="1400" dirty="0"/>
              <a:t>YES</a:t>
            </a:r>
          </a:p>
          <a:p>
            <a:pPr marL="349250" marR="0" lvl="0" indent="-196850" algn="l" rtl="0">
              <a:spcBef>
                <a:spcPts val="0"/>
              </a:spcBef>
              <a:spcAft>
                <a:spcPts val="0"/>
              </a:spcAft>
              <a:buClr>
                <a:schemeClr val="accent2"/>
              </a:buClr>
              <a:buSzPts val="2400"/>
              <a:buFont typeface="Noto Sans Symbols"/>
              <a:buNone/>
            </a:pPr>
            <a:r>
              <a:rPr lang="en-US" sz="1400" dirty="0"/>
              <a:t>                                                 </a:t>
            </a:r>
          </a:p>
          <a:p>
            <a:pPr marL="349250" marR="0" lvl="0" indent="-196850" algn="l" rtl="0">
              <a:spcBef>
                <a:spcPts val="0"/>
              </a:spcBef>
              <a:spcAft>
                <a:spcPts val="0"/>
              </a:spcAft>
              <a:buClr>
                <a:schemeClr val="accent2"/>
              </a:buClr>
              <a:buSzPts val="2400"/>
              <a:buFont typeface="Noto Sans Symbols"/>
              <a:buNone/>
            </a:pPr>
            <a:r>
              <a:rPr lang="en-US" sz="1400" b="1" dirty="0"/>
              <a:t>How many credits are in different Master’s degree programs?   </a:t>
            </a:r>
            <a:r>
              <a:rPr lang="en-US" sz="1400" dirty="0"/>
              <a:t>30 credits or 32 credits of 33 credits on</a:t>
            </a:r>
          </a:p>
          <a:p>
            <a:pPr marL="349250" marR="0" lvl="0" indent="-196850" algn="l" rtl="0">
              <a:spcBef>
                <a:spcPts val="0"/>
              </a:spcBef>
              <a:spcAft>
                <a:spcPts val="0"/>
              </a:spcAft>
              <a:buClr>
                <a:schemeClr val="accent2"/>
              </a:buClr>
              <a:buSzPts val="2400"/>
              <a:buFont typeface="Noto Sans Symbols"/>
              <a:buNone/>
            </a:pPr>
            <a:r>
              <a:rPr lang="en-US" sz="1400" dirty="0"/>
              <a:t> average</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What is the ECTS credit equivalency to the U.S. credit system?  </a:t>
            </a:r>
            <a:r>
              <a:rPr lang="en-US" sz="1400" dirty="0"/>
              <a:t>1 U.S. credit = 2 ECTS</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Which Master’s degree and program fields are applicable?  </a:t>
            </a:r>
            <a:r>
              <a:rPr lang="en-US" sz="1400" u="sng" dirty="0"/>
              <a:t>All </a:t>
            </a:r>
            <a:r>
              <a:rPr lang="en-US" sz="1400" dirty="0"/>
              <a:t>– as long as the home institution</a:t>
            </a:r>
          </a:p>
          <a:p>
            <a:pPr marL="349250" marR="0" lvl="0" indent="-196850" algn="l" rtl="0">
              <a:spcBef>
                <a:spcPts val="0"/>
              </a:spcBef>
              <a:spcAft>
                <a:spcPts val="0"/>
              </a:spcAft>
              <a:buClr>
                <a:schemeClr val="accent2"/>
              </a:buClr>
              <a:buSzPts val="2400"/>
              <a:buFont typeface="Noto Sans Symbols"/>
              <a:buNone/>
            </a:pPr>
            <a:r>
              <a:rPr lang="en-US" sz="1400" dirty="0"/>
              <a:t>approves of the Master’s degree and field chosen</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What is the meaning of program fields?</a:t>
            </a:r>
            <a:r>
              <a:rPr lang="en-US" sz="1400" dirty="0"/>
              <a:t> Examples – electrical engineering, or power engineering, Food</a:t>
            </a:r>
          </a:p>
          <a:p>
            <a:pPr marL="349250" marR="0" lvl="0" indent="-196850" algn="l" rtl="0">
              <a:spcBef>
                <a:spcPts val="0"/>
              </a:spcBef>
              <a:spcAft>
                <a:spcPts val="0"/>
              </a:spcAft>
              <a:buClr>
                <a:schemeClr val="accent2"/>
              </a:buClr>
              <a:buSzPts val="2400"/>
              <a:buFont typeface="Noto Sans Symbols"/>
              <a:buNone/>
            </a:pPr>
            <a:r>
              <a:rPr lang="en-US" sz="1400" dirty="0"/>
              <a:t>Science, Biology, Psychology, etc.  Degree programs offered are per field of study</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Can one take any course from any department in a Master’s degree program?  </a:t>
            </a:r>
            <a:r>
              <a:rPr lang="en-US" sz="1400" u="sng" dirty="0"/>
              <a:t>No</a:t>
            </a:r>
          </a:p>
          <a:p>
            <a:pPr marL="349250" marR="0" lvl="0" indent="-196850" algn="l" rtl="0">
              <a:spcBef>
                <a:spcPts val="0"/>
              </a:spcBef>
              <a:spcAft>
                <a:spcPts val="0"/>
              </a:spcAft>
              <a:buClr>
                <a:schemeClr val="accent2"/>
              </a:buClr>
              <a:buSzPts val="2400"/>
              <a:buFont typeface="Noto Sans Symbols"/>
              <a:buNone/>
            </a:pPr>
            <a:r>
              <a:rPr lang="en-US" sz="1400" dirty="0"/>
              <a:t>All Master degree programs comprise core courses and a certain number of electives that a student must</a:t>
            </a:r>
          </a:p>
          <a:p>
            <a:pPr marL="349250" marR="0" lvl="0" indent="-196850" algn="l" rtl="0">
              <a:spcBef>
                <a:spcPts val="0"/>
              </a:spcBef>
              <a:spcAft>
                <a:spcPts val="0"/>
              </a:spcAft>
              <a:buClr>
                <a:schemeClr val="accent2"/>
              </a:buClr>
              <a:buSzPts val="2400"/>
              <a:buFont typeface="Noto Sans Symbols"/>
              <a:buNone/>
            </a:pPr>
            <a:r>
              <a:rPr lang="en-US" sz="1400" dirty="0"/>
              <a:t>complete related to his/her field of study.  A couple of elective courses from another department may be</a:t>
            </a:r>
          </a:p>
          <a:p>
            <a:pPr marL="349250" marR="0" lvl="0" indent="-196850" algn="l" rtl="0">
              <a:spcBef>
                <a:spcPts val="0"/>
              </a:spcBef>
              <a:spcAft>
                <a:spcPts val="0"/>
              </a:spcAft>
              <a:buClr>
                <a:schemeClr val="accent2"/>
              </a:buClr>
              <a:buSzPts val="2400"/>
              <a:buFont typeface="Noto Sans Symbols"/>
              <a:buNone/>
            </a:pPr>
            <a:r>
              <a:rPr lang="en-US" sz="1400" dirty="0"/>
              <a:t>possible with prior approval from the student’s IIT academic adviser </a:t>
            </a:r>
          </a:p>
          <a:p>
            <a:pPr marL="349250" marR="0" lvl="0" indent="-196850" algn="l" rtl="0">
              <a:spcBef>
                <a:spcPts val="0"/>
              </a:spcBef>
              <a:spcAft>
                <a:spcPts val="0"/>
              </a:spcAft>
              <a:buClr>
                <a:schemeClr val="accent2"/>
              </a:buClr>
              <a:buSzPts val="2400"/>
              <a:buFont typeface="Noto Sans Symbols"/>
              <a:buNone/>
            </a:pPr>
            <a:endParaRPr lang="en-US" sz="1600" dirty="0"/>
          </a:p>
          <a:p>
            <a:pPr marL="349250" marR="0" lvl="0" indent="-196850" algn="l" rtl="0">
              <a:spcBef>
                <a:spcPts val="0"/>
              </a:spcBef>
              <a:spcAft>
                <a:spcPts val="0"/>
              </a:spcAft>
              <a:buClr>
                <a:schemeClr val="accent2"/>
              </a:buClr>
              <a:buSzPts val="2400"/>
              <a:buFont typeface="Noto Sans Symbols"/>
              <a:buNone/>
            </a:pPr>
            <a:endParaRPr sz="24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973136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32951"/>
            <a:ext cx="8042275" cy="888613"/>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br>
              <a:rPr lang="en-US" dirty="0"/>
            </a:br>
            <a:br>
              <a:rPr lang="en-US" dirty="0"/>
            </a:br>
            <a:r>
              <a:rPr lang="en-US" dirty="0">
                <a:solidFill>
                  <a:srgbClr val="00B050"/>
                </a:solidFill>
              </a:rPr>
              <a:t>1+1</a:t>
            </a:r>
            <a:r>
              <a:rPr lang="en-US" sz="2800" b="1" dirty="0">
                <a:solidFill>
                  <a:srgbClr val="00B050"/>
                </a:solidFill>
              </a:rPr>
              <a:t> Master’s program</a:t>
            </a:r>
            <a:r>
              <a:rPr lang="en-US" dirty="0">
                <a:solidFill>
                  <a:srgbClr val="00B050"/>
                </a:solidFill>
              </a:rPr>
              <a:t>- Double Degree</a:t>
            </a:r>
            <a:br>
              <a:rPr lang="en-US" sz="2800" b="1" dirty="0"/>
            </a:br>
            <a:endParaRPr sz="2800" b="1" dirty="0"/>
          </a:p>
        </p:txBody>
      </p:sp>
      <p:sp>
        <p:nvSpPr>
          <p:cNvPr id="2" name="Text Placeholder 1">
            <a:extLst>
              <a:ext uri="{FF2B5EF4-FFF2-40B4-BE49-F238E27FC236}">
                <a16:creationId xmlns:a16="http://schemas.microsoft.com/office/drawing/2014/main" id="{2323AF12-3ECE-6F48-F24D-663F981B7DED}"/>
              </a:ext>
            </a:extLst>
          </p:cNvPr>
          <p:cNvSpPr txBox="1">
            <a:spLocks noGrp="1"/>
          </p:cNvSpPr>
          <p:nvPr>
            <p:ph type="body" idx="1"/>
          </p:nvPr>
        </p:nvSpPr>
        <p:spPr>
          <a:xfrm>
            <a:off x="473075" y="808038"/>
            <a:ext cx="8757422" cy="5734863"/>
          </a:xfrm>
          <a:prstGeom prst="rect">
            <a:avLst/>
          </a:prstGeom>
          <a:noFill/>
        </p:spPr>
        <p:txBody>
          <a:bodyPr wrap="square">
            <a:spAutoFit/>
          </a:bodyPr>
          <a:lstStyle/>
          <a:p>
            <a:pPr marL="101600" indent="0">
              <a:spcAft>
                <a:spcPts val="1200"/>
              </a:spcAft>
              <a:buNone/>
              <a:defRPr/>
            </a:pPr>
            <a:r>
              <a:rPr lang="en-US" b="1" dirty="0">
                <a:latin typeface="+mn-lt"/>
              </a:rPr>
              <a:t>Preselection</a:t>
            </a:r>
            <a:r>
              <a:rPr lang="en-US" dirty="0">
                <a:latin typeface="+mn-lt"/>
              </a:rPr>
              <a:t>  ( only preselected students may apply)</a:t>
            </a:r>
          </a:p>
          <a:p>
            <a:pPr marL="101600" indent="0">
              <a:spcAft>
                <a:spcPts val="1200"/>
              </a:spcAft>
              <a:buNone/>
              <a:defRPr/>
            </a:pPr>
            <a:r>
              <a:rPr lang="en-US" b="1" dirty="0">
                <a:latin typeface="+mn-lt"/>
              </a:rPr>
              <a:t>Completion</a:t>
            </a:r>
            <a:r>
              <a:rPr lang="en-US" dirty="0">
                <a:latin typeface="+mn-lt"/>
              </a:rPr>
              <a:t> ( Illinois Tech Graduate International application online)</a:t>
            </a:r>
          </a:p>
          <a:p>
            <a:pPr marL="101600" indent="0">
              <a:spcAft>
                <a:spcPts val="1200"/>
              </a:spcAft>
              <a:buNone/>
              <a:defRPr/>
            </a:pPr>
            <a:r>
              <a:rPr lang="en-US" b="1" dirty="0">
                <a:latin typeface="+mn-lt"/>
              </a:rPr>
              <a:t>Official English proficiency score report (</a:t>
            </a:r>
            <a:r>
              <a:rPr lang="en-US" dirty="0">
                <a:latin typeface="+mn-lt"/>
              </a:rPr>
              <a:t>to be ordered and sent by the testing organization directly to Illinois Tech( </a:t>
            </a:r>
            <a:r>
              <a:rPr lang="en-US" sz="1600" dirty="0">
                <a:latin typeface="+mn-lt"/>
              </a:rPr>
              <a:t>TOEFL </a:t>
            </a:r>
            <a:r>
              <a:rPr lang="en-US" sz="1600" dirty="0" err="1">
                <a:latin typeface="+mn-lt"/>
              </a:rPr>
              <a:t>ibt</a:t>
            </a:r>
            <a:r>
              <a:rPr lang="en-US" sz="1600" dirty="0">
                <a:latin typeface="+mn-lt"/>
              </a:rPr>
              <a:t> - not home edition: 80 overall and 20 in all bands </a:t>
            </a:r>
            <a:r>
              <a:rPr lang="en-US" sz="1600" b="1" dirty="0">
                <a:latin typeface="+mn-lt"/>
              </a:rPr>
              <a:t>Or</a:t>
            </a:r>
            <a:r>
              <a:rPr lang="en-US" sz="1600" dirty="0">
                <a:latin typeface="+mn-lt"/>
              </a:rPr>
              <a:t> IELTS - not home edition: 6.5 overall and 6.0 in all bands )</a:t>
            </a:r>
          </a:p>
          <a:p>
            <a:pPr marL="101600" indent="0">
              <a:spcBef>
                <a:spcPts val="0"/>
              </a:spcBef>
              <a:buNone/>
              <a:defRPr/>
            </a:pPr>
            <a:r>
              <a:rPr lang="en-US" b="1" dirty="0">
                <a:latin typeface="+mn-lt"/>
              </a:rPr>
              <a:t>Certified transcripts </a:t>
            </a:r>
            <a:r>
              <a:rPr lang="en-US" dirty="0">
                <a:latin typeface="+mn-lt"/>
              </a:rPr>
              <a:t>in English and in Spanish </a:t>
            </a:r>
          </a:p>
          <a:p>
            <a:pPr marL="101600" indent="0">
              <a:spcAft>
                <a:spcPts val="1200"/>
              </a:spcAft>
              <a:buNone/>
              <a:defRPr/>
            </a:pPr>
            <a:r>
              <a:rPr lang="en-US" b="1" dirty="0">
                <a:latin typeface="+mn-lt"/>
              </a:rPr>
              <a:t>Final decision made by Illinois Tech</a:t>
            </a:r>
          </a:p>
          <a:p>
            <a:pPr marL="101600" indent="0">
              <a:spcAft>
                <a:spcPts val="1200"/>
              </a:spcAft>
              <a:buNone/>
              <a:defRPr/>
            </a:pPr>
            <a:endParaRPr lang="en-US" sz="2400" dirty="0">
              <a:solidFill>
                <a:schemeClr val="tx1"/>
              </a:solidFill>
              <a:latin typeface="+mn-lt"/>
            </a:endParaRPr>
          </a:p>
          <a:p>
            <a:pPr>
              <a:defRPr/>
            </a:pPr>
            <a:endParaRPr lang="en-US" dirty="0"/>
          </a:p>
          <a:p>
            <a:pPr>
              <a:defRPr/>
            </a:pPr>
            <a:endParaRPr lang="en-US" dirty="0"/>
          </a:p>
        </p:txBody>
      </p:sp>
    </p:spTree>
    <p:extLst>
      <p:ext uri="{BB962C8B-B14F-4D97-AF65-F5344CB8AC3E}">
        <p14:creationId xmlns:p14="http://schemas.microsoft.com/office/powerpoint/2010/main" val="3851890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856736" y="-498390"/>
            <a:ext cx="7376984" cy="2059459"/>
          </a:xfrm>
          <a:prstGeom prst="rect">
            <a:avLst/>
          </a:prstGeom>
          <a:noFill/>
          <a:ln>
            <a:noFill/>
          </a:ln>
        </p:spPr>
        <p:txBody>
          <a:bodyPr spcFirstLastPara="1" wrap="square" lIns="91425" tIns="45700" rIns="91425" bIns="45700" anchor="b" anchorCtr="0">
            <a:noAutofit/>
          </a:bodyPr>
          <a:lstStyle/>
          <a:p>
            <a:r>
              <a:rPr lang="en-US" sz="2800" b="1" dirty="0"/>
              <a:t>Career Opportunities &amp; a quick google search ( unscientific) of average annual salaries in the U.S. per job title</a:t>
            </a:r>
            <a:br>
              <a:rPr lang="en-US" sz="2800" b="1" dirty="0"/>
            </a:br>
            <a:endParaRPr sz="2800" b="1" dirty="0"/>
          </a:p>
        </p:txBody>
      </p:sp>
      <p:sp>
        <p:nvSpPr>
          <p:cNvPr id="2" name="Text Placeholder 1">
            <a:extLst>
              <a:ext uri="{FF2B5EF4-FFF2-40B4-BE49-F238E27FC236}">
                <a16:creationId xmlns:a16="http://schemas.microsoft.com/office/drawing/2014/main" id="{2323AF12-3ECE-6F48-F24D-663F981B7DED}"/>
              </a:ext>
            </a:extLst>
          </p:cNvPr>
          <p:cNvSpPr txBox="1">
            <a:spLocks noGrp="1"/>
          </p:cNvSpPr>
          <p:nvPr>
            <p:ph type="body" idx="1"/>
          </p:nvPr>
        </p:nvSpPr>
        <p:spPr>
          <a:xfrm>
            <a:off x="663146" y="1070919"/>
            <a:ext cx="8567350" cy="4996199"/>
          </a:xfrm>
          <a:prstGeom prst="rect">
            <a:avLst/>
          </a:prstGeom>
          <a:noFill/>
        </p:spPr>
        <p:txBody>
          <a:bodyPr wrap="square">
            <a:spAutoFit/>
          </a:bodyPr>
          <a:lstStyle/>
          <a:p>
            <a:pPr marL="101600" indent="0">
              <a:spcBef>
                <a:spcPts val="0"/>
              </a:spcBef>
              <a:buNone/>
            </a:pPr>
            <a:endParaRPr lang="en-US" sz="1600" dirty="0"/>
          </a:p>
          <a:p>
            <a:pPr marL="101600" indent="0">
              <a:spcBef>
                <a:spcPts val="0"/>
              </a:spcBef>
              <a:buNone/>
            </a:pPr>
            <a:r>
              <a:rPr lang="en-US" sz="1600" dirty="0"/>
              <a:t>Computational Fluid Dynamics Analyst – 94K</a:t>
            </a:r>
          </a:p>
          <a:p>
            <a:pPr marL="101600" indent="0">
              <a:spcBef>
                <a:spcPts val="0"/>
              </a:spcBef>
              <a:buNone/>
            </a:pPr>
            <a:r>
              <a:rPr lang="en-US" sz="1600" dirty="0"/>
              <a:t>Core Algorithm developer – 88K</a:t>
            </a:r>
          </a:p>
          <a:p>
            <a:pPr marL="101600" indent="0">
              <a:spcBef>
                <a:spcPts val="0"/>
              </a:spcBef>
              <a:buNone/>
            </a:pPr>
            <a:r>
              <a:rPr lang="en-US" sz="1600" dirty="0"/>
              <a:t>Senior Machine Learning optimization engineer – 100K</a:t>
            </a:r>
          </a:p>
          <a:p>
            <a:pPr marL="101600" indent="0">
              <a:spcBef>
                <a:spcPts val="0"/>
              </a:spcBef>
              <a:buNone/>
            </a:pPr>
            <a:r>
              <a:rPr lang="en-US" sz="1600" dirty="0"/>
              <a:t>Computer Vision Software developer – 83K</a:t>
            </a:r>
          </a:p>
          <a:p>
            <a:pPr marL="101600" indent="0">
              <a:spcBef>
                <a:spcPts val="0"/>
              </a:spcBef>
              <a:buNone/>
            </a:pPr>
            <a:r>
              <a:rPr lang="en-US" sz="1600" dirty="0"/>
              <a:t>Energy Efficiency specialist – 66K</a:t>
            </a:r>
          </a:p>
          <a:p>
            <a:pPr marL="101600" indent="0">
              <a:spcBef>
                <a:spcPts val="0"/>
              </a:spcBef>
              <a:buNone/>
            </a:pPr>
            <a:r>
              <a:rPr lang="en-US" sz="1600" dirty="0"/>
              <a:t>Transmission Engineer – 100K</a:t>
            </a:r>
          </a:p>
          <a:p>
            <a:pPr marL="101600" indent="0">
              <a:spcBef>
                <a:spcPts val="0"/>
              </a:spcBef>
              <a:buNone/>
            </a:pPr>
            <a:r>
              <a:rPr lang="en-US" sz="1600" dirty="0"/>
              <a:t>Transmission and Distribution line engineer -97K</a:t>
            </a:r>
          </a:p>
          <a:p>
            <a:pPr marL="101600" indent="0">
              <a:spcBef>
                <a:spcPts val="0"/>
              </a:spcBef>
              <a:buNone/>
            </a:pPr>
            <a:r>
              <a:rPr lang="en-US" sz="1600" dirty="0"/>
              <a:t>New Product Development Engineer – 100K</a:t>
            </a:r>
          </a:p>
          <a:p>
            <a:pPr marL="101600" indent="0">
              <a:spcBef>
                <a:spcPts val="0"/>
              </a:spcBef>
              <a:buNone/>
            </a:pPr>
            <a:r>
              <a:rPr lang="en-US" sz="1600" dirty="0"/>
              <a:t>Product Engineering designer – 95K</a:t>
            </a:r>
          </a:p>
          <a:p>
            <a:pPr marL="101600" indent="0">
              <a:spcBef>
                <a:spcPts val="0"/>
              </a:spcBef>
              <a:buNone/>
            </a:pPr>
            <a:r>
              <a:rPr lang="en-US" sz="1600" dirty="0"/>
              <a:t>Advanced Manufacturer Engineer – 81K</a:t>
            </a:r>
          </a:p>
          <a:p>
            <a:pPr marL="101600" indent="0">
              <a:spcBef>
                <a:spcPts val="0"/>
              </a:spcBef>
              <a:buNone/>
            </a:pPr>
            <a:r>
              <a:rPr lang="en-US" sz="1600" dirty="0"/>
              <a:t>Image Processing Engineer – 100K</a:t>
            </a:r>
          </a:p>
          <a:p>
            <a:pPr marL="101600" indent="0">
              <a:spcBef>
                <a:spcPts val="0"/>
              </a:spcBef>
              <a:buNone/>
            </a:pPr>
            <a:r>
              <a:rPr lang="en-US" sz="1600" dirty="0"/>
              <a:t>Automation Control Systems Engineer – 85K</a:t>
            </a:r>
          </a:p>
          <a:p>
            <a:pPr marL="101600" indent="0">
              <a:spcBef>
                <a:spcPts val="0"/>
              </a:spcBef>
              <a:buNone/>
            </a:pPr>
            <a:r>
              <a:rPr lang="en-US" sz="1600" dirty="0"/>
              <a:t>Senior Automation controls Engineer – 99K</a:t>
            </a:r>
          </a:p>
          <a:p>
            <a:pPr marL="101600" indent="0">
              <a:spcBef>
                <a:spcPts val="0"/>
              </a:spcBef>
              <a:buNone/>
            </a:pPr>
            <a:r>
              <a:rPr lang="en-US" sz="1600" dirty="0"/>
              <a:t>Systems Energy Engineer – 100K</a:t>
            </a:r>
          </a:p>
          <a:p>
            <a:pPr marL="101600" indent="0">
              <a:spcBef>
                <a:spcPts val="0"/>
              </a:spcBef>
              <a:buNone/>
            </a:pPr>
            <a:r>
              <a:rPr lang="en-US" sz="1600" dirty="0"/>
              <a:t>Senior Energy Engineer – 93K …………;;</a:t>
            </a:r>
          </a:p>
          <a:p>
            <a:pPr marL="101600" indent="0">
              <a:spcBef>
                <a:spcPts val="0"/>
              </a:spcBef>
              <a:spcAft>
                <a:spcPts val="1200"/>
              </a:spcAft>
              <a:buNone/>
            </a:pPr>
            <a:endParaRPr lang="en-US" sz="1600" b="1" dirty="0">
              <a:latin typeface="+mn-lt"/>
            </a:endParaRPr>
          </a:p>
          <a:p>
            <a:pPr marL="101600" indent="0">
              <a:buNone/>
              <a:defRPr/>
            </a:pPr>
            <a:endParaRPr lang="en-US" dirty="0"/>
          </a:p>
        </p:txBody>
      </p:sp>
    </p:spTree>
    <p:extLst>
      <p:ext uri="{BB962C8B-B14F-4D97-AF65-F5344CB8AC3E}">
        <p14:creationId xmlns:p14="http://schemas.microsoft.com/office/powerpoint/2010/main" val="16402925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dirty="0"/>
              <a:t>A few examples of Master degree programs at IIT</a:t>
            </a:r>
            <a:endParaRPr sz="2800" b="1" dirty="0"/>
          </a:p>
        </p:txBody>
      </p:sp>
      <p:sp>
        <p:nvSpPr>
          <p:cNvPr id="65" name="Google Shape;65;p4"/>
          <p:cNvSpPr txBox="1">
            <a:spLocks noGrp="1"/>
          </p:cNvSpPr>
          <p:nvPr>
            <p:ph type="body" idx="1"/>
          </p:nvPr>
        </p:nvSpPr>
        <p:spPr>
          <a:xfrm>
            <a:off x="0" y="807309"/>
            <a:ext cx="8983363" cy="4135394"/>
          </a:xfrm>
          <a:prstGeom prst="rect">
            <a:avLst/>
          </a:prstGeom>
          <a:noFill/>
          <a:ln>
            <a:noFill/>
          </a:ln>
        </p:spPr>
        <p:txBody>
          <a:bodyPr spcFirstLastPara="1" wrap="square" lIns="91425" tIns="45700" rIns="91425" bIns="45700" anchor="t" anchorCtr="0">
            <a:noAutofit/>
          </a:bodyPr>
          <a:lstStyle/>
          <a:p>
            <a:pPr marL="349250" marR="0" lvl="0" indent="-196850" algn="l" rtl="0">
              <a:spcBef>
                <a:spcPts val="0"/>
              </a:spcBef>
              <a:spcAft>
                <a:spcPts val="0"/>
              </a:spcAft>
              <a:buClr>
                <a:schemeClr val="accent2"/>
              </a:buClr>
              <a:buSzPts val="2400"/>
              <a:buFont typeface="Noto Sans Symbols"/>
              <a:buNone/>
            </a:pPr>
            <a:r>
              <a:rPr lang="en-US" sz="1600" dirty="0" err="1"/>
              <a:t>M.Eng</a:t>
            </a:r>
            <a:r>
              <a:rPr lang="en-US" sz="1600" dirty="0"/>
              <a:t>    </a:t>
            </a:r>
            <a:r>
              <a:rPr lang="en-US" sz="1600" dirty="0">
                <a:solidFill>
                  <a:srgbClr val="00B050"/>
                </a:solidFill>
              </a:rPr>
              <a:t>Energy Systems, Energy Conservation &amp; Buildings Track</a:t>
            </a:r>
          </a:p>
          <a:p>
            <a:pPr marL="349250" marR="0" lvl="0" indent="-196850" algn="l" rtl="0">
              <a:spcBef>
                <a:spcPts val="0"/>
              </a:spcBef>
              <a:spcAft>
                <a:spcPts val="0"/>
              </a:spcAft>
              <a:buClr>
                <a:schemeClr val="accent2"/>
              </a:buClr>
              <a:buSzPts val="2400"/>
              <a:buFont typeface="Noto Sans Symbols"/>
              <a:buNone/>
            </a:pPr>
            <a:r>
              <a:rPr lang="en-US" sz="1600" dirty="0"/>
              <a:t>M.A.S.    Pharmaceutical Engineering</a:t>
            </a:r>
          </a:p>
          <a:p>
            <a:pPr marL="349250" marR="0" lvl="0" indent="-196850" algn="l" rtl="0">
              <a:spcBef>
                <a:spcPts val="0"/>
              </a:spcBef>
              <a:spcAft>
                <a:spcPts val="0"/>
              </a:spcAft>
              <a:buClr>
                <a:schemeClr val="accent2"/>
              </a:buClr>
              <a:buSzPts val="2400"/>
              <a:buFont typeface="Noto Sans Symbols"/>
              <a:buNone/>
            </a:pPr>
            <a:r>
              <a:rPr lang="en-US" sz="1600" dirty="0" err="1"/>
              <a:t>M.Eng</a:t>
            </a:r>
            <a:r>
              <a:rPr lang="en-US" sz="1600" dirty="0"/>
              <a:t>    </a:t>
            </a:r>
            <a:r>
              <a:rPr lang="en-US" sz="1600" dirty="0">
                <a:solidFill>
                  <a:srgbClr val="0070C0"/>
                </a:solidFill>
              </a:rPr>
              <a:t>Artificial Intelligence for Computer Vision &amp; Control</a:t>
            </a:r>
          </a:p>
          <a:p>
            <a:pPr marL="349250" marR="0" lvl="0" indent="-196850" algn="l" rtl="0">
              <a:spcBef>
                <a:spcPts val="0"/>
              </a:spcBef>
              <a:spcAft>
                <a:spcPts val="0"/>
              </a:spcAft>
              <a:buClr>
                <a:schemeClr val="accent2"/>
              </a:buClr>
              <a:buSzPts val="2400"/>
              <a:buFont typeface="Noto Sans Symbols"/>
              <a:buNone/>
            </a:pPr>
            <a:r>
              <a:rPr lang="en-US" sz="1600" dirty="0" err="1"/>
              <a:t>M.Eng</a:t>
            </a:r>
            <a:r>
              <a:rPr lang="en-US" sz="1600" dirty="0"/>
              <a:t>    </a:t>
            </a:r>
            <a:r>
              <a:rPr lang="en-US" sz="1600" dirty="0">
                <a:solidFill>
                  <a:schemeClr val="accent2">
                    <a:lumMod val="75000"/>
                  </a:schemeClr>
                </a:solidFill>
              </a:rPr>
              <a:t>Computer Engineering in IoT</a:t>
            </a:r>
          </a:p>
          <a:p>
            <a:pPr marL="349250" marR="0" lvl="0" indent="-196850" algn="l" rtl="0">
              <a:spcBef>
                <a:spcPts val="0"/>
              </a:spcBef>
              <a:spcAft>
                <a:spcPts val="0"/>
              </a:spcAft>
              <a:buClr>
                <a:schemeClr val="accent2"/>
              </a:buClr>
              <a:buSzPts val="2400"/>
              <a:buFont typeface="Noto Sans Symbols"/>
              <a:buNone/>
            </a:pPr>
            <a:r>
              <a:rPr lang="en-US" sz="1600" dirty="0"/>
              <a:t>M.A. S    Cybersecurity Engineering                 M.A.S. Network Engineering</a:t>
            </a:r>
          </a:p>
          <a:p>
            <a:pPr marL="349250" marR="0" lvl="0" indent="-196850" algn="l" rtl="0">
              <a:spcBef>
                <a:spcPts val="0"/>
              </a:spcBef>
              <a:spcAft>
                <a:spcPts val="0"/>
              </a:spcAft>
              <a:buClr>
                <a:schemeClr val="accent2"/>
              </a:buClr>
              <a:buSzPts val="2400"/>
              <a:buFont typeface="Noto Sans Symbols"/>
              <a:buNone/>
            </a:pPr>
            <a:r>
              <a:rPr lang="en-US" sz="1600" dirty="0" err="1"/>
              <a:t>M.Eng</a:t>
            </a:r>
            <a:r>
              <a:rPr lang="en-US" sz="1600" dirty="0"/>
              <a:t>    Manufacturing Engineering</a:t>
            </a:r>
          </a:p>
          <a:p>
            <a:pPr marL="349250" marR="0" lvl="0" indent="-196850" algn="l" rtl="0">
              <a:spcBef>
                <a:spcPts val="0"/>
              </a:spcBef>
              <a:spcAft>
                <a:spcPts val="0"/>
              </a:spcAft>
              <a:buClr>
                <a:schemeClr val="accent2"/>
              </a:buClr>
              <a:buSzPts val="2400"/>
              <a:buFont typeface="Noto Sans Symbols"/>
              <a:buNone/>
            </a:pPr>
            <a:r>
              <a:rPr lang="en-US" sz="1600" dirty="0">
                <a:solidFill>
                  <a:schemeClr val="accent1">
                    <a:lumMod val="60000"/>
                    <a:lumOff val="40000"/>
                  </a:schemeClr>
                </a:solidFill>
              </a:rPr>
              <a:t>M.Eng.   Biomedical Engineering                      M.A.S Power Engineering</a:t>
            </a:r>
          </a:p>
          <a:p>
            <a:pPr marL="349250" marR="0" lvl="0" indent="-196850" algn="l" rtl="0">
              <a:spcBef>
                <a:spcPts val="0"/>
              </a:spcBef>
              <a:spcAft>
                <a:spcPts val="0"/>
              </a:spcAft>
              <a:buClr>
                <a:schemeClr val="accent2"/>
              </a:buClr>
              <a:buSzPts val="2400"/>
              <a:buFont typeface="Noto Sans Symbols"/>
              <a:buNone/>
            </a:pPr>
            <a:r>
              <a:rPr lang="en-US" sz="1600" dirty="0">
                <a:solidFill>
                  <a:schemeClr val="bg1"/>
                </a:solidFill>
              </a:rPr>
              <a:t>M.S.  Biomedical Modeling and Data Science</a:t>
            </a:r>
          </a:p>
          <a:p>
            <a:pPr marL="349250" marR="0" lvl="0" indent="-196850" algn="l" rtl="0">
              <a:spcBef>
                <a:spcPts val="0"/>
              </a:spcBef>
              <a:spcAft>
                <a:spcPts val="0"/>
              </a:spcAft>
              <a:buClr>
                <a:schemeClr val="accent2"/>
              </a:buClr>
              <a:buSzPts val="2400"/>
              <a:buFont typeface="Noto Sans Symbols"/>
              <a:buNone/>
            </a:pPr>
            <a:r>
              <a:rPr lang="en-US" sz="1600" dirty="0">
                <a:solidFill>
                  <a:schemeClr val="bg1"/>
                </a:solidFill>
              </a:rPr>
              <a:t>M.S.  Medical Devices and Biomaterials</a:t>
            </a:r>
          </a:p>
          <a:p>
            <a:pPr marL="349250" marR="0" lvl="0" indent="-196850" algn="l" rtl="0">
              <a:spcBef>
                <a:spcPts val="0"/>
              </a:spcBef>
              <a:spcAft>
                <a:spcPts val="0"/>
              </a:spcAft>
              <a:buClr>
                <a:schemeClr val="accent2"/>
              </a:buClr>
              <a:buSzPts val="2400"/>
              <a:buFont typeface="Noto Sans Symbols"/>
              <a:buNone/>
            </a:pPr>
            <a:r>
              <a:rPr lang="en-US" sz="1600" dirty="0"/>
              <a:t>M.S.  Electrical Engineering or Computer Engineering</a:t>
            </a:r>
          </a:p>
          <a:p>
            <a:pPr marL="349250" marR="0" lvl="0" indent="-196850" algn="l" rtl="0">
              <a:spcBef>
                <a:spcPts val="0"/>
              </a:spcBef>
              <a:spcAft>
                <a:spcPts val="0"/>
              </a:spcAft>
              <a:buClr>
                <a:schemeClr val="accent2"/>
              </a:buClr>
              <a:buSzPts val="2400"/>
              <a:buFont typeface="Noto Sans Symbols"/>
              <a:buNone/>
            </a:pPr>
            <a:r>
              <a:rPr lang="en-US" sz="1600" dirty="0">
                <a:solidFill>
                  <a:srgbClr val="00B0F0"/>
                </a:solidFill>
              </a:rPr>
              <a:t>M.S. Biology with specializations in Microbiology or Biochemistry, Cell &amp; Molecular Biology,</a:t>
            </a:r>
          </a:p>
          <a:p>
            <a:pPr marL="349250" marR="0" lvl="0" indent="-196850" algn="l" rtl="0">
              <a:spcBef>
                <a:spcPts val="0"/>
              </a:spcBef>
              <a:spcAft>
                <a:spcPts val="0"/>
              </a:spcAft>
              <a:buClr>
                <a:schemeClr val="accent2"/>
              </a:buClr>
              <a:buSzPts val="2400"/>
              <a:buFont typeface="Noto Sans Symbols"/>
              <a:buNone/>
            </a:pPr>
            <a:r>
              <a:rPr lang="en-US" sz="1600" dirty="0">
                <a:solidFill>
                  <a:srgbClr val="00B0F0"/>
                </a:solidFill>
              </a:rPr>
              <a:t> or Computational Genomics</a:t>
            </a:r>
          </a:p>
          <a:p>
            <a:pPr marL="349250" marR="0" lvl="0" indent="-196850" algn="l" rtl="0">
              <a:spcBef>
                <a:spcPts val="0"/>
              </a:spcBef>
              <a:spcAft>
                <a:spcPts val="0"/>
              </a:spcAft>
              <a:buClr>
                <a:schemeClr val="accent2"/>
              </a:buClr>
              <a:buSzPts val="2400"/>
              <a:buFont typeface="Noto Sans Symbols"/>
              <a:buNone/>
            </a:pPr>
            <a:r>
              <a:rPr lang="en-US" sz="1600" dirty="0" err="1">
                <a:solidFill>
                  <a:schemeClr val="accent2">
                    <a:lumMod val="75000"/>
                  </a:schemeClr>
                </a:solidFill>
              </a:rPr>
              <a:t>M.Eng</a:t>
            </a:r>
            <a:r>
              <a:rPr lang="en-US" sz="1600" dirty="0">
                <a:solidFill>
                  <a:schemeClr val="accent2">
                    <a:lumMod val="75000"/>
                  </a:schemeClr>
                </a:solidFill>
              </a:rPr>
              <a:t> – Material Science &amp; Engineering with specialization in Energy, Environment &amp; Economics ( E3)</a:t>
            </a:r>
          </a:p>
          <a:p>
            <a:pPr marL="349250" marR="0" lvl="0" indent="-196850" algn="l" rtl="0">
              <a:spcBef>
                <a:spcPts val="0"/>
              </a:spcBef>
              <a:spcAft>
                <a:spcPts val="0"/>
              </a:spcAft>
              <a:buClr>
                <a:schemeClr val="accent2"/>
              </a:buClr>
              <a:buSzPts val="2400"/>
              <a:buFont typeface="Noto Sans Symbols"/>
              <a:buNone/>
            </a:pPr>
            <a:r>
              <a:rPr lang="en-US" sz="1600" dirty="0">
                <a:solidFill>
                  <a:srgbClr val="002060"/>
                </a:solidFill>
              </a:rPr>
              <a:t>M.A.S  Food Process Engineering</a:t>
            </a:r>
          </a:p>
          <a:p>
            <a:pPr marL="349250" marR="0" lvl="0" indent="-196850" algn="l" rtl="0">
              <a:spcBef>
                <a:spcPts val="0"/>
              </a:spcBef>
              <a:spcAft>
                <a:spcPts val="0"/>
              </a:spcAft>
              <a:buClr>
                <a:schemeClr val="accent2"/>
              </a:buClr>
              <a:buSzPts val="2400"/>
              <a:buFont typeface="Noto Sans Symbols"/>
              <a:buNone/>
            </a:pPr>
            <a:r>
              <a:rPr lang="en-US" sz="1600" dirty="0">
                <a:solidFill>
                  <a:srgbClr val="002060"/>
                </a:solidFill>
              </a:rPr>
              <a:t>M.S. Nutrition Science</a:t>
            </a:r>
          </a:p>
          <a:p>
            <a:pPr marL="349250" marR="0" lvl="0" indent="-196850" algn="l" rtl="0">
              <a:spcBef>
                <a:spcPts val="0"/>
              </a:spcBef>
              <a:spcAft>
                <a:spcPts val="0"/>
              </a:spcAft>
              <a:buClr>
                <a:schemeClr val="accent2"/>
              </a:buClr>
              <a:buSzPts val="2400"/>
              <a:buFont typeface="Noto Sans Symbols"/>
              <a:buNone/>
            </a:pPr>
            <a:r>
              <a:rPr lang="en-US" sz="1600" dirty="0">
                <a:solidFill>
                  <a:srgbClr val="002060"/>
                </a:solidFill>
              </a:rPr>
              <a:t>M.A.S. Food Safety and Technology…….   LEARN MORE….</a:t>
            </a:r>
          </a:p>
        </p:txBody>
      </p:sp>
      <p:pic>
        <p:nvPicPr>
          <p:cNvPr id="2" name="Picture 1">
            <a:extLst>
              <a:ext uri="{FF2B5EF4-FFF2-40B4-BE49-F238E27FC236}">
                <a16:creationId xmlns:a16="http://schemas.microsoft.com/office/drawing/2014/main" id="{93E9F4DD-AA59-C2FD-2856-2BB841A7A872}"/>
              </a:ext>
            </a:extLst>
          </p:cNvPr>
          <p:cNvPicPr>
            <a:picLocks noChangeAspect="1"/>
          </p:cNvPicPr>
          <p:nvPr/>
        </p:nvPicPr>
        <p:blipFill>
          <a:blip r:embed="rId3"/>
          <a:stretch>
            <a:fillRect/>
          </a:stretch>
        </p:blipFill>
        <p:spPr>
          <a:xfrm>
            <a:off x="7365394" y="940855"/>
            <a:ext cx="1057423" cy="1057423"/>
          </a:xfrm>
          <a:prstGeom prst="rect">
            <a:avLst/>
          </a:prstGeom>
        </p:spPr>
      </p:pic>
      <p:pic>
        <p:nvPicPr>
          <p:cNvPr id="3" name="Picture 2">
            <a:extLst>
              <a:ext uri="{FF2B5EF4-FFF2-40B4-BE49-F238E27FC236}">
                <a16:creationId xmlns:a16="http://schemas.microsoft.com/office/drawing/2014/main" id="{4E85006C-9463-05FF-C8AA-456E11042F89}"/>
              </a:ext>
            </a:extLst>
          </p:cNvPr>
          <p:cNvPicPr>
            <a:picLocks noChangeAspect="1"/>
          </p:cNvPicPr>
          <p:nvPr/>
        </p:nvPicPr>
        <p:blipFill>
          <a:blip r:embed="rId4"/>
          <a:stretch>
            <a:fillRect/>
          </a:stretch>
        </p:blipFill>
        <p:spPr>
          <a:xfrm>
            <a:off x="6542816" y="4005115"/>
            <a:ext cx="1057423" cy="1057423"/>
          </a:xfrm>
          <a:prstGeom prst="rect">
            <a:avLst/>
          </a:prstGeom>
        </p:spPr>
      </p:pic>
    </p:spTree>
    <p:extLst>
      <p:ext uri="{BB962C8B-B14F-4D97-AF65-F5344CB8AC3E}">
        <p14:creationId xmlns:p14="http://schemas.microsoft.com/office/powerpoint/2010/main" val="1997439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g24e406bea11_0_10"/>
          <p:cNvSpPr txBox="1">
            <a:spLocks noGrp="1"/>
          </p:cNvSpPr>
          <p:nvPr>
            <p:ph type="ctrTitle"/>
          </p:nvPr>
        </p:nvSpPr>
        <p:spPr>
          <a:xfrm>
            <a:off x="1322387" y="1143000"/>
            <a:ext cx="6499200" cy="1293900"/>
          </a:xfrm>
          <a:prstGeom prst="rect">
            <a:avLst/>
          </a:prstGeom>
          <a:noFill/>
          <a:ln>
            <a:noFill/>
          </a:ln>
        </p:spPr>
        <p:txBody>
          <a:bodyPr spcFirstLastPara="1" wrap="square" lIns="182875" tIns="45700" rIns="182875" bIns="45700" anchor="b" anchorCtr="0">
            <a:noAutofit/>
          </a:bodyPr>
          <a:lstStyle/>
          <a:p>
            <a:pPr marL="0" lvl="0" indent="0" algn="ctr" rtl="0">
              <a:lnSpc>
                <a:spcPct val="100000"/>
              </a:lnSpc>
              <a:spcBef>
                <a:spcPts val="0"/>
              </a:spcBef>
              <a:spcAft>
                <a:spcPts val="0"/>
              </a:spcAft>
              <a:buSzPts val="3960"/>
              <a:buNone/>
            </a:pPr>
            <a:r>
              <a:rPr lang="en-US" dirty="0"/>
              <a:t>Presentation by </a:t>
            </a:r>
            <a:endParaRPr dirty="0"/>
          </a:p>
        </p:txBody>
      </p:sp>
      <p:sp>
        <p:nvSpPr>
          <p:cNvPr id="41" name="Google Shape;41;g24e406bea11_0_10"/>
          <p:cNvSpPr txBox="1">
            <a:spLocks noGrp="1"/>
          </p:cNvSpPr>
          <p:nvPr>
            <p:ph type="subTitle" idx="1"/>
          </p:nvPr>
        </p:nvSpPr>
        <p:spPr>
          <a:xfrm>
            <a:off x="1322387" y="2474912"/>
            <a:ext cx="6499200" cy="687300"/>
          </a:xfrm>
          <a:prstGeom prst="rect">
            <a:avLst/>
          </a:prstGeom>
          <a:noFill/>
          <a:ln>
            <a:noFill/>
          </a:ln>
        </p:spPr>
        <p:txBody>
          <a:bodyPr spcFirstLastPara="1" wrap="square" lIns="91425" tIns="45700" rIns="91425" bIns="45700" anchor="t" anchorCtr="0">
            <a:normAutofit fontScale="62500" lnSpcReduction="20000"/>
          </a:bodyPr>
          <a:lstStyle/>
          <a:p>
            <a:pPr marL="0" lvl="0" indent="0" algn="ctr" rtl="0">
              <a:lnSpc>
                <a:spcPct val="100000"/>
              </a:lnSpc>
              <a:spcBef>
                <a:spcPts val="0"/>
              </a:spcBef>
              <a:spcAft>
                <a:spcPts val="0"/>
              </a:spcAft>
              <a:buSzPts val="1980"/>
              <a:buNone/>
            </a:pPr>
            <a:r>
              <a:rPr lang="en-US" dirty="0"/>
              <a:t>Dr. V. Misquita</a:t>
            </a:r>
          </a:p>
          <a:p>
            <a:pPr marL="0" lvl="0" indent="0" algn="ctr" rtl="0">
              <a:lnSpc>
                <a:spcPct val="100000"/>
              </a:lnSpc>
              <a:spcBef>
                <a:spcPts val="0"/>
              </a:spcBef>
              <a:spcAft>
                <a:spcPts val="0"/>
              </a:spcAft>
              <a:buSzPts val="1980"/>
              <a:buNone/>
            </a:pPr>
            <a:r>
              <a:rPr lang="en-US" dirty="0"/>
              <a:t>Senior Director, International Partnerships</a:t>
            </a:r>
          </a:p>
          <a:p>
            <a:pPr marL="0" lvl="0" indent="0" algn="ctr" rtl="0">
              <a:lnSpc>
                <a:spcPct val="100000"/>
              </a:lnSpc>
              <a:spcBef>
                <a:spcPts val="0"/>
              </a:spcBef>
              <a:spcAft>
                <a:spcPts val="0"/>
              </a:spcAft>
              <a:buSzPts val="1980"/>
              <a:buNone/>
            </a:pPr>
            <a:r>
              <a:rPr lang="en-US" dirty="0"/>
              <a:t>Office of International Affairs</a:t>
            </a:r>
          </a:p>
          <a:p>
            <a:pPr marL="0" lvl="0" indent="0" algn="ctr" rtl="0">
              <a:lnSpc>
                <a:spcPct val="100000"/>
              </a:lnSpc>
              <a:spcBef>
                <a:spcPts val="0"/>
              </a:spcBef>
              <a:spcAft>
                <a:spcPts val="0"/>
              </a:spcAft>
              <a:buSzPts val="1980"/>
              <a:buNone/>
            </a:pPr>
            <a:r>
              <a:rPr lang="en-US" dirty="0"/>
              <a:t>misquita@iit.edu</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EXAMPLES OF FIELDS OF STUDY AND CAREER PATHS</a:t>
            </a:r>
            <a:endParaRPr sz="2800" b="1" dirty="0"/>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marL="101600" indent="0">
              <a:spcBef>
                <a:spcPts val="0"/>
              </a:spcBef>
              <a:buNone/>
            </a:pPr>
            <a:r>
              <a:rPr lang="en-GB" altLang="en-US" sz="1200" dirty="0">
                <a:solidFill>
                  <a:srgbClr val="0070C0"/>
                </a:solidFill>
              </a:rPr>
              <a:t>M.S. Autonomous Systems &amp; Robotics </a:t>
            </a:r>
            <a:r>
              <a:rPr lang="en-GB" altLang="en-US" sz="1200" dirty="0"/>
              <a:t>– Career Path – Control systems engineer, Autonomous systems engineer, robotics engineer, interface developer, navigation &amp; guidance systems engineer -  </a:t>
            </a:r>
          </a:p>
          <a:p>
            <a:pPr marL="101600" indent="0">
              <a:spcBef>
                <a:spcPts val="0"/>
              </a:spcBef>
              <a:buNone/>
            </a:pPr>
            <a:r>
              <a:rPr lang="en-GB" altLang="en-US" sz="1200" dirty="0"/>
              <a:t>Median Salary – </a:t>
            </a:r>
            <a:r>
              <a:rPr lang="en-GB" altLang="en-US" sz="1200" b="1" dirty="0"/>
              <a:t>Robotics Engineer </a:t>
            </a:r>
            <a:r>
              <a:rPr lang="en-GB" altLang="en-US" sz="1200" dirty="0"/>
              <a:t>– 105K – skills required – Python, CS, Robotics, Communications, Automation</a:t>
            </a:r>
          </a:p>
          <a:p>
            <a:pPr marL="101600" indent="0">
              <a:spcBef>
                <a:spcPts val="0"/>
              </a:spcBef>
              <a:buNone/>
            </a:pPr>
            <a:endParaRPr lang="en-GB" altLang="en-US" sz="1200" dirty="0"/>
          </a:p>
          <a:p>
            <a:pPr marL="101600" indent="0">
              <a:spcBef>
                <a:spcPts val="0"/>
              </a:spcBef>
              <a:buNone/>
            </a:pPr>
            <a:r>
              <a:rPr lang="en-GB" altLang="en-US" sz="1200" dirty="0" err="1">
                <a:solidFill>
                  <a:srgbClr val="0070C0"/>
                </a:solidFill>
              </a:rPr>
              <a:t>M.Eng</a:t>
            </a:r>
            <a:r>
              <a:rPr lang="en-GB" altLang="en-US" sz="1200" dirty="0">
                <a:solidFill>
                  <a:srgbClr val="0070C0"/>
                </a:solidFill>
              </a:rPr>
              <a:t> Manufacturing Engineering </a:t>
            </a:r>
            <a:r>
              <a:rPr lang="en-GB" altLang="en-US" sz="1200" dirty="0"/>
              <a:t>– Career Path –</a:t>
            </a:r>
            <a:r>
              <a:rPr lang="en-GB" altLang="en-US" sz="1200" b="1" dirty="0"/>
              <a:t>Mechatronics Engineer </a:t>
            </a:r>
          </a:p>
          <a:p>
            <a:pPr marL="101600" indent="0">
              <a:spcBef>
                <a:spcPts val="0"/>
              </a:spcBef>
              <a:buNone/>
            </a:pPr>
            <a:r>
              <a:rPr lang="en-GB" altLang="en-US" sz="1200" dirty="0"/>
              <a:t>Median Salary – 105K – skills required –Troubleshooting, Problem solving – SolidWorks ( CAD), Mechanical engineering, Mechatronics, Communications</a:t>
            </a:r>
          </a:p>
          <a:p>
            <a:pPr marL="101600" indent="0">
              <a:spcBef>
                <a:spcPts val="0"/>
              </a:spcBef>
              <a:buNone/>
            </a:pPr>
            <a:endParaRPr lang="en-GB" altLang="en-US" sz="1200" dirty="0"/>
          </a:p>
          <a:p>
            <a:pPr marL="101600" indent="0">
              <a:spcBef>
                <a:spcPts val="0"/>
              </a:spcBef>
              <a:buNone/>
            </a:pPr>
            <a:r>
              <a:rPr lang="en-GB" altLang="en-US" sz="1200" dirty="0" err="1">
                <a:solidFill>
                  <a:srgbClr val="0070C0"/>
                </a:solidFill>
              </a:rPr>
              <a:t>M.Eng</a:t>
            </a:r>
            <a:r>
              <a:rPr lang="en-GB" altLang="en-US" sz="1200" dirty="0">
                <a:solidFill>
                  <a:srgbClr val="0070C0"/>
                </a:solidFill>
              </a:rPr>
              <a:t> Materials Science Engineering </a:t>
            </a:r>
            <a:r>
              <a:rPr lang="en-GB" altLang="en-US" sz="1200" dirty="0"/>
              <a:t>– Career Path – </a:t>
            </a:r>
            <a:r>
              <a:rPr lang="en-GB" altLang="en-US" sz="1200" b="1" dirty="0"/>
              <a:t>Materials Scientists</a:t>
            </a:r>
          </a:p>
          <a:p>
            <a:pPr marL="101600" indent="0">
              <a:spcBef>
                <a:spcPts val="0"/>
              </a:spcBef>
              <a:buNone/>
            </a:pPr>
            <a:r>
              <a:rPr lang="en-GB" altLang="en-US" sz="1200" dirty="0"/>
              <a:t>Median Salary – 99K – skills required –Communications, Chemical engineering, Materials Science, Research, chemistry</a:t>
            </a:r>
          </a:p>
          <a:p>
            <a:pPr>
              <a:spcBef>
                <a:spcPts val="0"/>
              </a:spcBef>
            </a:pPr>
            <a:endParaRPr lang="en-GB" altLang="en-US" sz="1200" dirty="0"/>
          </a:p>
          <a:p>
            <a:pPr marL="101600" indent="0">
              <a:spcBef>
                <a:spcPts val="0"/>
              </a:spcBef>
              <a:buNone/>
            </a:pPr>
            <a:r>
              <a:rPr lang="en-GB" altLang="en-US" sz="1200" dirty="0" err="1">
                <a:solidFill>
                  <a:srgbClr val="0070C0"/>
                </a:solidFill>
              </a:rPr>
              <a:t>M.Eng</a:t>
            </a:r>
            <a:r>
              <a:rPr lang="en-GB" altLang="en-US" sz="1200" dirty="0">
                <a:solidFill>
                  <a:srgbClr val="0070C0"/>
                </a:solidFill>
              </a:rPr>
              <a:t> Mechanical &amp; Aerospace Engineering </a:t>
            </a:r>
            <a:r>
              <a:rPr lang="en-GB" altLang="en-US" sz="1200" dirty="0"/>
              <a:t>– Career Path </a:t>
            </a:r>
            <a:r>
              <a:rPr lang="en-GB" altLang="en-US" sz="1200" b="1" dirty="0"/>
              <a:t>– Aerospace Engineer</a:t>
            </a:r>
          </a:p>
          <a:p>
            <a:pPr marL="101600" indent="0">
              <a:spcBef>
                <a:spcPts val="0"/>
              </a:spcBef>
              <a:buNone/>
            </a:pPr>
            <a:r>
              <a:rPr lang="en-GB" altLang="en-US" sz="1200" dirty="0"/>
              <a:t>Median Salary -118K – skills required – mechanical engineering, management, aerospace Engineering, communications, systems</a:t>
            </a:r>
          </a:p>
          <a:p>
            <a:pPr>
              <a:spcBef>
                <a:spcPts val="0"/>
              </a:spcBef>
            </a:pPr>
            <a:endParaRPr lang="en-GB" altLang="en-US" sz="1200" dirty="0"/>
          </a:p>
          <a:p>
            <a:pPr marL="101600" indent="0">
              <a:spcBef>
                <a:spcPts val="0"/>
              </a:spcBef>
              <a:buNone/>
            </a:pPr>
            <a:r>
              <a:rPr lang="en-GB" altLang="en-US" sz="1200" dirty="0" err="1">
                <a:solidFill>
                  <a:srgbClr val="0070C0"/>
                </a:solidFill>
              </a:rPr>
              <a:t>M.Eng</a:t>
            </a:r>
            <a:r>
              <a:rPr lang="en-GB" altLang="en-US" sz="1200" dirty="0">
                <a:solidFill>
                  <a:srgbClr val="0070C0"/>
                </a:solidFill>
              </a:rPr>
              <a:t> AI, Computer Vision &amp; control </a:t>
            </a:r>
            <a:r>
              <a:rPr lang="en-GB" altLang="en-US" sz="1200" dirty="0"/>
              <a:t>– Career Path – AI engineer, Computer vision Engineer, </a:t>
            </a:r>
            <a:r>
              <a:rPr lang="en-GB" altLang="en-US" sz="1200" b="1" dirty="0"/>
              <a:t>Computer Information Systems engineer</a:t>
            </a:r>
          </a:p>
          <a:p>
            <a:pPr marL="101600" indent="0">
              <a:spcBef>
                <a:spcPts val="0"/>
              </a:spcBef>
              <a:buNone/>
            </a:pPr>
            <a:r>
              <a:rPr lang="en-GB" altLang="en-US" sz="1200" dirty="0"/>
              <a:t>Median Salary – 153K – skills required –operations, planning, leadership, communications, management</a:t>
            </a:r>
          </a:p>
          <a:p>
            <a:pPr>
              <a:spcBef>
                <a:spcPts val="0"/>
              </a:spcBef>
            </a:pPr>
            <a:endParaRPr lang="en-GB" altLang="en-US" sz="1200" dirty="0"/>
          </a:p>
          <a:p>
            <a:pPr marL="101600" indent="0">
              <a:spcBef>
                <a:spcPts val="0"/>
              </a:spcBef>
              <a:buNone/>
            </a:pPr>
            <a:r>
              <a:rPr lang="en-GB" altLang="en-US" sz="1200" dirty="0">
                <a:solidFill>
                  <a:srgbClr val="0070C0"/>
                </a:solidFill>
              </a:rPr>
              <a:t>M.A.S. Cybersecurity Engineering </a:t>
            </a:r>
            <a:r>
              <a:rPr lang="en-GB" altLang="en-US" sz="1200" dirty="0"/>
              <a:t>– Career Path –</a:t>
            </a:r>
            <a:r>
              <a:rPr lang="en-GB" altLang="en-US" sz="1200" b="1" dirty="0"/>
              <a:t>Data Warehousing Specialist </a:t>
            </a:r>
            <a:r>
              <a:rPr lang="en-GB" altLang="en-US" sz="1200" dirty="0"/>
              <a:t>– </a:t>
            </a:r>
          </a:p>
          <a:p>
            <a:pPr marL="101600" indent="0">
              <a:spcBef>
                <a:spcPts val="0"/>
              </a:spcBef>
              <a:buNone/>
            </a:pPr>
            <a:r>
              <a:rPr lang="en-GB" altLang="en-US" sz="1200" dirty="0"/>
              <a:t>Median Salary – 120K – skills required –Communications, management, leadership, Data Management, Operations…. </a:t>
            </a:r>
          </a:p>
          <a:p>
            <a:pPr marL="101600" indent="0">
              <a:spcBef>
                <a:spcPts val="0"/>
              </a:spcBef>
              <a:buNone/>
            </a:pPr>
            <a:r>
              <a:rPr lang="en-GB" altLang="en-US" sz="1200" dirty="0">
                <a:solidFill>
                  <a:srgbClr val="FF0000"/>
                </a:solidFill>
              </a:rPr>
              <a:t>                                                                                                            LEARN MORE……</a:t>
            </a:r>
          </a:p>
          <a:p>
            <a:pPr marL="349250" marR="0" lvl="0" indent="-196850" algn="l" rtl="0">
              <a:spcBef>
                <a:spcPts val="0"/>
              </a:spcBef>
              <a:spcAft>
                <a:spcPts val="0"/>
              </a:spcAft>
              <a:buClr>
                <a:schemeClr val="accent2"/>
              </a:buClr>
              <a:buSzPts val="2400"/>
              <a:buFont typeface="Noto Sans Symbols"/>
              <a:buNone/>
            </a:pPr>
            <a:endParaRPr lang="en-US" sz="1200" b="1" dirty="0"/>
          </a:p>
          <a:p>
            <a:pPr marL="349250" marR="0" lvl="0" indent="-196850" algn="l" rtl="0">
              <a:spcBef>
                <a:spcPts val="0"/>
              </a:spcBef>
              <a:spcAft>
                <a:spcPts val="0"/>
              </a:spcAft>
              <a:buClr>
                <a:schemeClr val="accent2"/>
              </a:buClr>
              <a:buSzPts val="2400"/>
              <a:buFont typeface="Noto Sans Symbols"/>
              <a:buNone/>
            </a:pPr>
            <a:endParaRPr lang="en-US" sz="2400" b="1" dirty="0"/>
          </a:p>
        </p:txBody>
      </p:sp>
    </p:spTree>
    <p:extLst>
      <p:ext uri="{BB962C8B-B14F-4D97-AF65-F5344CB8AC3E}">
        <p14:creationId xmlns:p14="http://schemas.microsoft.com/office/powerpoint/2010/main" val="24531614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STUART SCHOOL OF BUSINESS PROGRAMS</a:t>
            </a:r>
            <a:endParaRPr sz="2800" b="1" dirty="0"/>
          </a:p>
        </p:txBody>
      </p:sp>
      <p:sp>
        <p:nvSpPr>
          <p:cNvPr id="65" name="Google Shape;65;p4"/>
          <p:cNvSpPr txBox="1">
            <a:spLocks noGrp="1"/>
          </p:cNvSpPr>
          <p:nvPr>
            <p:ph type="body" idx="1"/>
          </p:nvPr>
        </p:nvSpPr>
        <p:spPr>
          <a:xfrm>
            <a:off x="481914" y="855661"/>
            <a:ext cx="8501450" cy="4527766"/>
          </a:xfrm>
          <a:prstGeom prst="rect">
            <a:avLst/>
          </a:prstGeom>
          <a:noFill/>
          <a:ln>
            <a:noFill/>
          </a:ln>
        </p:spPr>
        <p:txBody>
          <a:bodyPr spcFirstLastPara="1" wrap="square" lIns="91425" tIns="45700" rIns="91425" bIns="45700" anchor="t" anchorCtr="0">
            <a:noAutofit/>
          </a:bodyPr>
          <a:lstStyle/>
          <a:p>
            <a:pPr marL="101600" indent="0">
              <a:buNone/>
              <a:defRPr/>
            </a:pPr>
            <a:r>
              <a:rPr lang="en-US" altLang="en-US" sz="2400" dirty="0">
                <a:solidFill>
                  <a:schemeClr val="bg2"/>
                </a:solidFill>
              </a:rPr>
              <a:t>S.T.E.M. Designated programs</a:t>
            </a:r>
          </a:p>
          <a:p>
            <a:pPr marL="101600" indent="0">
              <a:spcBef>
                <a:spcPts val="0"/>
              </a:spcBef>
              <a:buNone/>
              <a:defRPr/>
            </a:pPr>
            <a:r>
              <a:rPr lang="en-US" altLang="en-US" sz="1800" dirty="0"/>
              <a:t>M.S. Finance</a:t>
            </a:r>
          </a:p>
          <a:p>
            <a:pPr marL="101600" indent="0">
              <a:spcBef>
                <a:spcPts val="0"/>
              </a:spcBef>
              <a:buNone/>
              <a:defRPr/>
            </a:pPr>
            <a:r>
              <a:rPr lang="en-US" altLang="en-US" sz="1800" dirty="0"/>
              <a:t>M.S. Financial Economics</a:t>
            </a:r>
          </a:p>
          <a:p>
            <a:pPr marL="101600" indent="0">
              <a:spcBef>
                <a:spcPts val="0"/>
              </a:spcBef>
              <a:buNone/>
              <a:defRPr/>
            </a:pPr>
            <a:r>
              <a:rPr lang="en-US" altLang="en-US" sz="1800" dirty="0"/>
              <a:t>M.S. Management Science and Analytics</a:t>
            </a:r>
          </a:p>
          <a:p>
            <a:pPr marL="101600" indent="0">
              <a:spcBef>
                <a:spcPts val="0"/>
              </a:spcBef>
              <a:buNone/>
              <a:defRPr/>
            </a:pPr>
            <a:r>
              <a:rPr lang="en-US" altLang="en-US" sz="1800" dirty="0"/>
              <a:t>M.S. Marketing Analytics</a:t>
            </a:r>
          </a:p>
          <a:p>
            <a:pPr marL="101600" indent="0">
              <a:spcBef>
                <a:spcPts val="0"/>
              </a:spcBef>
              <a:buNone/>
              <a:defRPr/>
            </a:pPr>
            <a:r>
              <a:rPr lang="en-US" altLang="en-US" sz="1800" dirty="0"/>
              <a:t>M.S. Technological Entrepreneurship</a:t>
            </a:r>
          </a:p>
          <a:p>
            <a:pPr marL="101600" indent="0">
              <a:spcBef>
                <a:spcPts val="0"/>
              </a:spcBef>
              <a:buNone/>
              <a:defRPr/>
            </a:pPr>
            <a:r>
              <a:rPr lang="en-US" altLang="en-US" sz="1800" dirty="0"/>
              <a:t>M.S. Project Management</a:t>
            </a:r>
          </a:p>
          <a:p>
            <a:pPr marL="101600" indent="0">
              <a:spcBef>
                <a:spcPts val="0"/>
              </a:spcBef>
              <a:buNone/>
              <a:defRPr/>
            </a:pPr>
            <a:r>
              <a:rPr lang="en-US" altLang="en-US" sz="1800" dirty="0"/>
              <a:t>M.S. Sustainability Analytics and Management</a:t>
            </a:r>
          </a:p>
          <a:p>
            <a:pPr marL="101600" indent="0">
              <a:spcBef>
                <a:spcPts val="0"/>
              </a:spcBef>
              <a:buNone/>
              <a:defRPr/>
            </a:pPr>
            <a:endParaRPr lang="en-US" altLang="en-US" sz="1800" dirty="0"/>
          </a:p>
          <a:p>
            <a:pPr marL="457200" indent="-457200">
              <a:spcBef>
                <a:spcPts val="0"/>
              </a:spcBef>
              <a:buFontTx/>
              <a:buChar char="-"/>
              <a:defRPr/>
            </a:pPr>
            <a:r>
              <a:rPr lang="en-US" altLang="en-US" sz="1800" dirty="0"/>
              <a:t>Eligible for up to 3-course transfer credit for SSB programs</a:t>
            </a:r>
          </a:p>
          <a:p>
            <a:pPr marL="349250" marR="0" lvl="0" indent="-196850" algn="l" rtl="0">
              <a:spcBef>
                <a:spcPts val="0"/>
              </a:spcBef>
              <a:spcAft>
                <a:spcPts val="0"/>
              </a:spcAft>
              <a:buClr>
                <a:schemeClr val="accent2"/>
              </a:buClr>
              <a:buSzPts val="2400"/>
              <a:buFont typeface="Noto Sans Symbols"/>
              <a:buNone/>
            </a:pPr>
            <a:endParaRPr lang="en-US" sz="2400" b="1" dirty="0"/>
          </a:p>
        </p:txBody>
      </p:sp>
      <p:pic>
        <p:nvPicPr>
          <p:cNvPr id="2" name="Picture 1">
            <a:extLst>
              <a:ext uri="{FF2B5EF4-FFF2-40B4-BE49-F238E27FC236}">
                <a16:creationId xmlns:a16="http://schemas.microsoft.com/office/drawing/2014/main" id="{DE76FDA6-F4D9-895A-FCBA-990A6AE9F727}"/>
              </a:ext>
            </a:extLst>
          </p:cNvPr>
          <p:cNvPicPr>
            <a:picLocks noChangeAspect="1"/>
          </p:cNvPicPr>
          <p:nvPr/>
        </p:nvPicPr>
        <p:blipFill>
          <a:blip r:embed="rId3"/>
          <a:stretch>
            <a:fillRect/>
          </a:stretch>
        </p:blipFill>
        <p:spPr>
          <a:xfrm>
            <a:off x="6721338" y="2373934"/>
            <a:ext cx="943107" cy="943107"/>
          </a:xfrm>
          <a:prstGeom prst="rect">
            <a:avLst/>
          </a:prstGeom>
        </p:spPr>
      </p:pic>
    </p:spTree>
    <p:extLst>
      <p:ext uri="{BB962C8B-B14F-4D97-AF65-F5344CB8AC3E}">
        <p14:creationId xmlns:p14="http://schemas.microsoft.com/office/powerpoint/2010/main" val="34770882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848497" y="-32951"/>
            <a:ext cx="7822427" cy="976184"/>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br>
              <a:rPr lang="en-US" dirty="0"/>
            </a:br>
            <a:br>
              <a:rPr lang="en-US" dirty="0"/>
            </a:br>
            <a:r>
              <a:rPr lang="en-US" dirty="0">
                <a:solidFill>
                  <a:srgbClr val="00B050"/>
                </a:solidFill>
              </a:rPr>
              <a:t>PREQUISITES - COMPUTER SCIENCE</a:t>
            </a:r>
            <a:br>
              <a:rPr lang="en-US" sz="2800" b="1" dirty="0"/>
            </a:br>
            <a:endParaRPr sz="2800" b="1" dirty="0"/>
          </a:p>
        </p:txBody>
      </p:sp>
      <p:sp>
        <p:nvSpPr>
          <p:cNvPr id="2" name="Text Placeholder 1">
            <a:extLst>
              <a:ext uri="{FF2B5EF4-FFF2-40B4-BE49-F238E27FC236}">
                <a16:creationId xmlns:a16="http://schemas.microsoft.com/office/drawing/2014/main" id="{2323AF12-3ECE-6F48-F24D-663F981B7DED}"/>
              </a:ext>
            </a:extLst>
          </p:cNvPr>
          <p:cNvSpPr txBox="1">
            <a:spLocks noGrp="1"/>
          </p:cNvSpPr>
          <p:nvPr>
            <p:ph type="body" idx="1"/>
          </p:nvPr>
        </p:nvSpPr>
        <p:spPr>
          <a:xfrm>
            <a:off x="37069" y="486032"/>
            <a:ext cx="9106931" cy="6170880"/>
          </a:xfrm>
          <a:prstGeom prst="rect">
            <a:avLst/>
          </a:prstGeom>
          <a:noFill/>
        </p:spPr>
        <p:txBody>
          <a:bodyPr wrap="square">
            <a:spAutoFit/>
          </a:bodyPr>
          <a:lstStyle/>
          <a:p>
            <a:pPr marL="101600" indent="0">
              <a:buNone/>
            </a:pPr>
            <a:r>
              <a:rPr lang="en-GB" sz="1000" dirty="0"/>
              <a:t>Applicants who do not have a bachelor’s degree in Computer Science must meet the following fundamental undergraduate coursework requirements to be admitted to the </a:t>
            </a:r>
            <a:r>
              <a:rPr lang="en-GB" sz="1000" dirty="0">
                <a:hlinkClick r:id="rId3" tooltip="Master’s in Computer Science (M.S.) Program"/>
              </a:rPr>
              <a:t>Master of Science in Computer Science</a:t>
            </a:r>
            <a:r>
              <a:rPr lang="en-GB" sz="1000" dirty="0"/>
              <a:t>, </a:t>
            </a:r>
            <a:r>
              <a:rPr lang="en-GB" sz="1000" dirty="0">
                <a:hlinkClick r:id="rId4" tooltip="Computer Science (M.A.S.)"/>
              </a:rPr>
              <a:t>Master of Computer Science</a:t>
            </a:r>
            <a:r>
              <a:rPr lang="en-GB" sz="1000" dirty="0"/>
              <a:t>, </a:t>
            </a:r>
            <a:r>
              <a:rPr lang="en-GB" sz="1000" dirty="0">
                <a:hlinkClick r:id="rId5" tooltip="Artificial Intelligence (M.A.S.)"/>
              </a:rPr>
              <a:t>Master of Artificial Intelligence</a:t>
            </a:r>
            <a:r>
              <a:rPr lang="en-GB" sz="1000" dirty="0"/>
              <a:t>, and </a:t>
            </a:r>
            <a:r>
              <a:rPr lang="en-GB" sz="1000" dirty="0">
                <a:hlinkClick r:id="rId6"/>
              </a:rPr>
              <a:t>Master of Cybersecurity</a:t>
            </a:r>
            <a:r>
              <a:rPr lang="en-GB" sz="1000" dirty="0"/>
              <a:t> degree programs:</a:t>
            </a:r>
          </a:p>
          <a:p>
            <a:pPr marL="101600" indent="0">
              <a:buNone/>
            </a:pPr>
            <a:r>
              <a:rPr lang="en-GB" sz="1200" b="1" dirty="0"/>
              <a:t>CS 201: Accelerated Introduction to CS</a:t>
            </a:r>
            <a:r>
              <a:rPr lang="en-GB" sz="1200" dirty="0"/>
              <a:t> (or </a:t>
            </a:r>
            <a:r>
              <a:rPr lang="en-GB" sz="1200" b="1" dirty="0"/>
              <a:t>CS 115</a:t>
            </a:r>
            <a:r>
              <a:rPr lang="en-GB" sz="1200" dirty="0"/>
              <a:t> and </a:t>
            </a:r>
            <a:r>
              <a:rPr lang="en-GB" sz="1200" b="1" dirty="0"/>
              <a:t>CS 116: Object-Oriented Programming I and II</a:t>
            </a:r>
            <a:r>
              <a:rPr lang="en-GB" sz="1200" dirty="0"/>
              <a:t>)</a:t>
            </a:r>
          </a:p>
          <a:p>
            <a:pPr marL="101600" indent="0">
              <a:buNone/>
            </a:pPr>
            <a:r>
              <a:rPr lang="en-GB" sz="1200" b="1" dirty="0"/>
              <a:t>CS 330: Discrete Structures</a:t>
            </a:r>
            <a:endParaRPr lang="en-GB" sz="1200" dirty="0"/>
          </a:p>
          <a:p>
            <a:pPr marL="101600" indent="0">
              <a:buNone/>
            </a:pPr>
            <a:r>
              <a:rPr lang="en-GB" sz="1200" b="1" dirty="0"/>
              <a:t>CS 331: Data Structures and Algorithms</a:t>
            </a:r>
            <a:endParaRPr lang="en-GB" sz="1200" dirty="0"/>
          </a:p>
          <a:p>
            <a:pPr marL="101600" indent="0">
              <a:buNone/>
            </a:pPr>
            <a:r>
              <a:rPr lang="en-GB" sz="1200" b="1" dirty="0"/>
              <a:t>CS 350: Computer Organization and Assembly Language Programming</a:t>
            </a:r>
            <a:endParaRPr lang="en-GB" sz="1200" dirty="0"/>
          </a:p>
          <a:p>
            <a:pPr marL="101600" indent="0">
              <a:buNone/>
            </a:pPr>
            <a:r>
              <a:rPr lang="en-GB" sz="1200" b="1" dirty="0"/>
              <a:t>CS 351: Systems Programming</a:t>
            </a:r>
            <a:endParaRPr lang="en-GB" sz="1200" dirty="0"/>
          </a:p>
          <a:p>
            <a:pPr marL="101600" indent="0">
              <a:buNone/>
            </a:pPr>
            <a:r>
              <a:rPr lang="en-GB" sz="1200" dirty="0"/>
              <a:t>Calculus (one course)</a:t>
            </a:r>
          </a:p>
          <a:p>
            <a:pPr marL="101600" indent="0">
              <a:buNone/>
            </a:pPr>
            <a:r>
              <a:rPr lang="en-GB" sz="900" dirty="0"/>
              <a:t>Knowledge of any high-level programming language, such as C or Java, can be substituted for knowledge of C++.Should you require fundamental coursework, you may be admitted under the condition that you must take the courses above or the accelerated course equivalents </a:t>
            </a:r>
            <a:r>
              <a:rPr lang="en-GB" sz="900" b="1" dirty="0"/>
              <a:t>CS 401 (Introduction to Advanced Studies I)</a:t>
            </a:r>
            <a:r>
              <a:rPr lang="en-GB" sz="900" dirty="0"/>
              <a:t> and </a:t>
            </a:r>
            <a:r>
              <a:rPr lang="en-GB" sz="900" b="1" dirty="0"/>
              <a:t>CS 402 (Introduction to Advanced Studies II)</a:t>
            </a:r>
            <a:r>
              <a:rPr lang="en-GB" sz="900" dirty="0"/>
              <a:t> at Illinois Tech. The </a:t>
            </a:r>
            <a:r>
              <a:rPr lang="en-GB" sz="900" dirty="0">
                <a:hlinkClick r:id="rId7" tooltip="CS 201/401 Placement Exam"/>
              </a:rPr>
              <a:t>CS 201/401 Placement Exam</a:t>
            </a:r>
            <a:r>
              <a:rPr lang="en-GB" sz="900" dirty="0"/>
              <a:t> is used to determine whether CS 201 must be taken before taking CS 401.</a:t>
            </a:r>
          </a:p>
          <a:p>
            <a:pPr marL="101600" indent="0">
              <a:buNone/>
            </a:pPr>
            <a:r>
              <a:rPr lang="en-GB" sz="900" dirty="0"/>
              <a:t>If you feel that your industry experience or previous studies are equivalent to CS 401 and/or CS 402, you can take and pass a </a:t>
            </a:r>
            <a:r>
              <a:rPr lang="en-GB" sz="900" dirty="0">
                <a:hlinkClick r:id="rId7" tooltip="Prerequisite CS Coursework and the Placement and Proficiency Exams"/>
              </a:rPr>
              <a:t>CS 401 or 402 Proficiency Exam</a:t>
            </a:r>
            <a:r>
              <a:rPr lang="en-GB" sz="900" dirty="0"/>
              <a:t> during your first semester at Illinois Tech.</a:t>
            </a:r>
          </a:p>
          <a:p>
            <a:pPr marL="101600" indent="0">
              <a:spcAft>
                <a:spcPts val="1200"/>
              </a:spcAft>
              <a:buNone/>
              <a:defRPr/>
            </a:pPr>
            <a:endParaRPr lang="en-US" sz="900" dirty="0">
              <a:solidFill>
                <a:schemeClr val="tx1"/>
              </a:solidFill>
              <a:latin typeface="+mn-lt"/>
            </a:endParaRPr>
          </a:p>
          <a:p>
            <a:pPr>
              <a:defRPr/>
            </a:pPr>
            <a:endParaRPr lang="en-US" sz="900" dirty="0"/>
          </a:p>
          <a:p>
            <a:pPr>
              <a:defRPr/>
            </a:pPr>
            <a:endParaRPr lang="en-US" dirty="0"/>
          </a:p>
        </p:txBody>
      </p:sp>
      <p:sp>
        <p:nvSpPr>
          <p:cNvPr id="4" name="TextBox 3">
            <a:extLst>
              <a:ext uri="{FF2B5EF4-FFF2-40B4-BE49-F238E27FC236}">
                <a16:creationId xmlns:a16="http://schemas.microsoft.com/office/drawing/2014/main" id="{029434D7-A8D0-B300-C815-65EA9F370EA4}"/>
              </a:ext>
            </a:extLst>
          </p:cNvPr>
          <p:cNvSpPr txBox="1"/>
          <p:nvPr/>
        </p:nvSpPr>
        <p:spPr>
          <a:xfrm>
            <a:off x="7475838" y="1902940"/>
            <a:ext cx="1318054" cy="1615827"/>
          </a:xfrm>
          <a:prstGeom prst="rect">
            <a:avLst/>
          </a:prstGeom>
          <a:noFill/>
        </p:spPr>
        <p:txBody>
          <a:bodyPr wrap="square" rtlCol="0">
            <a:spAutoFit/>
          </a:bodyPr>
          <a:lstStyle/>
          <a:p>
            <a:r>
              <a:rPr lang="en-US" sz="1100" dirty="0"/>
              <a:t>Pre-requisites must be passed with a B grade or better. This grade is also required before a course can serve as a </a:t>
            </a:r>
            <a:r>
              <a:rPr lang="en-US" sz="1100" dirty="0" err="1"/>
              <a:t>prereq</a:t>
            </a:r>
            <a:r>
              <a:rPr lang="en-US" sz="1100" dirty="0"/>
              <a:t> for another course</a:t>
            </a:r>
          </a:p>
        </p:txBody>
      </p:sp>
      <p:pic>
        <p:nvPicPr>
          <p:cNvPr id="5" name="Picture 4">
            <a:extLst>
              <a:ext uri="{FF2B5EF4-FFF2-40B4-BE49-F238E27FC236}">
                <a16:creationId xmlns:a16="http://schemas.microsoft.com/office/drawing/2014/main" id="{A479717F-46A1-9B6E-BD07-51176C632D34}"/>
              </a:ext>
            </a:extLst>
          </p:cNvPr>
          <p:cNvPicPr>
            <a:picLocks noChangeAspect="1"/>
          </p:cNvPicPr>
          <p:nvPr/>
        </p:nvPicPr>
        <p:blipFill>
          <a:blip r:embed="rId8"/>
          <a:stretch>
            <a:fillRect/>
          </a:stretch>
        </p:blipFill>
        <p:spPr>
          <a:xfrm>
            <a:off x="5764521" y="2710853"/>
            <a:ext cx="1171739" cy="1171739"/>
          </a:xfrm>
          <a:prstGeom prst="rect">
            <a:avLst/>
          </a:prstGeom>
        </p:spPr>
      </p:pic>
    </p:spTree>
    <p:extLst>
      <p:ext uri="{BB962C8B-B14F-4D97-AF65-F5344CB8AC3E}">
        <p14:creationId xmlns:p14="http://schemas.microsoft.com/office/powerpoint/2010/main" val="16736568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solidFill>
                  <a:srgbClr val="7030A0"/>
                </a:solidFill>
              </a:rPr>
              <a:t>PREREQUISITES</a:t>
            </a:r>
            <a:endParaRPr sz="2800" b="1" dirty="0">
              <a:solidFill>
                <a:srgbClr val="7030A0"/>
              </a:solidFill>
            </a:endParaRPr>
          </a:p>
        </p:txBody>
      </p:sp>
      <p:sp>
        <p:nvSpPr>
          <p:cNvPr id="65" name="Google Shape;65;p4"/>
          <p:cNvSpPr txBox="1">
            <a:spLocks noGrp="1"/>
          </p:cNvSpPr>
          <p:nvPr>
            <p:ph type="body" idx="1"/>
          </p:nvPr>
        </p:nvSpPr>
        <p:spPr>
          <a:xfrm>
            <a:off x="481914" y="855661"/>
            <a:ext cx="8501450" cy="4527766"/>
          </a:xfrm>
          <a:prstGeom prst="rect">
            <a:avLst/>
          </a:prstGeom>
          <a:noFill/>
          <a:ln>
            <a:noFill/>
          </a:ln>
        </p:spPr>
        <p:txBody>
          <a:bodyPr spcFirstLastPara="1" wrap="square" lIns="91425" tIns="45700" rIns="91425" bIns="45700" anchor="t" anchorCtr="0">
            <a:noAutofit/>
          </a:bodyPr>
          <a:lstStyle/>
          <a:p>
            <a:pPr marL="101600" indent="0">
              <a:buNone/>
            </a:pPr>
            <a:r>
              <a:rPr lang="en-US" sz="1200" dirty="0"/>
              <a:t>For any Master degree applicant, the Computer Science department requires proof of successful completion ( 3.0 on a 4.0 scale) of the following pre-requisites:</a:t>
            </a:r>
          </a:p>
          <a:p>
            <a:pPr marL="101600" indent="0">
              <a:buNone/>
            </a:pPr>
            <a:r>
              <a:rPr lang="en-US" sz="1200" dirty="0"/>
              <a:t>CS 201 – Accelerated Introduction to Computer Science (4 US Credits): CS 401 – Introduction to Advanced Studies 1 ( 3 US Credits) and CS 402 – Introduction to Advanced Studies II ( 3 US credits) and CS 430 ( Introduction to Algorithms)</a:t>
            </a:r>
          </a:p>
          <a:p>
            <a:pPr marL="101600" indent="0">
              <a:buNone/>
            </a:pPr>
            <a:r>
              <a:rPr lang="en-US" sz="1200" dirty="0"/>
              <a:t>For the MSCS, MCS and Master of AI programs: Successful completion ( 3.0 on a 4.0 scale) of CS 450 is highly recommended.  Additionally successful completion of CS 330 Discrete Structures:  CS 331 – Data Structures &amp; Algorithms:  CS 350 – Computer Org. &amp; Assembly Lang Programming: CS 351 – Systems Programming and Calculus and knowledge of a high-level programming course such as C or Java may be substituted for C++  </a:t>
            </a:r>
            <a:r>
              <a:rPr lang="en-US" sz="1200" dirty="0">
                <a:hlinkClick r:id="rId3"/>
              </a:rPr>
              <a:t>http://bulletin.iit.edu/undergraduate/courses/cs/</a:t>
            </a:r>
            <a:endParaRPr lang="en-US" sz="1200" dirty="0"/>
          </a:p>
          <a:p>
            <a:pPr marL="0" marR="0" indent="0" algn="just">
              <a:spcBef>
                <a:spcPts val="0"/>
              </a:spcBef>
              <a:spcAft>
                <a:spcPts val="0"/>
              </a:spcAft>
              <a:buNone/>
            </a:pPr>
            <a:r>
              <a:rPr lang="en-US" sz="1200" dirty="0">
                <a:effectLst/>
                <a:latin typeface="Calibri" panose="020F0502020204030204" pitchFamily="34" charset="0"/>
                <a:ea typeface="Times New Roman" panose="02020603050405020304" pitchFamily="18" charset="0"/>
                <a:cs typeface="Arial" panose="020B0604020202020204" pitchFamily="34" charset="0"/>
              </a:rPr>
              <a:t>   https://science.iit.edu/computer-science/programs/graduate/graduate-program-resources/prerequisite-undergraduate-coursework</a:t>
            </a:r>
            <a:endParaRPr lang="en-US" sz="1200" dirty="0">
              <a:effectLst/>
              <a:latin typeface="Times New Roman" panose="02020603050405020304" pitchFamily="18" charset="0"/>
              <a:ea typeface="Times New Roman" panose="02020603050405020304" pitchFamily="18" charset="0"/>
            </a:endParaRPr>
          </a:p>
          <a:p>
            <a:pPr marL="0" marR="0" indent="0" algn="just">
              <a:spcBef>
                <a:spcPts val="0"/>
              </a:spcBef>
              <a:spcAft>
                <a:spcPts val="0"/>
              </a:spcAft>
              <a:buNone/>
            </a:pPr>
            <a:r>
              <a:rPr lang="en-US" sz="1200" dirty="0">
                <a:solidFill>
                  <a:schemeClr val="bg1"/>
                </a:solidFill>
                <a:effectLst/>
                <a:latin typeface="Calibri" panose="020F0502020204030204" pitchFamily="34" charset="0"/>
                <a:ea typeface="Times New Roman" panose="02020603050405020304" pitchFamily="18" charset="0"/>
                <a:cs typeface="Arial" panose="020B0604020202020204" pitchFamily="34" charset="0"/>
              </a:rPr>
              <a:t>  During the application process, the courses passed and corresponding to CS 201, 401 and 402 may be indicated separately and</a:t>
            </a:r>
          </a:p>
          <a:p>
            <a:pPr marL="0" marR="0" indent="0" algn="just">
              <a:spcBef>
                <a:spcPts val="0"/>
              </a:spcBef>
              <a:spcAft>
                <a:spcPts val="0"/>
              </a:spcAft>
              <a:buNone/>
            </a:pPr>
            <a:r>
              <a:rPr lang="en-US" sz="1200" dirty="0">
                <a:solidFill>
                  <a:schemeClr val="bg1"/>
                </a:solidFill>
                <a:effectLst/>
                <a:latin typeface="Calibri" panose="020F0502020204030204" pitchFamily="34" charset="0"/>
                <a:ea typeface="Times New Roman" panose="02020603050405020304" pitchFamily="18" charset="0"/>
                <a:cs typeface="Arial" panose="020B0604020202020204" pitchFamily="34" charset="0"/>
              </a:rPr>
              <a:t>  uploaded with the transcript</a:t>
            </a:r>
          </a:p>
          <a:p>
            <a:pPr marL="0" marR="0" indent="0" algn="just">
              <a:spcBef>
                <a:spcPts val="0"/>
              </a:spcBef>
              <a:spcAft>
                <a:spcPts val="0"/>
              </a:spcAft>
              <a:buNone/>
            </a:pPr>
            <a:endParaRPr lang="en-US" sz="1200" dirty="0">
              <a:effectLst/>
              <a:latin typeface="Calibri" panose="020F0502020204030204" pitchFamily="34" charset="0"/>
              <a:ea typeface="Times New Roman" panose="02020603050405020304" pitchFamily="18" charset="0"/>
              <a:cs typeface="Arial" panose="020B0604020202020204" pitchFamily="34" charset="0"/>
            </a:endParaRPr>
          </a:p>
          <a:p>
            <a:pPr marL="0" marR="0" indent="0" algn="just">
              <a:spcBef>
                <a:spcPts val="0"/>
              </a:spcBef>
              <a:spcAft>
                <a:spcPts val="0"/>
              </a:spcAft>
              <a:buNone/>
            </a:pPr>
            <a:r>
              <a:rPr lang="en-US" sz="1200" dirty="0"/>
              <a:t> For any </a:t>
            </a:r>
            <a:r>
              <a:rPr lang="en-US" sz="1200" b="1" dirty="0"/>
              <a:t>Master degree applicant to </a:t>
            </a:r>
            <a:r>
              <a:rPr lang="en-US" sz="1200" b="1" u="sng" dirty="0"/>
              <a:t>the DEPARTMENT OF ELECTRICAL &amp; COMPUTER ENGINEERING </a:t>
            </a:r>
            <a:r>
              <a:rPr lang="en-US" sz="1200" dirty="0"/>
              <a:t>proof of</a:t>
            </a:r>
          </a:p>
          <a:p>
            <a:pPr marL="0" marR="0" indent="0" algn="just">
              <a:spcBef>
                <a:spcPts val="0"/>
              </a:spcBef>
              <a:spcAft>
                <a:spcPts val="0"/>
              </a:spcAft>
              <a:buNone/>
            </a:pPr>
            <a:r>
              <a:rPr lang="en-US" sz="1200" dirty="0"/>
              <a:t> successful completion of the following courses are required: Probability &amp; Statistics – Math 474 ( 3 US credits) and Signals</a:t>
            </a:r>
          </a:p>
          <a:p>
            <a:pPr marL="0" marR="0" indent="0" algn="just">
              <a:spcBef>
                <a:spcPts val="0"/>
              </a:spcBef>
              <a:spcAft>
                <a:spcPts val="0"/>
              </a:spcAft>
              <a:buNone/>
            </a:pPr>
            <a:r>
              <a:rPr lang="en-US" sz="1200" dirty="0"/>
              <a:t> and Systems – ECE 308 ( 3 US credits)</a:t>
            </a:r>
          </a:p>
          <a:p>
            <a:pPr marL="0" marR="0" indent="0" algn="just">
              <a:spcBef>
                <a:spcPts val="0"/>
              </a:spcBef>
              <a:spcAft>
                <a:spcPts val="0"/>
              </a:spcAft>
              <a:buNone/>
            </a:pPr>
            <a:r>
              <a:rPr lang="en-US" sz="1200" dirty="0"/>
              <a:t> http://bulletin.iit.edu/undergraduate/courses/ece/</a:t>
            </a:r>
          </a:p>
          <a:p>
            <a:pPr marL="0" marR="0" indent="0" algn="just">
              <a:spcBef>
                <a:spcPts val="0"/>
              </a:spcBef>
              <a:spcAft>
                <a:spcPts val="0"/>
              </a:spcAft>
              <a:buNone/>
            </a:pPr>
            <a:r>
              <a:rPr lang="en-US" sz="1200" dirty="0"/>
              <a:t> http://bulletin.iit.edu/undergraduate/colleges/computing/applied-mathematics/#coursestext</a:t>
            </a:r>
          </a:p>
          <a:p>
            <a:pPr marL="349250" marR="0" lvl="0" indent="-196850" algn="l" rtl="0">
              <a:spcBef>
                <a:spcPts val="0"/>
              </a:spcBef>
              <a:spcAft>
                <a:spcPts val="0"/>
              </a:spcAft>
              <a:buClr>
                <a:schemeClr val="accent2"/>
              </a:buClr>
              <a:buSzPts val="2400"/>
              <a:buFont typeface="Noto Sans Symbols"/>
              <a:buNone/>
            </a:pPr>
            <a:endParaRPr lang="en-US" sz="2400" b="1" dirty="0"/>
          </a:p>
        </p:txBody>
      </p:sp>
    </p:spTree>
    <p:extLst>
      <p:ext uri="{BB962C8B-B14F-4D97-AF65-F5344CB8AC3E}">
        <p14:creationId xmlns:p14="http://schemas.microsoft.com/office/powerpoint/2010/main" val="26488212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solidFill>
                  <a:srgbClr val="00B050"/>
                </a:solidFill>
              </a:rPr>
              <a:t>TRANSFER OF CREDIT</a:t>
            </a:r>
            <a:endParaRPr sz="2800" b="1" dirty="0">
              <a:solidFill>
                <a:srgbClr val="00B050"/>
              </a:solidFill>
            </a:endParaRPr>
          </a:p>
        </p:txBody>
      </p:sp>
      <p:sp>
        <p:nvSpPr>
          <p:cNvPr id="65" name="Google Shape;65;p4"/>
          <p:cNvSpPr txBox="1">
            <a:spLocks noGrp="1"/>
          </p:cNvSpPr>
          <p:nvPr>
            <p:ph type="body" idx="1"/>
          </p:nvPr>
        </p:nvSpPr>
        <p:spPr>
          <a:xfrm>
            <a:off x="411892" y="757880"/>
            <a:ext cx="8571472" cy="4341341"/>
          </a:xfrm>
          <a:prstGeom prst="rect">
            <a:avLst/>
          </a:prstGeom>
          <a:noFill/>
          <a:ln>
            <a:noFill/>
          </a:ln>
        </p:spPr>
        <p:txBody>
          <a:bodyPr spcFirstLastPara="1" wrap="square" lIns="91425" tIns="45700" rIns="91425" bIns="45700" anchor="t" anchorCtr="0">
            <a:noAutofit/>
          </a:bodyPr>
          <a:lstStyle/>
          <a:p>
            <a:pPr marL="349250" marR="0" lvl="0" indent="-196850" algn="l" rtl="0">
              <a:spcBef>
                <a:spcPts val="0"/>
              </a:spcBef>
              <a:spcAft>
                <a:spcPts val="0"/>
              </a:spcAft>
              <a:buClr>
                <a:schemeClr val="accent2"/>
              </a:buClr>
              <a:buSzPts val="2400"/>
              <a:buFont typeface="Noto Sans Symbols"/>
              <a:buNone/>
            </a:pPr>
            <a:r>
              <a:rPr lang="en-US" sz="1400" b="1" dirty="0">
                <a:solidFill>
                  <a:schemeClr val="dk1"/>
                </a:solidFill>
                <a:latin typeface="Arial"/>
                <a:ea typeface="Arial"/>
                <a:cs typeface="Arial"/>
                <a:sym typeface="Arial"/>
              </a:rPr>
              <a:t>What is transfer of credit or credit transfer?</a:t>
            </a:r>
            <a:endParaRPr lang="en-US" sz="1400" dirty="0">
              <a:solidFill>
                <a:schemeClr val="dk1"/>
              </a:solidFill>
              <a:latin typeface="Arial"/>
              <a:ea typeface="Arial"/>
              <a:cs typeface="Arial"/>
              <a:sym typeface="Arial"/>
            </a:endParaRPr>
          </a:p>
          <a:p>
            <a:pPr marL="349250" marR="0" lvl="0" indent="-196850" algn="l" rtl="0">
              <a:spcBef>
                <a:spcPts val="0"/>
              </a:spcBef>
              <a:spcAft>
                <a:spcPts val="0"/>
              </a:spcAft>
              <a:buClr>
                <a:schemeClr val="accent2"/>
              </a:buClr>
              <a:buSzPts val="2400"/>
              <a:buFont typeface="Noto Sans Symbols"/>
              <a:buNone/>
            </a:pPr>
            <a:r>
              <a:rPr lang="en-US" sz="1400" dirty="0"/>
              <a:t>Course successfully completed ( 3.0 on a 4.0 scale ) at the </a:t>
            </a:r>
            <a:r>
              <a:rPr lang="en-US" sz="1400" b="1" dirty="0"/>
              <a:t>Master’s level </a:t>
            </a:r>
            <a:r>
              <a:rPr lang="en-US" sz="1400" dirty="0"/>
              <a:t>at the home institution that</a:t>
            </a:r>
          </a:p>
          <a:p>
            <a:pPr marL="349250" marR="0" lvl="0" indent="-196850" algn="l" rtl="0">
              <a:spcBef>
                <a:spcPts val="0"/>
              </a:spcBef>
              <a:spcAft>
                <a:spcPts val="0"/>
              </a:spcAft>
              <a:buClr>
                <a:schemeClr val="accent2"/>
              </a:buClr>
              <a:buSzPts val="2400"/>
              <a:buFont typeface="Noto Sans Symbols"/>
              <a:buNone/>
            </a:pPr>
            <a:r>
              <a:rPr lang="en-US" sz="1400" dirty="0"/>
              <a:t>may be compatible in number of hours and content.  Only such courses may be submitted for transfer</a:t>
            </a:r>
          </a:p>
          <a:p>
            <a:pPr marL="349250" marR="0" lvl="0" indent="-196850" algn="l" rtl="0">
              <a:spcBef>
                <a:spcPts val="0"/>
              </a:spcBef>
              <a:spcAft>
                <a:spcPts val="0"/>
              </a:spcAft>
              <a:buClr>
                <a:schemeClr val="accent2"/>
              </a:buClr>
              <a:buSzPts val="2400"/>
              <a:buFont typeface="Noto Sans Symbols"/>
              <a:buNone/>
            </a:pPr>
            <a:r>
              <a:rPr lang="en-US" sz="1400" dirty="0"/>
              <a:t>credit evaluation.</a:t>
            </a:r>
            <a:r>
              <a:rPr lang="en-US" sz="1400" dirty="0">
                <a:solidFill>
                  <a:schemeClr val="dk1"/>
                </a:solidFill>
                <a:latin typeface="Arial"/>
                <a:ea typeface="Arial"/>
                <a:cs typeface="Arial"/>
                <a:sym typeface="Arial"/>
              </a:rPr>
              <a:t>            1 U.S. Credit = 2 ECTS</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solidFill>
                  <a:schemeClr val="dk1"/>
                </a:solidFill>
                <a:latin typeface="Arial"/>
                <a:ea typeface="Arial"/>
                <a:cs typeface="Arial"/>
                <a:sym typeface="Arial"/>
              </a:rPr>
              <a:t>Is it a guarantee that the courses for submitted for transfer of credit will be approved?</a:t>
            </a:r>
          </a:p>
          <a:p>
            <a:pPr marL="349250" marR="0" lvl="0" indent="-196850" algn="l" rtl="0">
              <a:spcBef>
                <a:spcPts val="0"/>
              </a:spcBef>
              <a:spcAft>
                <a:spcPts val="0"/>
              </a:spcAft>
              <a:buClr>
                <a:schemeClr val="accent2"/>
              </a:buClr>
              <a:buSzPts val="2400"/>
              <a:buFont typeface="Noto Sans Symbols"/>
              <a:buNone/>
            </a:pPr>
            <a:r>
              <a:rPr lang="en-US" sz="1400" b="1" u="sng" dirty="0"/>
              <a:t>NO</a:t>
            </a:r>
            <a:r>
              <a:rPr lang="en-US" sz="1400" dirty="0"/>
              <a:t> – courses are evaluated on a case-by-case basis and may or may not be approved.</a:t>
            </a:r>
            <a:endParaRPr lang="en-US" sz="1400" dirty="0">
              <a:solidFill>
                <a:schemeClr val="dk1"/>
              </a:solidFill>
              <a:latin typeface="Arial"/>
              <a:ea typeface="Arial"/>
              <a:cs typeface="Arial"/>
              <a:sym typeface="Arial"/>
            </a:endParaRPr>
          </a:p>
          <a:p>
            <a:pPr marL="349250" marR="0" lvl="0" indent="-196850" algn="l" rtl="0">
              <a:spcBef>
                <a:spcPts val="0"/>
              </a:spcBef>
              <a:spcAft>
                <a:spcPts val="0"/>
              </a:spcAft>
              <a:buClr>
                <a:schemeClr val="accent2"/>
              </a:buClr>
              <a:buSzPts val="2400"/>
              <a:buFont typeface="Noto Sans Symbols"/>
              <a:buNone/>
            </a:pPr>
            <a:endParaRPr lang="en-US" sz="1400" dirty="0">
              <a:solidFill>
                <a:schemeClr val="dk1"/>
              </a:solidFill>
              <a:latin typeface="Arial"/>
              <a:ea typeface="Arial"/>
              <a:cs typeface="Arial"/>
              <a:sym typeface="Arial"/>
            </a:endParaRPr>
          </a:p>
          <a:p>
            <a:pPr marL="349250" marR="0" lvl="0" indent="-196850" algn="l" rtl="0">
              <a:spcBef>
                <a:spcPts val="0"/>
              </a:spcBef>
              <a:spcAft>
                <a:spcPts val="0"/>
              </a:spcAft>
              <a:buClr>
                <a:schemeClr val="accent2"/>
              </a:buClr>
              <a:buSzPts val="2400"/>
              <a:buFont typeface="Noto Sans Symbols"/>
              <a:buNone/>
            </a:pPr>
            <a:r>
              <a:rPr lang="en-US" sz="1400" b="1" dirty="0"/>
              <a:t>How many courses can be submitted for transfer of credit?</a:t>
            </a:r>
          </a:p>
          <a:p>
            <a:pPr marL="349250" marR="0" lvl="0" indent="-196850" algn="l" rtl="0">
              <a:spcBef>
                <a:spcPts val="0"/>
              </a:spcBef>
              <a:spcAft>
                <a:spcPts val="0"/>
              </a:spcAft>
              <a:buClr>
                <a:schemeClr val="accent2"/>
              </a:buClr>
              <a:buSzPts val="2400"/>
              <a:buFont typeface="Noto Sans Symbols"/>
              <a:buNone/>
            </a:pPr>
            <a:r>
              <a:rPr lang="en-US" sz="1400" dirty="0"/>
              <a:t>Up to 6 U.S. credits ( about 2 courses @ 3 U.S. credits each) or, if pursuing a Master’s degree offered by</a:t>
            </a:r>
          </a:p>
          <a:p>
            <a:pPr marL="349250" marR="0" lvl="0" indent="-196850" algn="l" rtl="0">
              <a:spcBef>
                <a:spcPts val="0"/>
              </a:spcBef>
              <a:spcAft>
                <a:spcPts val="0"/>
              </a:spcAft>
              <a:buClr>
                <a:schemeClr val="accent2"/>
              </a:buClr>
              <a:buSzPts val="2400"/>
              <a:buFont typeface="Noto Sans Symbols"/>
              <a:buNone/>
            </a:pPr>
            <a:r>
              <a:rPr lang="en-US" sz="1400" dirty="0"/>
              <a:t>the Stuart School of Business – up to 9 U.S. credits ( about 3 courses @ 3 </a:t>
            </a:r>
            <a:r>
              <a:rPr lang="en-US" sz="1400" dirty="0" err="1"/>
              <a:t>U.S.credits</a:t>
            </a:r>
            <a:r>
              <a:rPr lang="en-US" sz="1400" dirty="0"/>
              <a:t> each)                             </a:t>
            </a:r>
          </a:p>
          <a:p>
            <a:pPr marL="349250" marR="0" lvl="0" indent="-196850" algn="l" rtl="0">
              <a:spcBef>
                <a:spcPts val="0"/>
              </a:spcBef>
              <a:spcAft>
                <a:spcPts val="0"/>
              </a:spcAft>
              <a:buClr>
                <a:schemeClr val="accent2"/>
              </a:buClr>
              <a:buSzPts val="2400"/>
              <a:buFont typeface="Noto Sans Symbols"/>
              <a:buNone/>
            </a:pPr>
            <a:r>
              <a:rPr lang="en-US" sz="1400" dirty="0"/>
              <a:t>                  </a:t>
            </a:r>
            <a:endParaRPr lang="en-US" sz="1400" dirty="0">
              <a:solidFill>
                <a:schemeClr val="dk1"/>
              </a:solidFill>
              <a:latin typeface="Arial"/>
              <a:ea typeface="Arial"/>
              <a:cs typeface="Arial"/>
              <a:sym typeface="Arial"/>
            </a:endParaRPr>
          </a:p>
          <a:p>
            <a:pPr marL="349250" marR="0" lvl="0" indent="-196850" algn="l" rtl="0">
              <a:spcBef>
                <a:spcPts val="0"/>
              </a:spcBef>
              <a:spcAft>
                <a:spcPts val="0"/>
              </a:spcAft>
              <a:buClr>
                <a:schemeClr val="accent2"/>
              </a:buClr>
              <a:buSzPts val="2400"/>
              <a:buFont typeface="Noto Sans Symbols"/>
              <a:buNone/>
            </a:pPr>
            <a:r>
              <a:rPr lang="en-US" sz="1400" b="1" dirty="0"/>
              <a:t>What if one or all of the courses submitted for transfer credit is/are not approved? </a:t>
            </a:r>
            <a:endParaRPr lang="en-US" sz="1400" dirty="0">
              <a:solidFill>
                <a:schemeClr val="dk1"/>
              </a:solidFill>
              <a:latin typeface="Arial"/>
              <a:ea typeface="Arial"/>
              <a:cs typeface="Arial"/>
              <a:sym typeface="Arial"/>
            </a:endParaRPr>
          </a:p>
          <a:p>
            <a:pPr marL="349250" marR="0" lvl="0" indent="-196850" algn="l" rtl="0">
              <a:spcBef>
                <a:spcPts val="0"/>
              </a:spcBef>
              <a:spcAft>
                <a:spcPts val="0"/>
              </a:spcAft>
              <a:buClr>
                <a:schemeClr val="accent2"/>
              </a:buClr>
              <a:buSzPts val="2400"/>
              <a:buFont typeface="Noto Sans Symbols"/>
              <a:buNone/>
            </a:pPr>
            <a:r>
              <a:rPr lang="en-US" sz="1400" dirty="0"/>
              <a:t>The student will have to register and pay for those courses at IIT, and this could delay</a:t>
            </a:r>
          </a:p>
          <a:p>
            <a:pPr marL="349250" marR="0" lvl="0" indent="-196850" algn="l" rtl="0">
              <a:spcBef>
                <a:spcPts val="0"/>
              </a:spcBef>
              <a:spcAft>
                <a:spcPts val="0"/>
              </a:spcAft>
              <a:buClr>
                <a:schemeClr val="accent2"/>
              </a:buClr>
              <a:buSzPts val="2400"/>
              <a:buFont typeface="Noto Sans Symbols"/>
              <a:buNone/>
            </a:pPr>
            <a:r>
              <a:rPr lang="en-US" sz="1400" dirty="0"/>
              <a:t>graduating on time.  The scholarship will </a:t>
            </a:r>
            <a:r>
              <a:rPr lang="en-US" sz="1400" b="1" dirty="0"/>
              <a:t>NOT </a:t>
            </a:r>
            <a:r>
              <a:rPr lang="en-US" sz="1400" dirty="0"/>
              <a:t>apply.</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What if the 6 credits ( Eng/Tech/Sc) or 9 credits ( SSB &amp; Applied Math) are approved for transfer</a:t>
            </a:r>
          </a:p>
          <a:p>
            <a:pPr marL="349250" marR="0" lvl="0" indent="-196850" algn="l" rtl="0">
              <a:spcBef>
                <a:spcPts val="0"/>
              </a:spcBef>
              <a:spcAft>
                <a:spcPts val="0"/>
              </a:spcAft>
              <a:buClr>
                <a:schemeClr val="accent2"/>
              </a:buClr>
              <a:buSzPts val="2400"/>
              <a:buFont typeface="Noto Sans Symbols"/>
              <a:buNone/>
            </a:pPr>
            <a:r>
              <a:rPr lang="en-US" sz="1400" b="1" dirty="0"/>
              <a:t>credit?</a:t>
            </a:r>
          </a:p>
          <a:p>
            <a:pPr marL="349250" marR="0" lvl="0" indent="-196850" algn="l" rtl="0">
              <a:spcBef>
                <a:spcPts val="0"/>
              </a:spcBef>
              <a:spcAft>
                <a:spcPts val="0"/>
              </a:spcAft>
              <a:buClr>
                <a:schemeClr val="accent2"/>
              </a:buClr>
              <a:buSzPts val="2400"/>
              <a:buFont typeface="Noto Sans Symbols"/>
              <a:buNone/>
            </a:pPr>
            <a:r>
              <a:rPr lang="en-US" sz="1400" dirty="0"/>
              <a:t>The student will not need to retake those courses as part of their degree program.  This will reduce the</a:t>
            </a:r>
          </a:p>
          <a:p>
            <a:pPr marL="349250" marR="0" lvl="0" indent="-196850" algn="l" rtl="0">
              <a:spcBef>
                <a:spcPts val="0"/>
              </a:spcBef>
              <a:spcAft>
                <a:spcPts val="0"/>
              </a:spcAft>
              <a:buClr>
                <a:schemeClr val="accent2"/>
              </a:buClr>
              <a:buSzPts val="2400"/>
              <a:buFont typeface="Noto Sans Symbols"/>
              <a:buNone/>
            </a:pPr>
            <a:r>
              <a:rPr lang="en-US" sz="1400" dirty="0"/>
              <a:t> credit load ( if a Master’s program of 30 credits) to 24 credits ( 30 – 6)</a:t>
            </a:r>
          </a:p>
          <a:p>
            <a:pPr marL="349250" marR="0" lvl="0" indent="-196850" algn="l" rtl="0">
              <a:spcBef>
                <a:spcPts val="0"/>
              </a:spcBef>
              <a:spcAft>
                <a:spcPts val="0"/>
              </a:spcAft>
              <a:buClr>
                <a:schemeClr val="accent2"/>
              </a:buClr>
              <a:buSzPts val="2400"/>
              <a:buFont typeface="Noto Sans Symbols"/>
              <a:buNone/>
            </a:pPr>
            <a:endParaRPr lang="en-US" sz="1600" dirty="0"/>
          </a:p>
          <a:p>
            <a:pPr marL="349250" marR="0" lvl="0" indent="-196850" algn="l" rtl="0">
              <a:spcBef>
                <a:spcPts val="0"/>
              </a:spcBef>
              <a:spcAft>
                <a:spcPts val="0"/>
              </a:spcAft>
              <a:buClr>
                <a:schemeClr val="accent2"/>
              </a:buClr>
              <a:buSzPts val="2400"/>
              <a:buFont typeface="Noto Sans Symbols"/>
              <a:buNone/>
            </a:pPr>
            <a:r>
              <a:rPr lang="en-US" sz="1600" b="1" dirty="0"/>
              <a:t>			</a:t>
            </a:r>
            <a:endParaRPr sz="24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0623956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683741" y="28832"/>
            <a:ext cx="7907809" cy="82683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solidFill>
                  <a:srgbClr val="7030A0"/>
                </a:solidFill>
              </a:rPr>
              <a:t>Research project option with the Master’s degree program</a:t>
            </a:r>
            <a:endParaRPr sz="2800" b="1" dirty="0">
              <a:solidFill>
                <a:srgbClr val="7030A0"/>
              </a:solidFill>
            </a:endParaRPr>
          </a:p>
        </p:txBody>
      </p:sp>
      <p:sp>
        <p:nvSpPr>
          <p:cNvPr id="65" name="Google Shape;65;p4"/>
          <p:cNvSpPr txBox="1">
            <a:spLocks noGrp="1"/>
          </p:cNvSpPr>
          <p:nvPr>
            <p:ph type="body" idx="1"/>
          </p:nvPr>
        </p:nvSpPr>
        <p:spPr>
          <a:xfrm>
            <a:off x="234778" y="1025525"/>
            <a:ext cx="8806249" cy="3900702"/>
          </a:xfrm>
          <a:prstGeom prst="rect">
            <a:avLst/>
          </a:prstGeom>
          <a:noFill/>
          <a:ln>
            <a:noFill/>
          </a:ln>
        </p:spPr>
        <p:txBody>
          <a:bodyPr spcFirstLastPara="1" wrap="square" lIns="91425" tIns="45700" rIns="91425" bIns="45700" anchor="t" anchorCtr="0">
            <a:noAutofit/>
          </a:bodyPr>
          <a:lstStyle/>
          <a:p>
            <a:pPr marL="495300" marR="0" lvl="0" indent="-342900" algn="l" rtl="0">
              <a:spcBef>
                <a:spcPts val="0"/>
              </a:spcBef>
              <a:spcAft>
                <a:spcPts val="0"/>
              </a:spcAft>
              <a:buClr>
                <a:schemeClr val="accent2"/>
              </a:buClr>
              <a:buSzPts val="2400"/>
              <a:buFont typeface="Wingdings" panose="05000000000000000000" pitchFamily="2" charset="2"/>
              <a:buChar char="v"/>
            </a:pPr>
            <a:r>
              <a:rPr lang="en-US" sz="1400" dirty="0">
                <a:solidFill>
                  <a:schemeClr val="dk1"/>
                </a:solidFill>
                <a:latin typeface="Arial"/>
                <a:ea typeface="Arial"/>
                <a:cs typeface="Arial"/>
                <a:sym typeface="Arial"/>
              </a:rPr>
              <a:t>Number of credits assigned by the IIT department </a:t>
            </a:r>
            <a:r>
              <a:rPr lang="en-US" sz="1400" dirty="0"/>
              <a:t>by</a:t>
            </a:r>
            <a:r>
              <a:rPr lang="en-US" sz="1400" dirty="0">
                <a:solidFill>
                  <a:schemeClr val="dk1"/>
                </a:solidFill>
                <a:latin typeface="Arial"/>
                <a:ea typeface="Arial"/>
                <a:cs typeface="Arial"/>
                <a:sym typeface="Arial"/>
              </a:rPr>
              <a:t> substituting one or a maximum of 2 elective courses (3 credits or up to 6 credits maximum depending on course elective substitution and program)</a:t>
            </a:r>
          </a:p>
          <a:p>
            <a:pPr marL="152400" marR="0" lvl="0" indent="0" algn="l" rtl="0">
              <a:spcBef>
                <a:spcPts val="0"/>
              </a:spcBef>
              <a:spcAft>
                <a:spcPts val="0"/>
              </a:spcAft>
              <a:buClr>
                <a:schemeClr val="accent2"/>
              </a:buClr>
              <a:buSzPts val="2400"/>
              <a:buNone/>
            </a:pPr>
            <a:endParaRPr lang="en-US" sz="1400" dirty="0">
              <a:solidFill>
                <a:schemeClr val="dk1"/>
              </a:solidFill>
              <a:latin typeface="Arial"/>
              <a:ea typeface="Arial"/>
              <a:cs typeface="Arial"/>
              <a:sym typeface="Arial"/>
            </a:endParaRPr>
          </a:p>
          <a:p>
            <a:pPr marL="438150" marR="0" lvl="0" indent="-285750" algn="l" rtl="0">
              <a:spcBef>
                <a:spcPts val="0"/>
              </a:spcBef>
              <a:spcAft>
                <a:spcPts val="0"/>
              </a:spcAft>
              <a:buClr>
                <a:schemeClr val="accent2"/>
              </a:buClr>
              <a:buSzPts val="2400"/>
              <a:buFont typeface="Wingdings" panose="05000000000000000000" pitchFamily="2" charset="2"/>
              <a:buChar char="v"/>
            </a:pPr>
            <a:r>
              <a:rPr lang="en-US" sz="1400" dirty="0"/>
              <a:t> Course number – xxx597 ( if a letter grade is required) </a:t>
            </a:r>
          </a:p>
          <a:p>
            <a:pPr marL="152400" marR="0" lvl="0" indent="0" algn="l" rtl="0">
              <a:spcBef>
                <a:spcPts val="0"/>
              </a:spcBef>
              <a:spcAft>
                <a:spcPts val="0"/>
              </a:spcAft>
              <a:buClr>
                <a:schemeClr val="accent2"/>
              </a:buClr>
              <a:buSzPts val="2400"/>
              <a:buNone/>
            </a:pPr>
            <a:endParaRPr lang="en-US" sz="1400" dirty="0"/>
          </a:p>
          <a:p>
            <a:pPr marL="495300" marR="0" lvl="0" indent="-342900" algn="l" rtl="0">
              <a:spcBef>
                <a:spcPts val="0"/>
              </a:spcBef>
              <a:spcAft>
                <a:spcPts val="0"/>
              </a:spcAft>
              <a:buClr>
                <a:schemeClr val="accent2"/>
              </a:buClr>
              <a:buSzPts val="2400"/>
              <a:buFont typeface="Wingdings" panose="05000000000000000000" pitchFamily="2" charset="2"/>
              <a:buChar char="v"/>
            </a:pPr>
            <a:r>
              <a:rPr lang="en-US" sz="1400" dirty="0"/>
              <a:t>C</a:t>
            </a:r>
            <a:r>
              <a:rPr lang="en-US" sz="1400" dirty="0">
                <a:solidFill>
                  <a:schemeClr val="dk1"/>
                </a:solidFill>
                <a:latin typeface="Arial"/>
                <a:ea typeface="Arial"/>
                <a:cs typeface="Arial"/>
                <a:sym typeface="Arial"/>
              </a:rPr>
              <a:t>redits </a:t>
            </a:r>
            <a:r>
              <a:rPr lang="en-US" sz="1400" dirty="0"/>
              <a:t>SHOULD BE</a:t>
            </a:r>
            <a:r>
              <a:rPr lang="en-US" sz="1400" dirty="0">
                <a:solidFill>
                  <a:schemeClr val="dk1"/>
                </a:solidFill>
                <a:latin typeface="Arial"/>
                <a:ea typeface="Arial"/>
                <a:cs typeface="Arial"/>
                <a:sym typeface="Arial"/>
              </a:rPr>
              <a:t> spread out over the year including the summer if necessary</a:t>
            </a:r>
          </a:p>
          <a:p>
            <a:pPr marL="495300" marR="0" lvl="0" indent="-342900" algn="l" rtl="0">
              <a:spcBef>
                <a:spcPts val="0"/>
              </a:spcBef>
              <a:spcAft>
                <a:spcPts val="0"/>
              </a:spcAft>
              <a:buClr>
                <a:schemeClr val="accent2"/>
              </a:buClr>
              <a:buSzPts val="2400"/>
              <a:buFont typeface="Wingdings" panose="05000000000000000000" pitchFamily="2" charset="2"/>
              <a:buChar char="v"/>
            </a:pPr>
            <a:endParaRPr lang="en-US" sz="1400" dirty="0">
              <a:solidFill>
                <a:schemeClr val="dk1"/>
              </a:solidFill>
              <a:latin typeface="Arial"/>
              <a:ea typeface="Arial"/>
              <a:cs typeface="Arial"/>
              <a:sym typeface="Arial"/>
            </a:endParaRPr>
          </a:p>
          <a:p>
            <a:pPr marL="495300" marR="0" lvl="0" indent="-342900" algn="l" rtl="0">
              <a:spcBef>
                <a:spcPts val="0"/>
              </a:spcBef>
              <a:spcAft>
                <a:spcPts val="0"/>
              </a:spcAft>
              <a:buClr>
                <a:schemeClr val="accent2"/>
              </a:buClr>
              <a:buSzPts val="2400"/>
              <a:buFont typeface="Wingdings" panose="05000000000000000000" pitchFamily="2" charset="2"/>
              <a:buChar char="v"/>
            </a:pPr>
            <a:r>
              <a:rPr lang="en-US" sz="1400" dirty="0"/>
              <a:t>Number of hours required by the home institution has NO RELATION to the credit hours IIT awards</a:t>
            </a:r>
          </a:p>
          <a:p>
            <a:pPr marL="152400" marR="0" lvl="0" indent="0" algn="l" rtl="0">
              <a:spcBef>
                <a:spcPts val="0"/>
              </a:spcBef>
              <a:spcAft>
                <a:spcPts val="0"/>
              </a:spcAft>
              <a:buClr>
                <a:schemeClr val="accent2"/>
              </a:buClr>
              <a:buSzPts val="2400"/>
              <a:buNone/>
            </a:pPr>
            <a:endParaRPr lang="en-US" sz="1400" dirty="0"/>
          </a:p>
          <a:p>
            <a:pPr marL="495300" marR="0" lvl="0" indent="-342900" algn="l" rtl="0">
              <a:spcBef>
                <a:spcPts val="0"/>
              </a:spcBef>
              <a:spcAft>
                <a:spcPts val="0"/>
              </a:spcAft>
              <a:buClr>
                <a:schemeClr val="accent2"/>
              </a:buClr>
              <a:buSzPts val="2400"/>
              <a:buFont typeface="Wingdings" panose="05000000000000000000" pitchFamily="2" charset="2"/>
              <a:buChar char="v"/>
            </a:pPr>
            <a:r>
              <a:rPr lang="en-US" sz="1400" dirty="0"/>
              <a:t>Work expectations and outcomes for the project</a:t>
            </a:r>
          </a:p>
          <a:p>
            <a:pPr marL="495300" marR="0" lvl="0" indent="-342900" algn="l" rtl="0">
              <a:spcBef>
                <a:spcPts val="0"/>
              </a:spcBef>
              <a:spcAft>
                <a:spcPts val="0"/>
              </a:spcAft>
              <a:buClr>
                <a:schemeClr val="accent2"/>
              </a:buClr>
              <a:buSzPts val="2400"/>
              <a:buFont typeface="Wingdings" panose="05000000000000000000" pitchFamily="2" charset="2"/>
              <a:buChar char="v"/>
            </a:pPr>
            <a:endParaRPr lang="en-US" sz="1400" dirty="0"/>
          </a:p>
          <a:p>
            <a:pPr marL="495300" marR="0" lvl="0" indent="-342900" algn="l" rtl="0">
              <a:spcBef>
                <a:spcPts val="0"/>
              </a:spcBef>
              <a:spcAft>
                <a:spcPts val="0"/>
              </a:spcAft>
              <a:buClr>
                <a:schemeClr val="accent2"/>
              </a:buClr>
              <a:buSzPts val="2400"/>
              <a:buFont typeface="Wingdings" panose="05000000000000000000" pitchFamily="2" charset="2"/>
              <a:buChar char="v"/>
            </a:pPr>
            <a:r>
              <a:rPr lang="en-US" sz="1400" dirty="0"/>
              <a:t>Project may be presented in front of a committee if required by the home institution</a:t>
            </a:r>
          </a:p>
          <a:p>
            <a:pPr marL="152400" marR="0" lvl="0" indent="0" algn="l" rtl="0">
              <a:spcBef>
                <a:spcPts val="0"/>
              </a:spcBef>
              <a:spcAft>
                <a:spcPts val="0"/>
              </a:spcAft>
              <a:buClr>
                <a:schemeClr val="accent2"/>
              </a:buClr>
              <a:buSzPts val="2400"/>
              <a:buNone/>
            </a:pPr>
            <a:endParaRPr lang="en-US" sz="1400" dirty="0"/>
          </a:p>
          <a:p>
            <a:pPr marL="495300" marR="0" lvl="0" indent="-342900" algn="l" rtl="0">
              <a:spcBef>
                <a:spcPts val="0"/>
              </a:spcBef>
              <a:spcAft>
                <a:spcPts val="0"/>
              </a:spcAft>
              <a:buClr>
                <a:schemeClr val="accent2"/>
              </a:buClr>
              <a:buSzPts val="2400"/>
              <a:buFont typeface="Wingdings" panose="05000000000000000000" pitchFamily="2" charset="2"/>
              <a:buChar char="v"/>
            </a:pPr>
            <a:r>
              <a:rPr lang="en-US" sz="1400" dirty="0"/>
              <a:t>A research paper/Guidelines per the home institution may be required</a:t>
            </a:r>
          </a:p>
          <a:p>
            <a:pPr marL="495300" marR="0" lvl="0" indent="-342900" algn="l" rtl="0">
              <a:spcBef>
                <a:spcPts val="0"/>
              </a:spcBef>
              <a:spcAft>
                <a:spcPts val="0"/>
              </a:spcAft>
              <a:buClr>
                <a:schemeClr val="accent2"/>
              </a:buClr>
              <a:buSzPts val="2400"/>
              <a:buFont typeface="Wingdings" panose="05000000000000000000" pitchFamily="2" charset="2"/>
              <a:buChar char="v"/>
            </a:pPr>
            <a:endParaRPr lang="en-US" sz="1400" dirty="0"/>
          </a:p>
          <a:p>
            <a:pPr marL="495300" marR="0" lvl="0" indent="-342900" algn="l" rtl="0">
              <a:spcBef>
                <a:spcPts val="0"/>
              </a:spcBef>
              <a:spcAft>
                <a:spcPts val="0"/>
              </a:spcAft>
              <a:buClr>
                <a:schemeClr val="accent2"/>
              </a:buClr>
              <a:buSzPts val="2400"/>
              <a:buFont typeface="Wingdings" panose="05000000000000000000" pitchFamily="2" charset="2"/>
              <a:buChar char="v"/>
            </a:pPr>
            <a:r>
              <a:rPr lang="en-US" sz="1400" dirty="0"/>
              <a:t>Evaluation form may be required by the home institution</a:t>
            </a:r>
          </a:p>
          <a:p>
            <a:pPr marL="349250" marR="0" lvl="0" indent="-196850" algn="l" rtl="0">
              <a:spcBef>
                <a:spcPts val="0"/>
              </a:spcBef>
              <a:spcAft>
                <a:spcPts val="0"/>
              </a:spcAft>
              <a:buClr>
                <a:schemeClr val="accent2"/>
              </a:buClr>
              <a:buSzPts val="2400"/>
              <a:buFont typeface="Noto Sans Symbols"/>
              <a:buNone/>
            </a:pPr>
            <a:endParaRPr sz="24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4568321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576" name="Google Shape;576;p83"/>
          <p:cNvSpPr txBox="1">
            <a:spLocks noGrp="1"/>
          </p:cNvSpPr>
          <p:nvPr>
            <p:ph type="title"/>
          </p:nvPr>
        </p:nvSpPr>
        <p:spPr>
          <a:xfrm>
            <a:off x="5247609" y="1468564"/>
            <a:ext cx="3358996" cy="1804178"/>
          </a:xfrm>
          <a:prstGeom prst="rect">
            <a:avLst/>
          </a:prstGeom>
        </p:spPr>
        <p:txBody>
          <a:bodyPr spcFirstLastPara="1" vert="horz" wrap="square" lIns="0" tIns="0" rIns="0" bIns="0" rtlCol="0" anchor="t" anchorCtr="0">
            <a:noAutofit/>
          </a:bodyPr>
          <a:lstStyle/>
          <a:p>
            <a:pPr marL="425448" indent="-342900">
              <a:buSzPts val="2300"/>
              <a:buFont typeface="Wingdings" pitchFamily="2" charset="2"/>
              <a:buChar char="§"/>
            </a:pPr>
            <a:r>
              <a:rPr lang="en" sz="2100" b="0" dirty="0">
                <a:solidFill>
                  <a:srgbClr val="000000"/>
                </a:solidFill>
                <a:latin typeface="Source Sans Pro"/>
                <a:ea typeface="Source Sans Pro"/>
                <a:cs typeface="Source Sans Pro"/>
                <a:sym typeface="Source Sans Pro"/>
              </a:rPr>
              <a:t>Computation and Data</a:t>
            </a:r>
            <a:endParaRPr sz="2100" b="0" dirty="0">
              <a:solidFill>
                <a:srgbClr val="000000"/>
              </a:solidFill>
              <a:latin typeface="Source Sans Pro"/>
              <a:ea typeface="Source Sans Pro"/>
              <a:cs typeface="Source Sans Pro"/>
              <a:sym typeface="Source Sans Pro"/>
            </a:endParaRPr>
          </a:p>
          <a:p>
            <a:pPr marL="425448" indent="-342900">
              <a:buSzPts val="2300"/>
              <a:buFont typeface="Wingdings" pitchFamily="2" charset="2"/>
              <a:buChar char="§"/>
            </a:pPr>
            <a:r>
              <a:rPr lang="en" sz="2100" b="0" dirty="0">
                <a:solidFill>
                  <a:srgbClr val="000000"/>
                </a:solidFill>
                <a:latin typeface="Source Sans Pro"/>
                <a:ea typeface="Source Sans Pro"/>
                <a:cs typeface="Source Sans Pro"/>
                <a:sym typeface="Source Sans Pro"/>
              </a:rPr>
              <a:t>Health and Wellness</a:t>
            </a:r>
            <a:endParaRPr sz="2100" b="0" dirty="0">
              <a:solidFill>
                <a:srgbClr val="000000"/>
              </a:solidFill>
              <a:latin typeface="Source Sans Pro"/>
              <a:ea typeface="Source Sans Pro"/>
              <a:cs typeface="Source Sans Pro"/>
              <a:sym typeface="Source Sans Pro"/>
            </a:endParaRPr>
          </a:p>
          <a:p>
            <a:pPr marL="425448" indent="-342900">
              <a:buSzPts val="2300"/>
              <a:buFont typeface="Wingdings" pitchFamily="2" charset="2"/>
              <a:buChar char="§"/>
            </a:pPr>
            <a:r>
              <a:rPr lang="en" sz="2100" b="0" dirty="0">
                <a:solidFill>
                  <a:srgbClr val="000000"/>
                </a:solidFill>
                <a:latin typeface="Source Sans Pro"/>
                <a:ea typeface="Source Sans Pro"/>
                <a:cs typeface="Source Sans Pro"/>
                <a:sym typeface="Source Sans Pro"/>
              </a:rPr>
              <a:t>Urban Futures</a:t>
            </a:r>
            <a:endParaRPr sz="2100" b="0" dirty="0">
              <a:solidFill>
                <a:srgbClr val="000000"/>
              </a:solidFill>
              <a:latin typeface="Source Sans Pro"/>
              <a:ea typeface="Source Sans Pro"/>
              <a:cs typeface="Source Sans Pro"/>
              <a:sym typeface="Source Sans Pro"/>
            </a:endParaRPr>
          </a:p>
        </p:txBody>
      </p:sp>
      <p:pic>
        <p:nvPicPr>
          <p:cNvPr id="577" name="Google Shape;577;p83"/>
          <p:cNvPicPr preferRelativeResize="0"/>
          <p:nvPr/>
        </p:nvPicPr>
        <p:blipFill>
          <a:blip r:embed="rId3">
            <a:alphaModFix/>
          </a:blip>
          <a:stretch>
            <a:fillRect/>
          </a:stretch>
        </p:blipFill>
        <p:spPr>
          <a:xfrm>
            <a:off x="333302" y="821796"/>
            <a:ext cx="4419600" cy="4137611"/>
          </a:xfrm>
          <a:prstGeom prst="rect">
            <a:avLst/>
          </a:prstGeom>
          <a:noFill/>
          <a:ln>
            <a:noFill/>
          </a:ln>
        </p:spPr>
      </p:pic>
      <p:pic>
        <p:nvPicPr>
          <p:cNvPr id="578" name="Google Shape;578;p83"/>
          <p:cNvPicPr preferRelativeResize="0"/>
          <p:nvPr/>
        </p:nvPicPr>
        <p:blipFill>
          <a:blip r:embed="rId4">
            <a:alphaModFix/>
            <a:biLevel thresh="75000"/>
          </a:blip>
          <a:stretch>
            <a:fillRect/>
          </a:stretch>
        </p:blipFill>
        <p:spPr>
          <a:xfrm>
            <a:off x="7191464" y="3272743"/>
            <a:ext cx="1545356" cy="1545356"/>
          </a:xfrm>
          <a:prstGeom prst="rect">
            <a:avLst/>
          </a:prstGeom>
          <a:noFill/>
          <a:ln>
            <a:solidFill>
              <a:schemeClr val="tx1">
                <a:lumMod val="20000"/>
                <a:lumOff val="80000"/>
              </a:schemeClr>
            </a:solidFill>
          </a:ln>
        </p:spPr>
      </p:pic>
      <p:sp>
        <p:nvSpPr>
          <p:cNvPr id="5" name="Google Shape;583;p84">
            <a:extLst>
              <a:ext uri="{FF2B5EF4-FFF2-40B4-BE49-F238E27FC236}">
                <a16:creationId xmlns:a16="http://schemas.microsoft.com/office/drawing/2014/main" id="{327168EE-574C-BC1B-BA48-60521CCF6F2B}"/>
              </a:ext>
            </a:extLst>
          </p:cNvPr>
          <p:cNvSpPr txBox="1">
            <a:spLocks/>
          </p:cNvSpPr>
          <p:nvPr/>
        </p:nvSpPr>
        <p:spPr>
          <a:xfrm>
            <a:off x="486137" y="138896"/>
            <a:ext cx="7908870" cy="682899"/>
          </a:xfrm>
          <a:prstGeom prst="rect">
            <a:avLst/>
          </a:prstGeom>
        </p:spPr>
        <p:txBody>
          <a:bodyPr spcFirstLastPara="1" vert="horz" wrap="square" lIns="0" tIns="0" rIns="0" bIns="0" rtlCol="0" anchor="t" anchorCtr="0">
            <a:noAutofit/>
          </a:bodyPr>
          <a:lstStyle>
            <a:lvl1pPr algn="l" defTabSz="914400" rtl="0" eaLnBrk="1" latinLnBrk="0" hangingPunct="1">
              <a:lnSpc>
                <a:spcPct val="100000"/>
              </a:lnSpc>
              <a:spcBef>
                <a:spcPct val="0"/>
              </a:spcBef>
              <a:spcAft>
                <a:spcPts val="600"/>
              </a:spcAft>
              <a:buNone/>
              <a:defRPr sz="3600" b="1" kern="1200">
                <a:solidFill>
                  <a:srgbClr val="000000"/>
                </a:solidFill>
                <a:latin typeface="+mn-lt"/>
                <a:ea typeface="+mj-ea"/>
                <a:cs typeface="+mj-cs"/>
              </a:defRPr>
            </a:lvl1pPr>
          </a:lstStyle>
          <a:p>
            <a:pPr>
              <a:lnSpc>
                <a:spcPct val="150000"/>
              </a:lnSpc>
            </a:pPr>
            <a:r>
              <a:rPr lang="en-US" sz="2700" dirty="0"/>
              <a:t>Research</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pic>
        <p:nvPicPr>
          <p:cNvPr id="584" name="Google Shape;584;p84"/>
          <p:cNvPicPr preferRelativeResize="0">
            <a:picLocks noChangeAspect="1"/>
          </p:cNvPicPr>
          <p:nvPr/>
        </p:nvPicPr>
        <p:blipFill>
          <a:blip r:embed="rId3">
            <a:alphaModFix/>
            <a:biLevel thresh="75000"/>
            <a:extLst>
              <a:ext uri="{BEBA8EAE-BF5A-486C-A8C5-ECC9F3942E4B}">
                <a14:imgProps xmlns:a14="http://schemas.microsoft.com/office/drawing/2010/main">
                  <a14:imgLayer r:embed="rId4">
                    <a14:imgEffect>
                      <a14:colorTemperature colorTemp="4700"/>
                    </a14:imgEffect>
                    <a14:imgEffect>
                      <a14:saturation sat="400000"/>
                    </a14:imgEffect>
                  </a14:imgLayer>
                </a14:imgProps>
              </a:ext>
            </a:extLst>
          </a:blip>
          <a:stretch>
            <a:fillRect/>
          </a:stretch>
        </p:blipFill>
        <p:spPr>
          <a:xfrm>
            <a:off x="7175580" y="3258758"/>
            <a:ext cx="1543050" cy="1543050"/>
          </a:xfrm>
          <a:prstGeom prst="rect">
            <a:avLst/>
          </a:prstGeom>
          <a:noFill/>
          <a:ln>
            <a:solidFill>
              <a:schemeClr val="tx1">
                <a:lumMod val="20000"/>
                <a:lumOff val="80000"/>
              </a:schemeClr>
            </a:solidFill>
          </a:ln>
        </p:spPr>
      </p:pic>
      <p:sp>
        <p:nvSpPr>
          <p:cNvPr id="583" name="Google Shape;583;p84"/>
          <p:cNvSpPr txBox="1">
            <a:spLocks noGrp="1"/>
          </p:cNvSpPr>
          <p:nvPr>
            <p:ph type="title"/>
          </p:nvPr>
        </p:nvSpPr>
        <p:spPr>
          <a:xfrm>
            <a:off x="486137" y="138896"/>
            <a:ext cx="7908870" cy="682899"/>
          </a:xfrm>
          <a:prstGeom prst="rect">
            <a:avLst/>
          </a:prstGeom>
        </p:spPr>
        <p:txBody>
          <a:bodyPr spcFirstLastPara="1" vert="horz" wrap="square" lIns="0" tIns="0" rIns="0" bIns="0" rtlCol="0" anchor="t" anchorCtr="0">
            <a:noAutofit/>
          </a:bodyPr>
          <a:lstStyle/>
          <a:p>
            <a:pPr>
              <a:lnSpc>
                <a:spcPct val="150000"/>
              </a:lnSpc>
            </a:pPr>
            <a:r>
              <a:rPr lang="en" dirty="0"/>
              <a:t>Illinois Tech Graduate Outcomes</a:t>
            </a:r>
            <a:endParaRPr dirty="0"/>
          </a:p>
        </p:txBody>
      </p:sp>
      <p:pic>
        <p:nvPicPr>
          <p:cNvPr id="3" name="Picture 2">
            <a:extLst>
              <a:ext uri="{FF2B5EF4-FFF2-40B4-BE49-F238E27FC236}">
                <a16:creationId xmlns:a16="http://schemas.microsoft.com/office/drawing/2014/main" id="{4C218B47-30E9-4377-8AC7-4FF0F4CCCD63}"/>
              </a:ext>
            </a:extLst>
          </p:cNvPr>
          <p:cNvPicPr>
            <a:picLocks noChangeAspect="1"/>
          </p:cNvPicPr>
          <p:nvPr/>
        </p:nvPicPr>
        <p:blipFill>
          <a:blip r:embed="rId5"/>
          <a:stretch>
            <a:fillRect/>
          </a:stretch>
        </p:blipFill>
        <p:spPr>
          <a:xfrm>
            <a:off x="357819" y="821796"/>
            <a:ext cx="5693359" cy="3940136"/>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cityscape at night with water in the background&#10;&#10;Description automatically generated with low confidence">
            <a:extLst>
              <a:ext uri="{FF2B5EF4-FFF2-40B4-BE49-F238E27FC236}">
                <a16:creationId xmlns:a16="http://schemas.microsoft.com/office/drawing/2014/main" id="{ED6F0FF8-52B1-4D86-DBBA-C328A36FA2A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p:blipFill>
        <p:spPr/>
      </p:pic>
      <p:sp>
        <p:nvSpPr>
          <p:cNvPr id="9" name="Title 8">
            <a:extLst>
              <a:ext uri="{FF2B5EF4-FFF2-40B4-BE49-F238E27FC236}">
                <a16:creationId xmlns:a16="http://schemas.microsoft.com/office/drawing/2014/main" id="{5EA9B7C2-6517-AAEA-6354-A2ED6C359DDC}"/>
              </a:ext>
            </a:extLst>
          </p:cNvPr>
          <p:cNvSpPr>
            <a:spLocks noGrp="1"/>
          </p:cNvSpPr>
          <p:nvPr>
            <p:ph type="title"/>
          </p:nvPr>
        </p:nvSpPr>
        <p:spPr/>
        <p:txBody>
          <a:bodyPr>
            <a:normAutofit/>
          </a:bodyPr>
          <a:lstStyle/>
          <a:p>
            <a:pPr algn="ctr"/>
            <a:r>
              <a:rPr lang="en-US" sz="3600"/>
              <a:t>JOBS OF THE FUTURE</a:t>
            </a:r>
          </a:p>
        </p:txBody>
      </p:sp>
      <p:sp>
        <p:nvSpPr>
          <p:cNvPr id="10" name="Text Placeholder 9">
            <a:extLst>
              <a:ext uri="{FF2B5EF4-FFF2-40B4-BE49-F238E27FC236}">
                <a16:creationId xmlns:a16="http://schemas.microsoft.com/office/drawing/2014/main" id="{AF0E45AA-D181-897A-EAA0-7AF1D2323417}"/>
              </a:ext>
            </a:extLst>
          </p:cNvPr>
          <p:cNvSpPr>
            <a:spLocks noGrp="1"/>
          </p:cNvSpPr>
          <p:nvPr>
            <p:ph type="body" sz="quarter" idx="11"/>
          </p:nvPr>
        </p:nvSpPr>
        <p:spPr>
          <a:xfrm>
            <a:off x="628650" y="1091827"/>
            <a:ext cx="3704453" cy="2776619"/>
          </a:xfrm>
        </p:spPr>
        <p:txBody>
          <a:bodyPr/>
          <a:lstStyle/>
          <a:p>
            <a:pPr algn="ctr" defTabSz="914378">
              <a:buClr>
                <a:srgbClr val="000000"/>
              </a:buClr>
            </a:pPr>
            <a:r>
              <a:rPr lang="en-US" sz="8625" dirty="0">
                <a:solidFill>
                  <a:srgbClr val="FFFFFF"/>
                </a:solidFill>
                <a:ea typeface="Roboto Slab"/>
                <a:cs typeface="Roboto Slab"/>
                <a:sym typeface="Roboto Slab"/>
              </a:rPr>
              <a:t>9 </a:t>
            </a:r>
            <a:r>
              <a:rPr lang="en-US" sz="3300" dirty="0">
                <a:solidFill>
                  <a:srgbClr val="FFFFFF"/>
                </a:solidFill>
                <a:ea typeface="Source Sans Pro"/>
                <a:cs typeface="Roboto Slab"/>
                <a:sym typeface="Roboto Slab"/>
              </a:rPr>
              <a:t> </a:t>
            </a:r>
            <a:r>
              <a:rPr lang="en-US" sz="3300" dirty="0">
                <a:solidFill>
                  <a:srgbClr val="FFFFFF"/>
                </a:solidFill>
                <a:ea typeface="Source Sans Pro"/>
                <a:cs typeface="Roboto Slab"/>
                <a:sym typeface="Source Sans Pro"/>
              </a:rPr>
              <a:t>        </a:t>
            </a:r>
            <a:r>
              <a:rPr lang="en-US" sz="8000" dirty="0">
                <a:solidFill>
                  <a:srgbClr val="FFFFFF"/>
                </a:solidFill>
                <a:ea typeface="Source Sans Pro"/>
                <a:cs typeface="Roboto Slab"/>
                <a:sym typeface="Source Sans Pro"/>
              </a:rPr>
              <a:t>1</a:t>
            </a:r>
            <a:r>
              <a:rPr lang="en-US" sz="8625" dirty="0">
                <a:solidFill>
                  <a:srgbClr val="FFFFFF"/>
                </a:solidFill>
                <a:ea typeface="Roboto Slab"/>
                <a:cs typeface="Roboto Slab"/>
                <a:sym typeface="Roboto Slab"/>
              </a:rPr>
              <a:t>0</a:t>
            </a:r>
          </a:p>
          <a:p>
            <a:pPr algn="ctr" defTabSz="914378">
              <a:buClr>
                <a:srgbClr val="000000"/>
              </a:buClr>
            </a:pPr>
            <a:r>
              <a:rPr lang="en-US" sz="1800" dirty="0">
                <a:solidFill>
                  <a:srgbClr val="FFFFFF"/>
                </a:solidFill>
                <a:latin typeface="Source Sans Pro"/>
                <a:ea typeface="Source Sans Pro"/>
                <a:cs typeface="Source Sans Pro"/>
                <a:sym typeface="Source Sans Pro"/>
              </a:rPr>
              <a:t>future jobs will require digital skills</a:t>
            </a:r>
            <a:endParaRPr lang="en-US" sz="788" dirty="0">
              <a:solidFill>
                <a:srgbClr val="FAF7ED"/>
              </a:solidFill>
              <a:latin typeface="Arial"/>
            </a:endParaRPr>
          </a:p>
          <a:p>
            <a:pPr algn="ctr" defTabSz="914378">
              <a:buClr>
                <a:srgbClr val="000000"/>
              </a:buClr>
            </a:pPr>
            <a:r>
              <a:rPr lang="en-US" sz="1350" i="1" dirty="0">
                <a:solidFill>
                  <a:srgbClr val="FAF7ED"/>
                </a:solidFill>
                <a:latin typeface="Source Sans Pro"/>
                <a:ea typeface="Source Sans Pro"/>
                <a:cs typeface="Source Sans Pro"/>
                <a:sym typeface="Source Sans Pro"/>
              </a:rPr>
              <a:t>—World Economic Forum</a:t>
            </a:r>
            <a:endParaRPr lang="en-US" sz="2700" dirty="0"/>
          </a:p>
        </p:txBody>
      </p:sp>
      <p:sp>
        <p:nvSpPr>
          <p:cNvPr id="11" name="Text Placeholder 10">
            <a:extLst>
              <a:ext uri="{FF2B5EF4-FFF2-40B4-BE49-F238E27FC236}">
                <a16:creationId xmlns:a16="http://schemas.microsoft.com/office/drawing/2014/main" id="{9653D543-51BB-0957-6606-A353DAF39064}"/>
              </a:ext>
            </a:extLst>
          </p:cNvPr>
          <p:cNvSpPr>
            <a:spLocks noGrp="1"/>
          </p:cNvSpPr>
          <p:nvPr>
            <p:ph type="body" sz="quarter" idx="12"/>
          </p:nvPr>
        </p:nvSpPr>
        <p:spPr>
          <a:xfrm>
            <a:off x="4154090" y="857260"/>
            <a:ext cx="4323074" cy="3237128"/>
          </a:xfrm>
        </p:spPr>
        <p:txBody>
          <a:bodyPr/>
          <a:lstStyle/>
          <a:p>
            <a:pPr marL="0" indent="0" algn="ctr" defTabSz="914378">
              <a:buClr>
                <a:srgbClr val="000000"/>
              </a:buClr>
              <a:buNone/>
            </a:pPr>
            <a:r>
              <a:rPr lang="en-US" sz="8800" dirty="0">
                <a:solidFill>
                  <a:srgbClr val="FFFFFF"/>
                </a:solidFill>
                <a:ea typeface="Roboto Slab"/>
                <a:cs typeface="Roboto Slab"/>
                <a:sym typeface="Roboto Slab"/>
              </a:rPr>
              <a:t>50%</a:t>
            </a:r>
          </a:p>
          <a:p>
            <a:pPr algn="ctr" defTabSz="914378">
              <a:buClr>
                <a:srgbClr val="000000"/>
              </a:buClr>
            </a:pPr>
            <a:r>
              <a:rPr lang="en-US" sz="1800" dirty="0">
                <a:solidFill>
                  <a:srgbClr val="FFFFFF"/>
                </a:solidFill>
                <a:latin typeface="Source Sans Pro"/>
                <a:ea typeface="Source Sans Pro"/>
                <a:cs typeface="Source Sans Pro"/>
                <a:sym typeface="Source Sans Pro"/>
              </a:rPr>
              <a:t>of jobs by 2030 will require digital literacy and remote work experience</a:t>
            </a:r>
          </a:p>
          <a:p>
            <a:pPr algn="ctr" defTabSz="914378">
              <a:buClr>
                <a:srgbClr val="000000"/>
              </a:buClr>
            </a:pPr>
            <a:r>
              <a:rPr lang="en-US" sz="1400" i="1" dirty="0">
                <a:solidFill>
                  <a:srgbClr val="FAF7ED"/>
                </a:solidFill>
                <a:latin typeface="Source Sans Pro"/>
                <a:ea typeface="Source Sans Pro"/>
                <a:cs typeface="Source Sans Pro"/>
                <a:sym typeface="Source Sans Pro"/>
              </a:rPr>
              <a:t>—Forbes (2023)</a:t>
            </a:r>
            <a:endParaRPr lang="en-US" dirty="0"/>
          </a:p>
        </p:txBody>
      </p:sp>
      <p:sp>
        <p:nvSpPr>
          <p:cNvPr id="8" name="Google Shape;440;p78">
            <a:extLst>
              <a:ext uri="{FF2B5EF4-FFF2-40B4-BE49-F238E27FC236}">
                <a16:creationId xmlns:a16="http://schemas.microsoft.com/office/drawing/2014/main" id="{6939FD97-B1FE-2531-E19F-3E17225C4055}"/>
              </a:ext>
            </a:extLst>
          </p:cNvPr>
          <p:cNvSpPr txBox="1"/>
          <p:nvPr/>
        </p:nvSpPr>
        <p:spPr>
          <a:xfrm>
            <a:off x="1566060" y="1673220"/>
            <a:ext cx="891300" cy="809422"/>
          </a:xfrm>
          <a:prstGeom prst="rect">
            <a:avLst/>
          </a:prstGeom>
          <a:noFill/>
          <a:ln>
            <a:noFill/>
          </a:ln>
        </p:spPr>
        <p:txBody>
          <a:bodyPr spcFirstLastPara="1" wrap="square" lIns="91425" tIns="91425" rIns="91425" bIns="91425" anchor="t" anchorCtr="0">
            <a:spAutoFit/>
          </a:bodyPr>
          <a:lstStyle/>
          <a:p>
            <a:pPr algn="ctr" defTabSz="914378">
              <a:lnSpc>
                <a:spcPct val="70000"/>
              </a:lnSpc>
            </a:pPr>
            <a:r>
              <a:rPr lang="en-US" sz="2900" b="1" dirty="0">
                <a:solidFill>
                  <a:srgbClr val="FFFFFF"/>
                </a:solidFill>
                <a:latin typeface="Source Sans Pro"/>
                <a:ea typeface="Source Sans Pro"/>
                <a:cs typeface="Source Sans Pro"/>
                <a:sym typeface="Source Sans Pro"/>
              </a:rPr>
              <a:t>out </a:t>
            </a:r>
            <a:endParaRPr lang="en-US" sz="2900" b="1" dirty="0">
              <a:solidFill>
                <a:srgbClr val="FFFFFF"/>
              </a:solidFill>
              <a:latin typeface="Source Sans Pro"/>
              <a:ea typeface="Source Sans Pro"/>
              <a:cs typeface="Source Sans Pro"/>
            </a:endParaRPr>
          </a:p>
          <a:p>
            <a:pPr algn="ctr" defTabSz="914378">
              <a:lnSpc>
                <a:spcPct val="70000"/>
              </a:lnSpc>
            </a:pPr>
            <a:r>
              <a:rPr lang="en-US" sz="2900" b="1" dirty="0">
                <a:solidFill>
                  <a:srgbClr val="FFFFFF"/>
                </a:solidFill>
                <a:latin typeface="Source Sans Pro"/>
                <a:ea typeface="Source Sans Pro"/>
                <a:cs typeface="Source Sans Pro"/>
                <a:sym typeface="Source Sans Pro"/>
              </a:rPr>
              <a:t>of</a:t>
            </a:r>
            <a:endParaRPr dirty="0"/>
          </a:p>
        </p:txBody>
      </p:sp>
    </p:spTree>
    <p:extLst>
      <p:ext uri="{BB962C8B-B14F-4D97-AF65-F5344CB8AC3E}">
        <p14:creationId xmlns:p14="http://schemas.microsoft.com/office/powerpoint/2010/main" val="856911423"/>
      </p:ext>
    </p:extLst>
  </p:cSld>
  <p:clrMapOvr>
    <a:masterClrMapping/>
  </p:clrMapOvr>
  <mc:AlternateContent xmlns:mc="http://schemas.openxmlformats.org/markup-compatibility/2006" xmlns:p14="http://schemas.microsoft.com/office/powerpoint/2010/main">
    <mc:Choice Requires="p14">
      <p:transition spd="slow" p14:dur="50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549233"/>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solidFill>
                  <a:srgbClr val="00B050"/>
                </a:solidFill>
              </a:rPr>
              <a:t>August 2024-May 2025 cost - GRADUATE</a:t>
            </a:r>
            <a:endParaRPr sz="2800" b="1" dirty="0">
              <a:solidFill>
                <a:srgbClr val="00B050"/>
              </a:solidFill>
            </a:endParaRPr>
          </a:p>
        </p:txBody>
      </p:sp>
      <p:sp>
        <p:nvSpPr>
          <p:cNvPr id="65" name="Google Shape;65;p4"/>
          <p:cNvSpPr txBox="1">
            <a:spLocks noGrp="1"/>
          </p:cNvSpPr>
          <p:nvPr>
            <p:ph type="body" idx="1"/>
          </p:nvPr>
        </p:nvSpPr>
        <p:spPr>
          <a:xfrm>
            <a:off x="465438" y="543698"/>
            <a:ext cx="8517925" cy="4485502"/>
          </a:xfrm>
          <a:prstGeom prst="rect">
            <a:avLst/>
          </a:prstGeom>
          <a:noFill/>
          <a:ln>
            <a:noFill/>
          </a:ln>
        </p:spPr>
        <p:txBody>
          <a:bodyPr spcFirstLastPara="1" wrap="square" lIns="91425" tIns="45700" rIns="91425" bIns="45700" anchor="t" anchorCtr="0">
            <a:noAutofit/>
          </a:bodyPr>
          <a:lstStyle/>
          <a:p>
            <a:pPr marL="349250" marR="0" lvl="0" indent="-196850" algn="l" rtl="0">
              <a:spcBef>
                <a:spcPts val="0"/>
              </a:spcBef>
              <a:spcAft>
                <a:spcPts val="0"/>
              </a:spcAft>
              <a:buClr>
                <a:schemeClr val="accent2"/>
              </a:buClr>
              <a:buSzPts val="2400"/>
              <a:buFont typeface="Noto Sans Symbols"/>
              <a:buNone/>
            </a:pPr>
            <a:r>
              <a:rPr lang="en-US" sz="1400" b="1" dirty="0"/>
              <a:t>Graduate level </a:t>
            </a:r>
            <a:r>
              <a:rPr lang="en-US" sz="1400" dirty="0"/>
              <a:t>( Master’s):  </a:t>
            </a:r>
            <a:r>
              <a:rPr lang="en-US" sz="1400" b="1" dirty="0"/>
              <a:t>Cost per credit hour </a:t>
            </a:r>
            <a:r>
              <a:rPr lang="en-US" sz="1400" dirty="0"/>
              <a:t>= $1,780 </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Master’s degree programs</a:t>
            </a:r>
            <a:r>
              <a:rPr lang="en-US" sz="1400" dirty="0"/>
              <a:t>:30 credits ( $53,400): 32 credits (  $56,960) : 33 credits ( $58,740)</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Is the cost per credit hour the same for all Master’s degree programs</a:t>
            </a:r>
            <a:r>
              <a:rPr lang="en-US" sz="1400" dirty="0"/>
              <a:t>?  YES</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Is the cost per credit hour the same for domestic &amp; international students</a:t>
            </a:r>
            <a:r>
              <a:rPr lang="en-US" sz="1400" dirty="0"/>
              <a:t>? YES</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Does IIT offer a partial merit scholarship</a:t>
            </a:r>
            <a:r>
              <a:rPr lang="en-US" sz="1400" dirty="0"/>
              <a:t>?  Yes – 9 credits ( $16,020) for</a:t>
            </a:r>
          </a:p>
          <a:p>
            <a:pPr marL="349250" marR="0" lvl="0" indent="-196850" algn="l" rtl="0">
              <a:spcBef>
                <a:spcPts val="0"/>
              </a:spcBef>
              <a:spcAft>
                <a:spcPts val="0"/>
              </a:spcAft>
              <a:buClr>
                <a:schemeClr val="accent2"/>
              </a:buClr>
              <a:buSzPts val="2400"/>
              <a:buFont typeface="Noto Sans Symbols"/>
              <a:buNone/>
            </a:pPr>
            <a:r>
              <a:rPr lang="en-US" sz="1400" dirty="0"/>
              <a:t>Engineering/Tech and Stuart School of Business programs</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Will the approval of transfer of credit reduce my cost?  </a:t>
            </a:r>
            <a:r>
              <a:rPr lang="en-US" sz="1400" dirty="0"/>
              <a:t>Yes – Less 6 credits or for</a:t>
            </a:r>
          </a:p>
          <a:p>
            <a:pPr marL="349250" marR="0" lvl="0" indent="-196850" algn="l" rtl="0">
              <a:spcBef>
                <a:spcPts val="0"/>
              </a:spcBef>
              <a:spcAft>
                <a:spcPts val="0"/>
              </a:spcAft>
              <a:buClr>
                <a:schemeClr val="accent2"/>
              </a:buClr>
              <a:buSzPts val="2400"/>
              <a:buFont typeface="Noto Sans Symbols"/>
              <a:buNone/>
            </a:pPr>
            <a:r>
              <a:rPr lang="en-US" sz="1400" dirty="0"/>
              <a:t>the Stuart School of Business 9 credits</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What will the total tuition cost be if one qualifies for admission and if approved for</a:t>
            </a:r>
          </a:p>
          <a:p>
            <a:pPr marL="349250" marR="0" lvl="0" indent="-196850" algn="l" rtl="0">
              <a:spcBef>
                <a:spcPts val="0"/>
              </a:spcBef>
              <a:spcAft>
                <a:spcPts val="0"/>
              </a:spcAft>
              <a:buClr>
                <a:schemeClr val="accent2"/>
              </a:buClr>
              <a:buSzPts val="2400"/>
              <a:buFont typeface="Noto Sans Symbols"/>
              <a:buNone/>
            </a:pPr>
            <a:r>
              <a:rPr lang="en-US" sz="1400" b="1" dirty="0"/>
              <a:t>the transfer of credit?</a:t>
            </a:r>
            <a:r>
              <a:rPr lang="en-US" sz="1400" dirty="0"/>
              <a:t>  Example:  32 credit Master’s – 9 credits ( scholarship) – 6</a:t>
            </a:r>
          </a:p>
          <a:p>
            <a:pPr marL="349250" marR="0" lvl="0" indent="-196850" algn="l" rtl="0">
              <a:spcBef>
                <a:spcPts val="0"/>
              </a:spcBef>
              <a:spcAft>
                <a:spcPts val="0"/>
              </a:spcAft>
              <a:buClr>
                <a:schemeClr val="accent2"/>
              </a:buClr>
              <a:buSzPts val="2400"/>
              <a:buFont typeface="Noto Sans Symbols"/>
              <a:buNone/>
            </a:pPr>
            <a:r>
              <a:rPr lang="en-US" sz="1400" dirty="0"/>
              <a:t> credits ( transfer of credit if approved) = 17 credits to pay for x $1,780 = </a:t>
            </a:r>
            <a:r>
              <a:rPr lang="en-US" sz="1400" b="1" u="sng" dirty="0"/>
              <a:t>$30,260 </a:t>
            </a:r>
            <a:r>
              <a:rPr lang="en-US" sz="1400" dirty="0"/>
              <a:t> </a:t>
            </a:r>
          </a:p>
          <a:p>
            <a:pPr marL="349250" marR="0" lvl="0" indent="-196850" algn="l" rtl="0">
              <a:spcBef>
                <a:spcPts val="0"/>
              </a:spcBef>
              <a:spcAft>
                <a:spcPts val="0"/>
              </a:spcAft>
              <a:buClr>
                <a:schemeClr val="accent2"/>
              </a:buClr>
              <a:buSzPts val="2400"/>
              <a:buFont typeface="Noto Sans Symbols"/>
              <a:buNone/>
            </a:pPr>
            <a:r>
              <a:rPr lang="en-US" sz="1000" dirty="0">
                <a:solidFill>
                  <a:srgbClr val="FF0000"/>
                </a:solidFill>
              </a:rPr>
              <a:t>N.B. The cost may change for the new academic year August 2025- May 2026.  Change in cost will be posted on this link around early March 2025 -https://www.iit.edu/student-accounting/tuition-and-fees/future-tuition-and-fees/mies-campus-graduate</a:t>
            </a:r>
          </a:p>
        </p:txBody>
      </p:sp>
    </p:spTree>
    <p:extLst>
      <p:ext uri="{BB962C8B-B14F-4D97-AF65-F5344CB8AC3E}">
        <p14:creationId xmlns:p14="http://schemas.microsoft.com/office/powerpoint/2010/main" val="3401036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3"/>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lnSpc>
                <a:spcPct val="100000"/>
              </a:lnSpc>
              <a:spcBef>
                <a:spcPts val="0"/>
              </a:spcBef>
              <a:spcAft>
                <a:spcPts val="0"/>
              </a:spcAft>
              <a:buClr>
                <a:schemeClr val="accent1"/>
              </a:buClr>
              <a:buSzPts val="2800"/>
              <a:buFont typeface="Arial"/>
              <a:buNone/>
            </a:pPr>
            <a:r>
              <a:rPr lang="en-US" dirty="0"/>
              <a:t>CONTENTS</a:t>
            </a:r>
            <a:endParaRPr dirty="0"/>
          </a:p>
        </p:txBody>
      </p:sp>
      <p:sp>
        <p:nvSpPr>
          <p:cNvPr id="59" name="Google Shape;59;p3"/>
          <p:cNvSpPr txBox="1">
            <a:spLocks noGrp="1"/>
          </p:cNvSpPr>
          <p:nvPr>
            <p:ph type="body" idx="1"/>
          </p:nvPr>
        </p:nvSpPr>
        <p:spPr>
          <a:xfrm>
            <a:off x="584886" y="855662"/>
            <a:ext cx="8006664" cy="3992305"/>
          </a:xfrm>
          <a:prstGeom prst="rect">
            <a:avLst/>
          </a:prstGeom>
          <a:noFill/>
          <a:ln>
            <a:noFill/>
          </a:ln>
        </p:spPr>
        <p:txBody>
          <a:bodyPr spcFirstLastPara="1" wrap="square" lIns="91425" tIns="45700" rIns="91425" bIns="45700" anchor="t" anchorCtr="0">
            <a:noAutofit/>
          </a:bodyPr>
          <a:lstStyle/>
          <a:p>
            <a:pPr marL="101600" indent="0">
              <a:lnSpc>
                <a:spcPct val="150000"/>
              </a:lnSpc>
              <a:spcBef>
                <a:spcPct val="0"/>
              </a:spcBef>
              <a:buNone/>
            </a:pPr>
            <a:endParaRPr lang="en-US" altLang="en-US" sz="1200" dirty="0">
              <a:latin typeface="Futura Medium"/>
              <a:ea typeface="Futura Medium"/>
              <a:cs typeface="Futura Medium"/>
            </a:endParaRPr>
          </a:p>
          <a:p>
            <a:pPr>
              <a:lnSpc>
                <a:spcPct val="150000"/>
              </a:lnSpc>
              <a:spcBef>
                <a:spcPct val="0"/>
              </a:spcBef>
            </a:pPr>
            <a:r>
              <a:rPr lang="en-US" altLang="en-US" sz="1200" dirty="0">
                <a:latin typeface="Futura Medium"/>
                <a:ea typeface="Futura Medium"/>
                <a:cs typeface="Futura Medium"/>
              </a:rPr>
              <a:t>About Illinois Tech – Illinois Tech alumni innovations/inventions</a:t>
            </a:r>
          </a:p>
          <a:p>
            <a:pPr marL="101600" indent="0">
              <a:lnSpc>
                <a:spcPct val="150000"/>
              </a:lnSpc>
              <a:spcBef>
                <a:spcPct val="0"/>
              </a:spcBef>
              <a:buNone/>
            </a:pPr>
            <a:endParaRPr lang="en-US" altLang="en-US" sz="1200" dirty="0">
              <a:latin typeface="Futura Medium"/>
              <a:ea typeface="Futura Medium"/>
              <a:cs typeface="Futura Medium"/>
            </a:endParaRPr>
          </a:p>
          <a:p>
            <a:pPr>
              <a:lnSpc>
                <a:spcPct val="150000"/>
              </a:lnSpc>
              <a:spcBef>
                <a:spcPct val="0"/>
              </a:spcBef>
            </a:pPr>
            <a:r>
              <a:rPr lang="en-US" altLang="en-US" sz="1200" dirty="0">
                <a:latin typeface="Futura Medium"/>
                <a:ea typeface="Futura Medium"/>
                <a:cs typeface="Futura Medium"/>
              </a:rPr>
              <a:t>Academic departments, Double Degree and Short-term research scholar programs ( Master’s level) and Undergraduate ( Bachelor’s level) Exchange ( Global E3 or bilateral)</a:t>
            </a:r>
          </a:p>
          <a:p>
            <a:pPr>
              <a:lnSpc>
                <a:spcPct val="150000"/>
              </a:lnSpc>
              <a:spcBef>
                <a:spcPct val="0"/>
              </a:spcBef>
            </a:pPr>
            <a:endParaRPr lang="en-US" altLang="en-US" sz="1200" dirty="0">
              <a:latin typeface="Futura Medium"/>
              <a:ea typeface="Futura Medium"/>
              <a:cs typeface="Futura Medium"/>
            </a:endParaRPr>
          </a:p>
          <a:p>
            <a:pPr>
              <a:lnSpc>
                <a:spcPct val="150000"/>
              </a:lnSpc>
              <a:spcBef>
                <a:spcPct val="0"/>
              </a:spcBef>
            </a:pPr>
            <a:r>
              <a:rPr lang="en-US" altLang="en-US" sz="1200" dirty="0">
                <a:latin typeface="Futura Medium"/>
                <a:ea typeface="Futura Medium"/>
                <a:cs typeface="Futura Medium"/>
              </a:rPr>
              <a:t>Transfer of credit</a:t>
            </a:r>
          </a:p>
          <a:p>
            <a:pPr marL="101600" indent="0">
              <a:lnSpc>
                <a:spcPct val="150000"/>
              </a:lnSpc>
              <a:spcBef>
                <a:spcPct val="0"/>
              </a:spcBef>
              <a:buNone/>
            </a:pPr>
            <a:endParaRPr lang="en-US" altLang="en-US" sz="1200" dirty="0">
              <a:latin typeface="Futura Medium"/>
              <a:ea typeface="Futura Medium"/>
              <a:cs typeface="Futura Medium"/>
            </a:endParaRPr>
          </a:p>
          <a:p>
            <a:pPr>
              <a:lnSpc>
                <a:spcPct val="150000"/>
              </a:lnSpc>
              <a:spcBef>
                <a:spcPct val="0"/>
              </a:spcBef>
            </a:pPr>
            <a:r>
              <a:rPr lang="en-US" altLang="en-US" sz="1200" dirty="0">
                <a:latin typeface="Futura Medium"/>
                <a:ea typeface="Futura Medium"/>
                <a:cs typeface="Futura Medium"/>
              </a:rPr>
              <a:t>Cost &amp; Partial merit scholarship</a:t>
            </a:r>
          </a:p>
          <a:p>
            <a:pPr marL="101600" indent="0">
              <a:lnSpc>
                <a:spcPct val="150000"/>
              </a:lnSpc>
              <a:spcBef>
                <a:spcPct val="0"/>
              </a:spcBef>
              <a:buNone/>
            </a:pPr>
            <a:endParaRPr lang="en-US" altLang="en-US" sz="1200" dirty="0">
              <a:latin typeface="Futura Medium"/>
              <a:ea typeface="Futura Medium"/>
              <a:cs typeface="Futura Medium"/>
            </a:endParaRPr>
          </a:p>
          <a:p>
            <a:pPr>
              <a:lnSpc>
                <a:spcPct val="150000"/>
              </a:lnSpc>
              <a:spcBef>
                <a:spcPct val="0"/>
              </a:spcBef>
            </a:pPr>
            <a:r>
              <a:rPr lang="en-US" altLang="en-US" sz="1200" dirty="0">
                <a:latin typeface="Futura Medium"/>
                <a:ea typeface="Futura Medium"/>
                <a:cs typeface="Futura Medium"/>
              </a:rPr>
              <a:t>Research project </a:t>
            </a:r>
          </a:p>
          <a:p>
            <a:pPr marL="101600" indent="0">
              <a:lnSpc>
                <a:spcPct val="150000"/>
              </a:lnSpc>
              <a:spcBef>
                <a:spcPct val="0"/>
              </a:spcBef>
              <a:buNone/>
            </a:pPr>
            <a:endParaRPr lang="en-US" altLang="en-US" sz="1200" dirty="0">
              <a:latin typeface="Futura Medium"/>
              <a:ea typeface="Futura Medium"/>
              <a:cs typeface="Futura Medium"/>
            </a:endParaRPr>
          </a:p>
          <a:p>
            <a:pPr>
              <a:lnSpc>
                <a:spcPct val="150000"/>
              </a:lnSpc>
              <a:spcBef>
                <a:spcPct val="0"/>
              </a:spcBef>
            </a:pPr>
            <a:r>
              <a:rPr lang="en-US" altLang="en-US" sz="1200" dirty="0">
                <a:latin typeface="Futura Medium"/>
                <a:ea typeface="Futura Medium"/>
                <a:cs typeface="Futura Medium"/>
              </a:rPr>
              <a:t>Questions</a:t>
            </a:r>
          </a:p>
          <a:p>
            <a:pPr marL="101600" indent="0">
              <a:lnSpc>
                <a:spcPct val="150000"/>
              </a:lnSpc>
              <a:spcBef>
                <a:spcPct val="0"/>
              </a:spcBef>
              <a:buNone/>
            </a:pPr>
            <a:endParaRPr lang="en-US" sz="1200" b="1" i="0" u="none" strike="noStrike" cap="none" dirty="0">
              <a:solidFill>
                <a:schemeClr val="dk1"/>
              </a:solidFill>
              <a:latin typeface="Arial"/>
              <a:ea typeface="Arial"/>
              <a:cs typeface="Arial"/>
              <a:sym typeface="Arial"/>
            </a:endParaRPr>
          </a:p>
          <a:p>
            <a:pPr marL="349250" marR="0" lvl="0" indent="-349250" algn="l" rtl="0">
              <a:lnSpc>
                <a:spcPct val="100000"/>
              </a:lnSpc>
              <a:spcBef>
                <a:spcPts val="0"/>
              </a:spcBef>
              <a:spcAft>
                <a:spcPts val="0"/>
              </a:spcAft>
              <a:buClr>
                <a:schemeClr val="accent2"/>
              </a:buClr>
              <a:buSzPts val="2000"/>
              <a:buFont typeface="Noto Sans Symbols"/>
              <a:buChar char="⚫"/>
            </a:pPr>
            <a:endParaRPr sz="1200" dirty="0"/>
          </a:p>
          <a:p>
            <a:pPr marL="349250" marR="0" lvl="1" indent="0" algn="l" rtl="0">
              <a:lnSpc>
                <a:spcPct val="100000"/>
              </a:lnSpc>
              <a:spcBef>
                <a:spcPts val="600"/>
              </a:spcBef>
              <a:spcAft>
                <a:spcPts val="0"/>
              </a:spcAft>
              <a:buClr>
                <a:srgbClr val="808080"/>
              </a:buClr>
              <a:buSzPts val="1800"/>
              <a:buNone/>
            </a:pPr>
            <a:endParaRPr sz="1200" dirty="0"/>
          </a:p>
          <a:p>
            <a:pPr marL="0" marR="0" lvl="0" indent="0" algn="l" rtl="0">
              <a:lnSpc>
                <a:spcPct val="100000"/>
              </a:lnSpc>
              <a:spcBef>
                <a:spcPts val="2000"/>
              </a:spcBef>
              <a:spcAft>
                <a:spcPts val="0"/>
              </a:spcAft>
              <a:buClr>
                <a:schemeClr val="accent2"/>
              </a:buClr>
              <a:buSzPts val="2000"/>
              <a:buNone/>
            </a:pP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981761" y="53546"/>
            <a:ext cx="8042275" cy="8639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solidFill>
                  <a:srgbClr val="7030A0"/>
                </a:solidFill>
              </a:rPr>
              <a:t>August 2024-May 2025 cost – GRADUATE</a:t>
            </a:r>
            <a:br>
              <a:rPr lang="en-US" sz="2800" b="1" dirty="0">
                <a:solidFill>
                  <a:srgbClr val="7030A0"/>
                </a:solidFill>
              </a:rPr>
            </a:br>
            <a:r>
              <a:rPr lang="en-US" sz="2800" b="1" dirty="0">
                <a:solidFill>
                  <a:srgbClr val="7030A0"/>
                </a:solidFill>
              </a:rPr>
              <a:t>Engineering/Tech/Science programs</a:t>
            </a:r>
            <a:endParaRPr sz="2800" b="1" dirty="0">
              <a:solidFill>
                <a:srgbClr val="7030A0"/>
              </a:solidFill>
            </a:endParaRPr>
          </a:p>
        </p:txBody>
      </p:sp>
      <p:sp>
        <p:nvSpPr>
          <p:cNvPr id="65" name="Google Shape;65;p4"/>
          <p:cNvSpPr txBox="1">
            <a:spLocks noGrp="1"/>
          </p:cNvSpPr>
          <p:nvPr>
            <p:ph type="body" idx="1"/>
          </p:nvPr>
        </p:nvSpPr>
        <p:spPr>
          <a:xfrm>
            <a:off x="473676" y="807309"/>
            <a:ext cx="8509687" cy="4370172"/>
          </a:xfrm>
          <a:prstGeom prst="rect">
            <a:avLst/>
          </a:prstGeom>
          <a:noFill/>
          <a:ln>
            <a:noFill/>
          </a:ln>
        </p:spPr>
        <p:txBody>
          <a:bodyPr spcFirstLastPara="1" wrap="square" lIns="91425" tIns="45700" rIns="91425" bIns="45700" anchor="t" anchorCtr="0">
            <a:noAutofit/>
          </a:bodyPr>
          <a:lstStyle/>
          <a:p>
            <a:pPr marL="101600" indent="0">
              <a:spcAft>
                <a:spcPts val="1200"/>
              </a:spcAft>
              <a:buNone/>
            </a:pPr>
            <a:r>
              <a:rPr lang="en-US" sz="1600" dirty="0">
                <a:solidFill>
                  <a:schemeClr val="tx1"/>
                </a:solidFill>
                <a:latin typeface="+mn-lt"/>
              </a:rPr>
              <a:t>Cost per Credit Hour: $1,780 ( August 2024-May 2025)  </a:t>
            </a:r>
            <a:r>
              <a:rPr lang="en-US" sz="1600" b="1" dirty="0">
                <a:solidFill>
                  <a:schemeClr val="tx1"/>
                </a:solidFill>
                <a:latin typeface="+mn-lt"/>
              </a:rPr>
              <a:t>ONLY APPLIES</a:t>
            </a:r>
            <a:r>
              <a:rPr lang="en-US" sz="1600" dirty="0">
                <a:solidFill>
                  <a:schemeClr val="tx1"/>
                </a:solidFill>
                <a:latin typeface="+mn-lt"/>
              </a:rPr>
              <a:t> to students pursuing Master level programs in Engineering/Technology/Science of 30, 32 or 33 credits</a:t>
            </a:r>
            <a:endParaRPr lang="en-US" sz="1600" b="1" dirty="0">
              <a:solidFill>
                <a:schemeClr val="tx1"/>
              </a:solidFill>
              <a:latin typeface="+mn-lt"/>
            </a:endParaRPr>
          </a:p>
          <a:p>
            <a:pPr marL="101600" indent="0">
              <a:spcBef>
                <a:spcPts val="0"/>
              </a:spcBef>
              <a:buNone/>
            </a:pPr>
            <a:r>
              <a:rPr lang="en-US" sz="1600" dirty="0">
                <a:solidFill>
                  <a:schemeClr val="tx1"/>
                </a:solidFill>
                <a:latin typeface="+mn-lt"/>
              </a:rPr>
              <a:t>Example if admitted to Illinois Tech: </a:t>
            </a:r>
          </a:p>
          <a:p>
            <a:pPr marL="101600" indent="0">
              <a:spcBef>
                <a:spcPts val="0"/>
              </a:spcBef>
              <a:buNone/>
            </a:pPr>
            <a:r>
              <a:rPr lang="en-US" sz="1600" dirty="0">
                <a:solidFill>
                  <a:schemeClr val="tx1"/>
                </a:solidFill>
              </a:rPr>
              <a:t>32-credit hour Master					                  $56,960</a:t>
            </a:r>
          </a:p>
          <a:p>
            <a:pPr marL="101600" indent="0">
              <a:spcBef>
                <a:spcPts val="0"/>
              </a:spcBef>
              <a:buNone/>
            </a:pPr>
            <a:endParaRPr lang="en-US" sz="1600" dirty="0">
              <a:solidFill>
                <a:schemeClr val="tx1"/>
              </a:solidFill>
              <a:latin typeface="+mn-lt"/>
            </a:endParaRPr>
          </a:p>
          <a:p>
            <a:pPr marL="101600" indent="0">
              <a:spcBef>
                <a:spcPts val="0"/>
              </a:spcBef>
              <a:buNone/>
            </a:pPr>
            <a:r>
              <a:rPr lang="en-US" sz="1600" dirty="0">
                <a:solidFill>
                  <a:schemeClr val="tx1"/>
                </a:solidFill>
                <a:latin typeface="+mn-lt"/>
              </a:rPr>
              <a:t>a)IIT Partner scholarship  9 credits   =          -          $16,020</a:t>
            </a:r>
          </a:p>
          <a:p>
            <a:pPr marL="101600" indent="0">
              <a:spcBef>
                <a:spcPts val="0"/>
              </a:spcBef>
              <a:buNone/>
            </a:pPr>
            <a:r>
              <a:rPr lang="en-US" sz="1600" dirty="0">
                <a:solidFill>
                  <a:schemeClr val="tx1"/>
                </a:solidFill>
                <a:latin typeface="+mn-lt"/>
              </a:rPr>
              <a:t>(</a:t>
            </a:r>
            <a:r>
              <a:rPr lang="en-US" sz="1600" dirty="0">
                <a:solidFill>
                  <a:srgbClr val="7030A0"/>
                </a:solidFill>
                <a:latin typeface="+mn-lt"/>
              </a:rPr>
              <a:t>if an applicant qualifies for admission to IIT</a:t>
            </a:r>
            <a:r>
              <a:rPr lang="en-US" sz="1600" dirty="0">
                <a:solidFill>
                  <a:schemeClr val="tx1"/>
                </a:solidFill>
                <a:latin typeface="+mn-lt"/>
              </a:rPr>
              <a:t>)</a:t>
            </a:r>
          </a:p>
          <a:p>
            <a:pPr marL="101600" indent="0">
              <a:spcBef>
                <a:spcPts val="0"/>
              </a:spcBef>
              <a:buNone/>
            </a:pPr>
            <a:endParaRPr lang="en-US" sz="1600" dirty="0">
              <a:solidFill>
                <a:schemeClr val="tx1"/>
              </a:solidFill>
              <a:latin typeface="+mn-lt"/>
            </a:endParaRPr>
          </a:p>
          <a:p>
            <a:pPr marL="101600" indent="0">
              <a:spcBef>
                <a:spcPts val="0"/>
              </a:spcBef>
              <a:buNone/>
            </a:pPr>
            <a:r>
              <a:rPr lang="en-US" sz="1600" dirty="0">
                <a:solidFill>
                  <a:schemeClr val="tx1"/>
                </a:solidFill>
                <a:latin typeface="+mn-lt"/>
              </a:rPr>
              <a:t>b) Transfer of credit 6 credits              =                     $10,680</a:t>
            </a:r>
          </a:p>
          <a:p>
            <a:pPr marL="101600" indent="0">
              <a:spcBef>
                <a:spcPts val="0"/>
              </a:spcBef>
              <a:buNone/>
            </a:pPr>
            <a:r>
              <a:rPr lang="en-US" sz="1600" dirty="0">
                <a:solidFill>
                  <a:srgbClr val="7030A0"/>
                </a:solidFill>
                <a:latin typeface="+mn-lt"/>
              </a:rPr>
              <a:t>(if approved</a:t>
            </a:r>
            <a:r>
              <a:rPr lang="en-US" sz="1600" dirty="0">
                <a:solidFill>
                  <a:schemeClr val="tx1"/>
                </a:solidFill>
                <a:latin typeface="+mn-lt"/>
              </a:rPr>
              <a:t>)</a:t>
            </a:r>
          </a:p>
          <a:p>
            <a:pPr marL="101600" indent="0">
              <a:spcBef>
                <a:spcPts val="0"/>
              </a:spcBef>
              <a:buNone/>
            </a:pPr>
            <a:endParaRPr lang="en-US" sz="1600" dirty="0">
              <a:solidFill>
                <a:schemeClr val="tx1"/>
              </a:solidFill>
              <a:latin typeface="+mn-lt"/>
            </a:endParaRPr>
          </a:p>
          <a:p>
            <a:pPr marL="101600" indent="0">
              <a:spcBef>
                <a:spcPts val="0"/>
              </a:spcBef>
              <a:buNone/>
            </a:pPr>
            <a:r>
              <a:rPr lang="en-US" sz="1600" dirty="0">
                <a:solidFill>
                  <a:schemeClr val="tx1"/>
                </a:solidFill>
                <a:latin typeface="+mn-lt"/>
              </a:rPr>
              <a:t>Tuition total applying   a &amp; b                      =                                   </a:t>
            </a:r>
            <a:r>
              <a:rPr lang="en-US" sz="1600" b="1" u="sng" dirty="0">
                <a:solidFill>
                  <a:schemeClr val="tx1"/>
                </a:solidFill>
                <a:latin typeface="+mn-lt"/>
              </a:rPr>
              <a:t>$30,260  for one year</a:t>
            </a:r>
          </a:p>
          <a:p>
            <a:pPr marL="101600" indent="0">
              <a:spcBef>
                <a:spcPts val="0"/>
              </a:spcBef>
              <a:buNone/>
            </a:pPr>
            <a:endParaRPr lang="en-US" sz="1600" b="1" dirty="0">
              <a:solidFill>
                <a:schemeClr val="tx1"/>
              </a:solidFill>
              <a:latin typeface="+mn-lt"/>
            </a:endParaRPr>
          </a:p>
          <a:p>
            <a:pPr marL="101600" indent="0">
              <a:spcBef>
                <a:spcPts val="0"/>
              </a:spcBef>
              <a:buNone/>
            </a:pPr>
            <a:r>
              <a:rPr lang="en-US" sz="1100" b="1" dirty="0">
                <a:solidFill>
                  <a:srgbClr val="FF0000"/>
                </a:solidFill>
                <a:latin typeface="+mn-lt"/>
              </a:rPr>
              <a:t>N.B.  - Cost may change for August 2025-May 2026.  Check the  web link below for the new cost in March 2025.</a:t>
            </a:r>
          </a:p>
          <a:p>
            <a:pPr>
              <a:spcBef>
                <a:spcPts val="0"/>
              </a:spcBef>
            </a:pPr>
            <a:endParaRPr lang="en-US" sz="1100" b="1" dirty="0">
              <a:solidFill>
                <a:schemeClr val="tx1"/>
              </a:solidFill>
              <a:latin typeface="+mn-lt"/>
            </a:endParaRPr>
          </a:p>
          <a:p>
            <a:pPr marL="342900" indent="-342900">
              <a:spcAft>
                <a:spcPts val="1200"/>
              </a:spcAft>
              <a:buFont typeface="Arial" panose="020B0604020202020204" pitchFamily="34" charset="0"/>
              <a:buChar char="•"/>
            </a:pPr>
            <a:endParaRPr lang="en-US" sz="2400" dirty="0">
              <a:solidFill>
                <a:schemeClr val="tx1"/>
              </a:solidFill>
              <a:latin typeface="+mn-lt"/>
            </a:endParaRPr>
          </a:p>
          <a:p>
            <a:endParaRPr lang="en-US" sz="1100" dirty="0"/>
          </a:p>
          <a:p>
            <a:pPr marL="349250" marR="0" lvl="0" indent="-196850" algn="l" rtl="0">
              <a:spcBef>
                <a:spcPts val="0"/>
              </a:spcBef>
              <a:spcAft>
                <a:spcPts val="0"/>
              </a:spcAft>
              <a:buClr>
                <a:schemeClr val="accent2"/>
              </a:buClr>
              <a:buSzPts val="2400"/>
              <a:buFont typeface="Noto Sans Symbols"/>
              <a:buNone/>
            </a:pPr>
            <a:endParaRPr lang="en-US" sz="1600" dirty="0"/>
          </a:p>
        </p:txBody>
      </p:sp>
    </p:spTree>
    <p:extLst>
      <p:ext uri="{BB962C8B-B14F-4D97-AF65-F5344CB8AC3E}">
        <p14:creationId xmlns:p14="http://schemas.microsoft.com/office/powerpoint/2010/main" val="14163442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solidFill>
                  <a:srgbClr val="00B050"/>
                </a:solidFill>
              </a:rPr>
              <a:t>August 2024-May 2025 cost – GRADUATE</a:t>
            </a:r>
            <a:br>
              <a:rPr lang="en-US" sz="2800" b="1" dirty="0">
                <a:solidFill>
                  <a:srgbClr val="00B050"/>
                </a:solidFill>
              </a:rPr>
            </a:br>
            <a:r>
              <a:rPr lang="en-US" sz="2800" b="1" dirty="0">
                <a:solidFill>
                  <a:srgbClr val="00B050"/>
                </a:solidFill>
              </a:rPr>
              <a:t>1+1 Master’s program in Business</a:t>
            </a:r>
            <a:endParaRPr sz="2800" b="1" dirty="0">
              <a:solidFill>
                <a:srgbClr val="00B050"/>
              </a:solidFill>
            </a:endParaRPr>
          </a:p>
        </p:txBody>
      </p:sp>
      <p:sp>
        <p:nvSpPr>
          <p:cNvPr id="65" name="Google Shape;65;p4"/>
          <p:cNvSpPr txBox="1">
            <a:spLocks noGrp="1"/>
          </p:cNvSpPr>
          <p:nvPr>
            <p:ph type="body" idx="1"/>
          </p:nvPr>
        </p:nvSpPr>
        <p:spPr>
          <a:xfrm>
            <a:off x="473676" y="807309"/>
            <a:ext cx="8509687" cy="4370172"/>
          </a:xfrm>
          <a:prstGeom prst="rect">
            <a:avLst/>
          </a:prstGeom>
          <a:noFill/>
          <a:ln>
            <a:noFill/>
          </a:ln>
        </p:spPr>
        <p:txBody>
          <a:bodyPr spcFirstLastPara="1" wrap="square" lIns="91425" tIns="45700" rIns="91425" bIns="45700" anchor="t" anchorCtr="0">
            <a:noAutofit/>
          </a:bodyPr>
          <a:lstStyle/>
          <a:p>
            <a:pPr marL="101600" indent="0">
              <a:spcAft>
                <a:spcPts val="1200"/>
              </a:spcAft>
              <a:buNone/>
            </a:pPr>
            <a:r>
              <a:rPr lang="en-US" sz="1600" dirty="0">
                <a:solidFill>
                  <a:schemeClr val="tx1"/>
                </a:solidFill>
                <a:latin typeface="+mn-lt"/>
              </a:rPr>
              <a:t>Cost per Credit Hour: $1,780 ( August 2024-May 2025)  </a:t>
            </a:r>
            <a:r>
              <a:rPr lang="en-US" sz="1600" b="1" dirty="0">
                <a:solidFill>
                  <a:schemeClr val="tx1"/>
                </a:solidFill>
                <a:latin typeface="+mn-lt"/>
              </a:rPr>
              <a:t>ONLY APPLIES</a:t>
            </a:r>
            <a:r>
              <a:rPr lang="en-US" sz="1600" dirty="0">
                <a:solidFill>
                  <a:schemeClr val="tx1"/>
                </a:solidFill>
                <a:latin typeface="+mn-lt"/>
              </a:rPr>
              <a:t> to students pursuing the M.S. programs in </a:t>
            </a:r>
            <a:r>
              <a:rPr lang="en-US" sz="1600" b="1" u="sng" dirty="0">
                <a:solidFill>
                  <a:schemeClr val="tx1"/>
                </a:solidFill>
                <a:latin typeface="+mn-lt"/>
              </a:rPr>
              <a:t>Business </a:t>
            </a:r>
          </a:p>
          <a:p>
            <a:pPr marL="101600" indent="0">
              <a:spcBef>
                <a:spcPts val="0"/>
              </a:spcBef>
              <a:buNone/>
            </a:pPr>
            <a:r>
              <a:rPr lang="en-US" sz="1600" dirty="0">
                <a:solidFill>
                  <a:schemeClr val="tx1"/>
                </a:solidFill>
                <a:latin typeface="+mn-lt"/>
              </a:rPr>
              <a:t>Example if admitted to Illinois Tech: </a:t>
            </a:r>
          </a:p>
          <a:p>
            <a:pPr marL="101600" indent="0">
              <a:spcBef>
                <a:spcPts val="0"/>
              </a:spcBef>
              <a:buNone/>
            </a:pPr>
            <a:r>
              <a:rPr lang="en-US" sz="1600" dirty="0">
                <a:solidFill>
                  <a:schemeClr val="tx1"/>
                </a:solidFill>
              </a:rPr>
              <a:t>33-credit hour Master					                  $58,740</a:t>
            </a:r>
          </a:p>
          <a:p>
            <a:pPr marL="101600" indent="0">
              <a:spcBef>
                <a:spcPts val="0"/>
              </a:spcBef>
              <a:buNone/>
            </a:pPr>
            <a:endParaRPr lang="en-US" sz="1600" dirty="0">
              <a:solidFill>
                <a:schemeClr val="tx1"/>
              </a:solidFill>
              <a:latin typeface="+mn-lt"/>
            </a:endParaRPr>
          </a:p>
          <a:p>
            <a:pPr marL="101600" indent="0">
              <a:spcBef>
                <a:spcPts val="0"/>
              </a:spcBef>
              <a:buNone/>
            </a:pPr>
            <a:r>
              <a:rPr lang="en-US" sz="1600" dirty="0">
                <a:solidFill>
                  <a:schemeClr val="tx1"/>
                </a:solidFill>
                <a:latin typeface="+mn-lt"/>
              </a:rPr>
              <a:t>a)IIT Partner Alliance scholarship  9 credits   =          -          $16,020</a:t>
            </a:r>
          </a:p>
          <a:p>
            <a:pPr marL="101600" indent="0">
              <a:spcBef>
                <a:spcPts val="0"/>
              </a:spcBef>
              <a:buNone/>
            </a:pPr>
            <a:r>
              <a:rPr lang="en-US" sz="1600" dirty="0">
                <a:solidFill>
                  <a:schemeClr val="tx1"/>
                </a:solidFill>
                <a:latin typeface="+mn-lt"/>
              </a:rPr>
              <a:t>(</a:t>
            </a:r>
            <a:r>
              <a:rPr lang="en-US" sz="1600" dirty="0">
                <a:solidFill>
                  <a:srgbClr val="00B050"/>
                </a:solidFill>
                <a:latin typeface="+mn-lt"/>
              </a:rPr>
              <a:t>if an applicant qualifies </a:t>
            </a:r>
            <a:r>
              <a:rPr lang="en-US" sz="1600" dirty="0">
                <a:solidFill>
                  <a:schemeClr val="tx1"/>
                </a:solidFill>
                <a:latin typeface="+mn-lt"/>
              </a:rPr>
              <a:t>for admission to IIT)</a:t>
            </a:r>
          </a:p>
          <a:p>
            <a:pPr marL="101600" indent="0">
              <a:spcBef>
                <a:spcPts val="0"/>
              </a:spcBef>
              <a:buNone/>
            </a:pPr>
            <a:endParaRPr lang="en-US" sz="1600" dirty="0">
              <a:solidFill>
                <a:schemeClr val="tx1"/>
              </a:solidFill>
              <a:latin typeface="+mn-lt"/>
            </a:endParaRPr>
          </a:p>
          <a:p>
            <a:pPr marL="101600" indent="0">
              <a:spcBef>
                <a:spcPts val="0"/>
              </a:spcBef>
              <a:buNone/>
            </a:pPr>
            <a:r>
              <a:rPr lang="en-US" sz="1600" dirty="0">
                <a:solidFill>
                  <a:schemeClr val="tx1"/>
                </a:solidFill>
                <a:latin typeface="+mn-lt"/>
              </a:rPr>
              <a:t>b) Eligibility for a 3-course (9 </a:t>
            </a:r>
            <a:r>
              <a:rPr lang="en-US" sz="1600" dirty="0" err="1">
                <a:solidFill>
                  <a:schemeClr val="tx1"/>
                </a:solidFill>
                <a:latin typeface="+mn-lt"/>
              </a:rPr>
              <a:t>c.h.</a:t>
            </a:r>
            <a:r>
              <a:rPr lang="en-US" sz="1600" dirty="0">
                <a:solidFill>
                  <a:schemeClr val="tx1"/>
                </a:solidFill>
                <a:latin typeface="+mn-lt"/>
              </a:rPr>
              <a:t>) transfer credit =      -        $16,020</a:t>
            </a:r>
          </a:p>
          <a:p>
            <a:pPr marL="101600" indent="0">
              <a:spcBef>
                <a:spcPts val="0"/>
              </a:spcBef>
              <a:buNone/>
            </a:pPr>
            <a:r>
              <a:rPr lang="en-US" sz="1600" dirty="0">
                <a:solidFill>
                  <a:schemeClr val="tx1"/>
                </a:solidFill>
                <a:latin typeface="+mn-lt"/>
              </a:rPr>
              <a:t>  (</a:t>
            </a:r>
            <a:r>
              <a:rPr lang="en-US" sz="1600" dirty="0">
                <a:solidFill>
                  <a:srgbClr val="00B050"/>
                </a:solidFill>
                <a:latin typeface="+mn-lt"/>
              </a:rPr>
              <a:t>if approved</a:t>
            </a:r>
            <a:r>
              <a:rPr lang="en-US" sz="1600" dirty="0">
                <a:solidFill>
                  <a:schemeClr val="tx1"/>
                </a:solidFill>
                <a:latin typeface="+mn-lt"/>
              </a:rPr>
              <a:t>) </a:t>
            </a:r>
          </a:p>
          <a:p>
            <a:pPr marL="101600" indent="0">
              <a:spcBef>
                <a:spcPts val="0"/>
              </a:spcBef>
              <a:buNone/>
            </a:pPr>
            <a:endParaRPr lang="en-US" sz="1600" dirty="0">
              <a:solidFill>
                <a:schemeClr val="tx1"/>
              </a:solidFill>
              <a:latin typeface="+mn-lt"/>
            </a:endParaRPr>
          </a:p>
          <a:p>
            <a:pPr marL="101600" indent="0">
              <a:spcBef>
                <a:spcPts val="0"/>
              </a:spcBef>
              <a:buNone/>
            </a:pPr>
            <a:r>
              <a:rPr lang="en-US" sz="1600" dirty="0">
                <a:solidFill>
                  <a:schemeClr val="tx1"/>
                </a:solidFill>
                <a:latin typeface="+mn-lt"/>
              </a:rPr>
              <a:t>Tuition total applying a) &amp; b)                              =                                   </a:t>
            </a:r>
            <a:r>
              <a:rPr lang="en-US" sz="1600" b="1" u="sng" dirty="0">
                <a:solidFill>
                  <a:schemeClr val="tx1"/>
                </a:solidFill>
                <a:latin typeface="+mn-lt"/>
              </a:rPr>
              <a:t>$26,700 </a:t>
            </a:r>
          </a:p>
          <a:p>
            <a:pPr marL="101600" indent="0">
              <a:spcBef>
                <a:spcPts val="0"/>
              </a:spcBef>
              <a:buNone/>
            </a:pPr>
            <a:endParaRPr lang="en-US" sz="1600" b="1" dirty="0">
              <a:solidFill>
                <a:schemeClr val="tx1"/>
              </a:solidFill>
              <a:latin typeface="+mn-lt"/>
            </a:endParaRPr>
          </a:p>
          <a:p>
            <a:pPr marL="101600" indent="0">
              <a:spcBef>
                <a:spcPts val="0"/>
              </a:spcBef>
              <a:buNone/>
            </a:pPr>
            <a:endParaRPr lang="en-US" sz="1100" b="1" dirty="0">
              <a:solidFill>
                <a:schemeClr val="tx1"/>
              </a:solidFill>
              <a:latin typeface="+mn-lt"/>
            </a:endParaRPr>
          </a:p>
          <a:p>
            <a:pPr marL="101600" indent="0">
              <a:spcBef>
                <a:spcPts val="0"/>
              </a:spcBef>
              <a:buNone/>
            </a:pPr>
            <a:endParaRPr lang="en-US" sz="1100" b="1" dirty="0">
              <a:solidFill>
                <a:schemeClr val="tx1"/>
              </a:solidFill>
              <a:latin typeface="+mn-lt"/>
            </a:endParaRPr>
          </a:p>
          <a:p>
            <a:pPr marL="101600" indent="0">
              <a:spcBef>
                <a:spcPts val="0"/>
              </a:spcBef>
              <a:buNone/>
            </a:pPr>
            <a:r>
              <a:rPr lang="en-US" sz="1100" b="1" dirty="0">
                <a:solidFill>
                  <a:srgbClr val="FF0000"/>
                </a:solidFill>
                <a:latin typeface="+mn-lt"/>
              </a:rPr>
              <a:t>N.B.  - Cost may change for August 2025-May 2026.  Check the  web link below for the new cost in March 2025.</a:t>
            </a:r>
          </a:p>
          <a:p>
            <a:pPr marL="101600" indent="0">
              <a:spcBef>
                <a:spcPts val="0"/>
              </a:spcBef>
              <a:buNone/>
            </a:pPr>
            <a:r>
              <a:rPr lang="en-US" sz="1100" dirty="0">
                <a:solidFill>
                  <a:srgbClr val="FF0000"/>
                </a:solidFill>
              </a:rPr>
              <a:t>https://www.iit.edu/student-accounting/tuition-and-fees/future-tuition-and-fees/mies-campus-graduate</a:t>
            </a:r>
            <a:endParaRPr lang="en-US" sz="1100" b="1" dirty="0">
              <a:solidFill>
                <a:srgbClr val="FF0000"/>
              </a:solidFill>
              <a:latin typeface="+mn-lt"/>
            </a:endParaRPr>
          </a:p>
          <a:p>
            <a:pPr>
              <a:spcBef>
                <a:spcPts val="0"/>
              </a:spcBef>
            </a:pPr>
            <a:endParaRPr lang="en-US" sz="1100" b="1" dirty="0">
              <a:solidFill>
                <a:schemeClr val="tx1"/>
              </a:solidFill>
              <a:latin typeface="+mn-lt"/>
            </a:endParaRPr>
          </a:p>
          <a:p>
            <a:pPr marL="342900" indent="-342900">
              <a:spcAft>
                <a:spcPts val="1200"/>
              </a:spcAft>
              <a:buFont typeface="Arial" panose="020B0604020202020204" pitchFamily="34" charset="0"/>
              <a:buChar char="•"/>
            </a:pPr>
            <a:endParaRPr lang="en-US" sz="2400" dirty="0">
              <a:solidFill>
                <a:schemeClr val="tx1"/>
              </a:solidFill>
              <a:latin typeface="+mn-lt"/>
            </a:endParaRPr>
          </a:p>
          <a:p>
            <a:endParaRPr lang="en-US" sz="1100" dirty="0"/>
          </a:p>
          <a:p>
            <a:pPr marL="349250" marR="0" lvl="0" indent="-196850" algn="l" rtl="0">
              <a:spcBef>
                <a:spcPts val="0"/>
              </a:spcBef>
              <a:spcAft>
                <a:spcPts val="0"/>
              </a:spcAft>
              <a:buClr>
                <a:schemeClr val="accent2"/>
              </a:buClr>
              <a:buSzPts val="2400"/>
              <a:buFont typeface="Noto Sans Symbols"/>
              <a:buNone/>
            </a:pPr>
            <a:endParaRPr lang="en-US" sz="1600" dirty="0"/>
          </a:p>
        </p:txBody>
      </p:sp>
    </p:spTree>
    <p:extLst>
      <p:ext uri="{BB962C8B-B14F-4D97-AF65-F5344CB8AC3E}">
        <p14:creationId xmlns:p14="http://schemas.microsoft.com/office/powerpoint/2010/main" val="14335292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solidFill>
                  <a:srgbClr val="00B050"/>
                </a:solidFill>
              </a:rPr>
              <a:t>Graduate – Mandatory &amp; Other fees per year</a:t>
            </a:r>
            <a:br>
              <a:rPr lang="en-US" sz="2800" b="1" dirty="0">
                <a:solidFill>
                  <a:srgbClr val="00B050"/>
                </a:solidFill>
              </a:rPr>
            </a:br>
            <a:r>
              <a:rPr lang="en-US" sz="2800" b="1" dirty="0">
                <a:solidFill>
                  <a:srgbClr val="7030A0"/>
                </a:solidFill>
              </a:rPr>
              <a:t>August 2024-May 2025</a:t>
            </a:r>
            <a:endParaRPr sz="2800" b="1" dirty="0">
              <a:solidFill>
                <a:srgbClr val="7030A0"/>
              </a:solidFill>
            </a:endParaRPr>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marL="349250" marR="0" lvl="0" indent="-196850" algn="l" rtl="0">
              <a:spcBef>
                <a:spcPts val="0"/>
              </a:spcBef>
              <a:spcAft>
                <a:spcPts val="0"/>
              </a:spcAft>
              <a:buClr>
                <a:schemeClr val="accent2"/>
              </a:buClr>
              <a:buSzPts val="2400"/>
              <a:buFont typeface="Noto Sans Symbols"/>
              <a:buNone/>
            </a:pPr>
            <a:r>
              <a:rPr lang="en-US" sz="2400" b="1" u="sng" dirty="0"/>
              <a:t>Degree-seeking in-person</a:t>
            </a:r>
          </a:p>
          <a:p>
            <a:pPr marL="349250" marR="0" lvl="0" indent="-196850" algn="l" rtl="0">
              <a:spcBef>
                <a:spcPts val="0"/>
              </a:spcBef>
              <a:spcAft>
                <a:spcPts val="0"/>
              </a:spcAft>
              <a:buClr>
                <a:schemeClr val="accent2"/>
              </a:buClr>
              <a:buSzPts val="2400"/>
              <a:buFont typeface="Noto Sans Symbols"/>
              <a:buNone/>
            </a:pPr>
            <a:r>
              <a:rPr lang="en-US" sz="2400" dirty="0"/>
              <a:t>Student Service Fee                 $1,500</a:t>
            </a:r>
          </a:p>
          <a:p>
            <a:pPr marL="349250" marR="0" lvl="0" indent="-196850" algn="l" rtl="0">
              <a:spcBef>
                <a:spcPts val="0"/>
              </a:spcBef>
              <a:spcAft>
                <a:spcPts val="0"/>
              </a:spcAft>
              <a:buClr>
                <a:schemeClr val="accent2"/>
              </a:buClr>
              <a:buSzPts val="2400"/>
              <a:buFont typeface="Noto Sans Symbols"/>
              <a:buNone/>
            </a:pPr>
            <a:r>
              <a:rPr lang="en-US" sz="2400" dirty="0"/>
              <a:t>Health Insurance                       $2,286</a:t>
            </a:r>
          </a:p>
          <a:p>
            <a:pPr marL="349250" marR="0" lvl="0" indent="-196850" algn="l" rtl="0">
              <a:spcBef>
                <a:spcPts val="0"/>
              </a:spcBef>
              <a:spcAft>
                <a:spcPts val="0"/>
              </a:spcAft>
              <a:buClr>
                <a:schemeClr val="accent2"/>
              </a:buClr>
              <a:buSzPts val="2400"/>
              <a:buFont typeface="Noto Sans Symbols"/>
              <a:buNone/>
            </a:pPr>
            <a:r>
              <a:rPr lang="en-US" sz="2400" dirty="0"/>
              <a:t>Student Activity Fee                  $250</a:t>
            </a:r>
          </a:p>
          <a:p>
            <a:pPr marL="349250" marR="0" lvl="0" indent="-196850" algn="l" rtl="0">
              <a:spcBef>
                <a:spcPts val="0"/>
              </a:spcBef>
              <a:spcAft>
                <a:spcPts val="0"/>
              </a:spcAft>
              <a:buClr>
                <a:schemeClr val="accent2"/>
              </a:buClr>
              <a:buSzPts val="2400"/>
              <a:buFont typeface="Noto Sans Symbols"/>
              <a:buNone/>
            </a:pPr>
            <a:r>
              <a:rPr lang="en-US" sz="2400" dirty="0"/>
              <a:t>U-Pass fee ( optional)               $310</a:t>
            </a:r>
          </a:p>
          <a:p>
            <a:pPr marL="349250" marR="0" lvl="0" indent="-196850" algn="l" rtl="0">
              <a:spcBef>
                <a:spcPts val="0"/>
              </a:spcBef>
              <a:spcAft>
                <a:spcPts val="0"/>
              </a:spcAft>
              <a:buClr>
                <a:schemeClr val="accent2"/>
              </a:buClr>
              <a:buSzPts val="2400"/>
              <a:buFont typeface="Noto Sans Symbols"/>
              <a:buNone/>
            </a:pPr>
            <a:r>
              <a:rPr lang="en-US" sz="2400" dirty="0"/>
              <a:t>New Student Fee                      $300</a:t>
            </a:r>
          </a:p>
          <a:p>
            <a:pPr marL="349250" marR="0" lvl="0" indent="-196850" algn="l" rtl="0">
              <a:spcBef>
                <a:spcPts val="0"/>
              </a:spcBef>
              <a:spcAft>
                <a:spcPts val="0"/>
              </a:spcAft>
              <a:buClr>
                <a:schemeClr val="accent2"/>
              </a:buClr>
              <a:buSzPts val="2400"/>
              <a:buFont typeface="Noto Sans Symbols"/>
              <a:buNone/>
            </a:pPr>
            <a:r>
              <a:rPr lang="en-US" sz="2400" dirty="0"/>
              <a:t>Graduation Fee                         $200</a:t>
            </a:r>
          </a:p>
          <a:p>
            <a:pPr marL="349250" marR="0" lvl="0" indent="-196850" algn="l" rtl="0">
              <a:spcBef>
                <a:spcPts val="0"/>
              </a:spcBef>
              <a:spcAft>
                <a:spcPts val="0"/>
              </a:spcAft>
              <a:buClr>
                <a:schemeClr val="accent2"/>
              </a:buClr>
              <a:buSzPts val="2400"/>
              <a:buFont typeface="Noto Sans Symbols"/>
              <a:buNone/>
            </a:pPr>
            <a:endParaRPr lang="en-US" sz="2400" dirty="0"/>
          </a:p>
          <a:p>
            <a:pPr marL="349250" marR="0" lvl="0" indent="-196850" algn="l" rtl="0">
              <a:spcBef>
                <a:spcPts val="0"/>
              </a:spcBef>
              <a:spcAft>
                <a:spcPts val="0"/>
              </a:spcAft>
              <a:buClr>
                <a:schemeClr val="accent2"/>
              </a:buClr>
              <a:buSzPts val="2400"/>
              <a:buFont typeface="Noto Sans Symbols"/>
              <a:buNone/>
            </a:pPr>
            <a:r>
              <a:rPr lang="en-US" sz="2400" dirty="0"/>
              <a:t>Total:                                         </a:t>
            </a:r>
            <a:r>
              <a:rPr lang="en-US" sz="2400" b="1" u="sng" dirty="0"/>
              <a:t>$4,846</a:t>
            </a:r>
          </a:p>
          <a:p>
            <a:pPr marL="349250" marR="0" lvl="0" indent="-196850" algn="l" rtl="0">
              <a:spcBef>
                <a:spcPts val="0"/>
              </a:spcBef>
              <a:spcAft>
                <a:spcPts val="0"/>
              </a:spcAft>
              <a:buClr>
                <a:schemeClr val="accent2"/>
              </a:buClr>
              <a:buSzPts val="2400"/>
              <a:buFont typeface="Noto Sans Symbols"/>
              <a:buNone/>
            </a:pPr>
            <a:endParaRPr lang="en-US" sz="2400" dirty="0"/>
          </a:p>
          <a:p>
            <a:pPr marL="349250" marR="0" lvl="0" indent="-196850" algn="l" rtl="0">
              <a:spcBef>
                <a:spcPts val="0"/>
              </a:spcBef>
              <a:spcAft>
                <a:spcPts val="0"/>
              </a:spcAft>
              <a:buClr>
                <a:schemeClr val="accent2"/>
              </a:buClr>
              <a:buSzPts val="2400"/>
              <a:buFont typeface="Noto Sans Symbols"/>
              <a:buNone/>
            </a:pPr>
            <a:r>
              <a:rPr lang="en-US" sz="1200" dirty="0">
                <a:solidFill>
                  <a:srgbClr val="FF0000"/>
                </a:solidFill>
              </a:rPr>
              <a:t>N.B.:  Cost may change for the academic year August 2025-May 2026.  Updates will be available by March 2025 on</a:t>
            </a:r>
          </a:p>
          <a:p>
            <a:pPr marL="349250" marR="0" lvl="0" indent="-196850" algn="l" rtl="0">
              <a:spcBef>
                <a:spcPts val="0"/>
              </a:spcBef>
              <a:spcAft>
                <a:spcPts val="0"/>
              </a:spcAft>
              <a:buClr>
                <a:schemeClr val="accent2"/>
              </a:buClr>
              <a:buSzPts val="2400"/>
              <a:buFont typeface="Noto Sans Symbols"/>
              <a:buNone/>
            </a:pPr>
            <a:r>
              <a:rPr lang="en-US" sz="1200" dirty="0">
                <a:solidFill>
                  <a:srgbClr val="FF0000"/>
                </a:solidFill>
              </a:rPr>
              <a:t> https://www.iit.edu/student-accounting/tuition-and-fees/future-tuition-and-fees/mies-campus-graduate</a:t>
            </a:r>
          </a:p>
        </p:txBody>
      </p:sp>
    </p:spTree>
    <p:extLst>
      <p:ext uri="{BB962C8B-B14F-4D97-AF65-F5344CB8AC3E}">
        <p14:creationId xmlns:p14="http://schemas.microsoft.com/office/powerpoint/2010/main" val="28251605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solidFill>
                  <a:srgbClr val="00B050"/>
                </a:solidFill>
              </a:rPr>
              <a:t>BENEFITS/OUTCOMES</a:t>
            </a:r>
            <a:endParaRPr sz="2800" b="1" dirty="0">
              <a:solidFill>
                <a:srgbClr val="7030A0"/>
              </a:solidFill>
            </a:endParaRPr>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marL="457200" indent="-457200" algn="ctr" eaLnBrk="1" fontAlgn="auto" hangingPunct="1">
              <a:spcBef>
                <a:spcPts val="0"/>
              </a:spcBef>
              <a:spcAft>
                <a:spcPts val="0"/>
              </a:spcAft>
              <a:buClr>
                <a:srgbClr val="000000"/>
              </a:buClr>
              <a:buFont typeface="Wingdings" panose="05000000000000000000" pitchFamily="2" charset="2"/>
              <a:buChar char="v"/>
              <a:defRPr/>
            </a:pPr>
            <a:r>
              <a:rPr lang="en-US" sz="2400" kern="0" dirty="0">
                <a:sym typeface="Arial"/>
              </a:rPr>
              <a:t>Eligibility to work in the U.S. under F1 OPT for 12 months</a:t>
            </a:r>
          </a:p>
          <a:p>
            <a:pPr marL="0" indent="0" algn="ctr" eaLnBrk="1" fontAlgn="auto" hangingPunct="1">
              <a:spcBef>
                <a:spcPts val="0"/>
              </a:spcBef>
              <a:spcAft>
                <a:spcPts val="0"/>
              </a:spcAft>
              <a:buClr>
                <a:srgbClr val="000000"/>
              </a:buClr>
              <a:buNone/>
              <a:defRPr/>
            </a:pPr>
            <a:r>
              <a:rPr lang="en-US" sz="2400" dirty="0"/>
              <a:t>with a p</a:t>
            </a:r>
            <a:r>
              <a:rPr lang="en-US" sz="2400" kern="0" dirty="0">
                <a:sym typeface="Arial"/>
              </a:rPr>
              <a:t>ossible extension if STEM-related to an additional 24 months, under OPT ( </a:t>
            </a:r>
            <a:r>
              <a:rPr lang="en-US" sz="2400" kern="0" dirty="0" err="1">
                <a:sym typeface="Arial"/>
              </a:rPr>
              <a:t>upto</a:t>
            </a:r>
            <a:r>
              <a:rPr lang="en-US" sz="2400" kern="0" dirty="0">
                <a:sym typeface="Arial"/>
              </a:rPr>
              <a:t> 3 years )</a:t>
            </a:r>
          </a:p>
          <a:p>
            <a:pPr marL="0" indent="0" algn="ctr" eaLnBrk="1" fontAlgn="auto" hangingPunct="1">
              <a:spcBef>
                <a:spcPts val="0"/>
              </a:spcBef>
              <a:spcAft>
                <a:spcPts val="0"/>
              </a:spcAft>
              <a:buClr>
                <a:srgbClr val="000000"/>
              </a:buClr>
              <a:buNone/>
              <a:defRPr/>
            </a:pPr>
            <a:endParaRPr lang="en-US" sz="2400" dirty="0"/>
          </a:p>
          <a:p>
            <a:pPr marL="0" indent="0" algn="ctr" eaLnBrk="1" fontAlgn="auto" hangingPunct="1">
              <a:spcBef>
                <a:spcPts val="0"/>
              </a:spcBef>
              <a:spcAft>
                <a:spcPts val="0"/>
              </a:spcAft>
              <a:buClr>
                <a:srgbClr val="000000"/>
              </a:buClr>
              <a:buNone/>
              <a:defRPr/>
            </a:pPr>
            <a:r>
              <a:rPr lang="en-US" sz="2400" kern="0" dirty="0">
                <a:sym typeface="Arial"/>
              </a:rPr>
              <a:t>Average base salar</a:t>
            </a:r>
            <a:r>
              <a:rPr lang="en-US" sz="2400" dirty="0"/>
              <a:t>y in the U.S. - $81,848 ( Master’s degree) </a:t>
            </a:r>
            <a:r>
              <a:rPr lang="en-US" sz="900" dirty="0"/>
              <a:t>https://www.payscale.com/research/US/Degree=Master%27s_Degree/Salary</a:t>
            </a:r>
            <a:endParaRPr lang="en-US" sz="900" kern="0" dirty="0">
              <a:sym typeface="Arial"/>
            </a:endParaRPr>
          </a:p>
          <a:p>
            <a:pPr marL="0" indent="0" algn="ctr" eaLnBrk="1" fontAlgn="auto" hangingPunct="1">
              <a:spcBef>
                <a:spcPts val="0"/>
              </a:spcBef>
              <a:spcAft>
                <a:spcPts val="0"/>
              </a:spcAft>
              <a:buClr>
                <a:srgbClr val="000000"/>
              </a:buClr>
              <a:buNone/>
              <a:defRPr/>
            </a:pPr>
            <a:endParaRPr lang="en-US" sz="2400" kern="0" dirty="0">
              <a:sym typeface="Arial"/>
            </a:endParaRPr>
          </a:p>
          <a:p>
            <a:pPr marL="457200" indent="-457200" algn="ctr" eaLnBrk="1" fontAlgn="auto" hangingPunct="1">
              <a:spcBef>
                <a:spcPts val="0"/>
              </a:spcBef>
              <a:spcAft>
                <a:spcPts val="0"/>
              </a:spcAft>
              <a:buClr>
                <a:srgbClr val="000000"/>
              </a:buClr>
              <a:buFont typeface="Wingdings" panose="05000000000000000000" pitchFamily="2" charset="2"/>
              <a:buChar char="v"/>
              <a:defRPr/>
            </a:pPr>
            <a:r>
              <a:rPr lang="en-US" sz="2400" kern="0" dirty="0">
                <a:sym typeface="Arial"/>
              </a:rPr>
              <a:t>PhD. (Doctorate) in the U.S. or elsewhere</a:t>
            </a:r>
          </a:p>
          <a:p>
            <a:pPr marL="457200" indent="-457200" algn="ctr" eaLnBrk="1" fontAlgn="auto" hangingPunct="1">
              <a:spcBef>
                <a:spcPts val="0"/>
              </a:spcBef>
              <a:spcAft>
                <a:spcPts val="0"/>
              </a:spcAft>
              <a:buClr>
                <a:srgbClr val="000000"/>
              </a:buClr>
              <a:buFont typeface="Wingdings" panose="05000000000000000000" pitchFamily="2" charset="2"/>
              <a:buChar char="v"/>
              <a:defRPr/>
            </a:pPr>
            <a:endParaRPr lang="en-US" sz="2400" kern="0" dirty="0">
              <a:sym typeface="Arial"/>
            </a:endParaRPr>
          </a:p>
          <a:p>
            <a:pPr marL="457200" indent="-457200" algn="ctr" eaLnBrk="1" fontAlgn="auto" hangingPunct="1">
              <a:spcBef>
                <a:spcPts val="0"/>
              </a:spcBef>
              <a:spcAft>
                <a:spcPts val="0"/>
              </a:spcAft>
              <a:buClr>
                <a:srgbClr val="000000"/>
              </a:buClr>
              <a:buFont typeface="Wingdings" panose="05000000000000000000" pitchFamily="2" charset="2"/>
              <a:buChar char="v"/>
              <a:defRPr/>
            </a:pPr>
            <a:r>
              <a:rPr lang="en-US" sz="2400" kern="0" dirty="0">
                <a:sym typeface="Arial"/>
              </a:rPr>
              <a:t> Work in Europe or elsewhere</a:t>
            </a:r>
            <a:endParaRPr lang="en-US" sz="2400" dirty="0"/>
          </a:p>
        </p:txBody>
      </p:sp>
    </p:spTree>
    <p:extLst>
      <p:ext uri="{BB962C8B-B14F-4D97-AF65-F5344CB8AC3E}">
        <p14:creationId xmlns:p14="http://schemas.microsoft.com/office/powerpoint/2010/main" val="3657561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solidFill>
                  <a:srgbClr val="00B050"/>
                </a:solidFill>
              </a:rPr>
              <a:t>BENEFITS/OUTCOMES</a:t>
            </a:r>
            <a:endParaRPr sz="2800" b="1" dirty="0">
              <a:solidFill>
                <a:srgbClr val="7030A0"/>
              </a:solidFill>
            </a:endParaRPr>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marL="0" indent="0" algn="ctr" eaLnBrk="1" fontAlgn="auto" hangingPunct="1">
              <a:spcBef>
                <a:spcPts val="0"/>
              </a:spcBef>
              <a:spcAft>
                <a:spcPts val="0"/>
              </a:spcAft>
              <a:buClr>
                <a:srgbClr val="000000"/>
              </a:buClr>
              <a:buNone/>
              <a:defRPr/>
            </a:pPr>
            <a:r>
              <a:rPr lang="en-GB" sz="2000" b="1" u="sng" dirty="0"/>
              <a:t>U.S. Bureau of Labor Statistics (BLS) in May 2023 engineers </a:t>
            </a:r>
          </a:p>
          <a:p>
            <a:pPr marL="0" indent="0" algn="ctr" eaLnBrk="1" fontAlgn="auto" hangingPunct="1">
              <a:spcBef>
                <a:spcPts val="0"/>
              </a:spcBef>
              <a:spcAft>
                <a:spcPts val="0"/>
              </a:spcAft>
              <a:buClr>
                <a:srgbClr val="000000"/>
              </a:buClr>
              <a:buNone/>
              <a:defRPr/>
            </a:pPr>
            <a:endParaRPr lang="en-GB" dirty="0"/>
          </a:p>
          <a:p>
            <a:pPr marL="0" indent="0" algn="ctr" eaLnBrk="1" fontAlgn="auto" hangingPunct="1">
              <a:spcBef>
                <a:spcPts val="0"/>
              </a:spcBef>
              <a:spcAft>
                <a:spcPts val="0"/>
              </a:spcAft>
              <a:buClr>
                <a:srgbClr val="000000"/>
              </a:buClr>
              <a:buNone/>
              <a:defRPr/>
            </a:pPr>
            <a:r>
              <a:rPr lang="en-GB" b="1" dirty="0"/>
              <a:t>Median Annual Wage   $91,420</a:t>
            </a:r>
          </a:p>
          <a:p>
            <a:pPr marL="0" indent="0" algn="ctr" eaLnBrk="1" fontAlgn="auto" hangingPunct="1">
              <a:spcBef>
                <a:spcPts val="0"/>
              </a:spcBef>
              <a:spcAft>
                <a:spcPts val="0"/>
              </a:spcAft>
              <a:buClr>
                <a:srgbClr val="000000"/>
              </a:buClr>
              <a:buNone/>
              <a:defRPr/>
            </a:pPr>
            <a:endParaRPr lang="en-GB" dirty="0"/>
          </a:p>
          <a:p>
            <a:pPr marL="0" indent="0" algn="ctr" eaLnBrk="1" fontAlgn="auto" hangingPunct="1">
              <a:spcBef>
                <a:spcPts val="0"/>
              </a:spcBef>
              <a:spcAft>
                <a:spcPts val="0"/>
              </a:spcAft>
              <a:buClr>
                <a:srgbClr val="000000"/>
              </a:buClr>
              <a:buNone/>
              <a:defRPr/>
            </a:pPr>
            <a:r>
              <a:rPr lang="en-GB" dirty="0"/>
              <a:t>“..H</a:t>
            </a:r>
            <a:r>
              <a:rPr lang="en-GB" sz="2000" dirty="0"/>
              <a:t>igher than the median annual wage for all occupations of $48,060” </a:t>
            </a:r>
          </a:p>
          <a:p>
            <a:pPr marL="0" indent="0" algn="ctr" eaLnBrk="1" fontAlgn="auto" hangingPunct="1">
              <a:spcBef>
                <a:spcPts val="0"/>
              </a:spcBef>
              <a:spcAft>
                <a:spcPts val="0"/>
              </a:spcAft>
              <a:buClr>
                <a:srgbClr val="000000"/>
              </a:buClr>
              <a:buNone/>
              <a:defRPr/>
            </a:pPr>
            <a:endParaRPr lang="en-GB" dirty="0"/>
          </a:p>
          <a:p>
            <a:pPr marL="0" indent="0" algn="ctr" eaLnBrk="1" fontAlgn="auto" hangingPunct="1">
              <a:spcBef>
                <a:spcPts val="0"/>
              </a:spcBef>
              <a:spcAft>
                <a:spcPts val="0"/>
              </a:spcAft>
              <a:buClr>
                <a:srgbClr val="000000"/>
              </a:buClr>
              <a:buNone/>
              <a:defRPr/>
            </a:pPr>
            <a:r>
              <a:rPr lang="en-GB" sz="2000" dirty="0"/>
              <a:t>Projection by BLS:</a:t>
            </a:r>
          </a:p>
          <a:p>
            <a:pPr marL="0" indent="0" algn="ctr" eaLnBrk="1" fontAlgn="auto" hangingPunct="1">
              <a:spcBef>
                <a:spcPts val="0"/>
              </a:spcBef>
              <a:spcAft>
                <a:spcPts val="0"/>
              </a:spcAft>
              <a:buClr>
                <a:srgbClr val="000000"/>
              </a:buClr>
              <a:buNone/>
              <a:defRPr/>
            </a:pPr>
            <a:r>
              <a:rPr lang="en-GB" sz="2000" dirty="0"/>
              <a:t>“</a:t>
            </a:r>
            <a:r>
              <a:rPr lang="en-GB" sz="1800" i="1" dirty="0"/>
              <a:t>Overall employment in architecture and engineering occupations is projected to grow faster than the average for all occupations from 2023 to 2033. About 195,000 openings are projected each year, on average, in these occupations due to employment growth and the need to replace workers who leave the occupations permanently</a:t>
            </a:r>
            <a:r>
              <a:rPr lang="en-GB" dirty="0"/>
              <a:t>.”</a:t>
            </a:r>
          </a:p>
          <a:p>
            <a:pPr marL="0" indent="0" algn="ctr" eaLnBrk="1" fontAlgn="auto" hangingPunct="1">
              <a:spcBef>
                <a:spcPts val="0"/>
              </a:spcBef>
              <a:spcAft>
                <a:spcPts val="0"/>
              </a:spcAft>
              <a:buClr>
                <a:srgbClr val="000000"/>
              </a:buClr>
              <a:buNone/>
              <a:defRPr/>
            </a:pPr>
            <a:endParaRPr lang="en-GB" sz="2000" dirty="0"/>
          </a:p>
          <a:p>
            <a:pPr marL="0" indent="0" algn="ctr" eaLnBrk="1" fontAlgn="auto" hangingPunct="1">
              <a:spcBef>
                <a:spcPts val="0"/>
              </a:spcBef>
              <a:spcAft>
                <a:spcPts val="0"/>
              </a:spcAft>
              <a:buClr>
                <a:srgbClr val="000000"/>
              </a:buClr>
              <a:buNone/>
              <a:defRPr/>
            </a:pPr>
            <a:r>
              <a:rPr lang="en-US" sz="1400" dirty="0"/>
              <a:t>https://www.bls.gov/ooh/architecture-and-engineering/</a:t>
            </a:r>
          </a:p>
        </p:txBody>
      </p:sp>
    </p:spTree>
    <p:extLst>
      <p:ext uri="{BB962C8B-B14F-4D97-AF65-F5344CB8AC3E}">
        <p14:creationId xmlns:p14="http://schemas.microsoft.com/office/powerpoint/2010/main" val="2290554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solidFill>
                  <a:srgbClr val="00B050"/>
                </a:solidFill>
              </a:rPr>
              <a:t>BENEFITS/OUTCOMES</a:t>
            </a:r>
            <a:endParaRPr sz="2800" b="1" dirty="0">
              <a:solidFill>
                <a:srgbClr val="7030A0"/>
              </a:solidFill>
            </a:endParaRPr>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eaLnBrk="1" hangingPunct="1">
              <a:buFontTx/>
              <a:buNone/>
            </a:pPr>
            <a:r>
              <a:rPr lang="fr-FR" altLang="fr-FR" sz="1400" dirty="0">
                <a:latin typeface="Arial" panose="020B0604020202020204" pitchFamily="34" charset="0"/>
                <a:cs typeface="Arial" panose="020B0604020202020204" pitchFamily="34" charset="0"/>
              </a:rPr>
              <a:t>New </a:t>
            </a:r>
            <a:r>
              <a:rPr lang="fr-FR" altLang="fr-FR" sz="1400" dirty="0" err="1">
                <a:latin typeface="Arial" panose="020B0604020202020204" pitchFamily="34" charset="0"/>
                <a:cs typeface="Arial" panose="020B0604020202020204" pitchFamily="34" charset="0"/>
              </a:rPr>
              <a:t>luxury</a:t>
            </a:r>
            <a:r>
              <a:rPr lang="fr-FR" altLang="fr-FR" sz="1400" dirty="0">
                <a:latin typeface="Arial" panose="020B0604020202020204" pitchFamily="34" charset="0"/>
                <a:cs typeface="Arial" panose="020B0604020202020204" pitchFamily="34" charset="0"/>
              </a:rPr>
              <a:t> car = $42,000 	</a:t>
            </a:r>
          </a:p>
          <a:p>
            <a:pPr eaLnBrk="1" hangingPunct="1">
              <a:buFontTx/>
              <a:buNone/>
            </a:pPr>
            <a:r>
              <a:rPr lang="fr-FR" altLang="fr-FR" sz="1400" dirty="0">
                <a:latin typeface="Arial" panose="020B0604020202020204" pitchFamily="34" charset="0"/>
                <a:cs typeface="Arial" panose="020B0604020202020204" pitchFamily="34" charset="0"/>
              </a:rPr>
              <a:t>Value </a:t>
            </a:r>
            <a:r>
              <a:rPr lang="fr-FR" altLang="fr-FR" sz="1400" dirty="0" err="1">
                <a:latin typeface="Arial" panose="020B0604020202020204" pitchFamily="34" charset="0"/>
                <a:cs typeface="Arial" panose="020B0604020202020204" pitchFamily="34" charset="0"/>
              </a:rPr>
              <a:t>when</a:t>
            </a:r>
            <a:r>
              <a:rPr lang="fr-FR" altLang="fr-FR" sz="1400" dirty="0">
                <a:latin typeface="Arial" panose="020B0604020202020204" pitchFamily="34" charset="0"/>
                <a:cs typeface="Arial" panose="020B0604020202020204" pitchFamily="34" charset="0"/>
              </a:rPr>
              <a:t> </a:t>
            </a:r>
            <a:r>
              <a:rPr lang="fr-FR" altLang="fr-FR" sz="1400" dirty="0" err="1">
                <a:latin typeface="Arial" panose="020B0604020202020204" pitchFamily="34" charset="0"/>
                <a:cs typeface="Arial" panose="020B0604020202020204" pitchFamily="34" charset="0"/>
              </a:rPr>
              <a:t>it</a:t>
            </a:r>
            <a:r>
              <a:rPr lang="fr-FR" altLang="fr-FR" sz="1400" dirty="0">
                <a:latin typeface="Arial" panose="020B0604020202020204" pitchFamily="34" charset="0"/>
                <a:cs typeface="Arial" panose="020B0604020202020204" pitchFamily="34" charset="0"/>
              </a:rPr>
              <a:t> </a:t>
            </a:r>
            <a:r>
              <a:rPr lang="fr-FR" altLang="fr-FR" sz="1400" dirty="0" err="1">
                <a:latin typeface="Arial" panose="020B0604020202020204" pitchFamily="34" charset="0"/>
                <a:cs typeface="Arial" panose="020B0604020202020204" pitchFamily="34" charset="0"/>
              </a:rPr>
              <a:t>leaves</a:t>
            </a:r>
            <a:r>
              <a:rPr lang="fr-FR" altLang="fr-FR" sz="1400" dirty="0">
                <a:latin typeface="Arial" panose="020B0604020202020204" pitchFamily="34" charset="0"/>
                <a:cs typeface="Arial" panose="020B0604020202020204" pitchFamily="34" charset="0"/>
              </a:rPr>
              <a:t> the showroom = -20%		</a:t>
            </a:r>
            <a:r>
              <a:rPr lang="fr-FR" altLang="fr-FR" sz="1400" dirty="0" err="1">
                <a:latin typeface="Arial" panose="020B0604020202020204" pitchFamily="34" charset="0"/>
                <a:cs typeface="Arial" panose="020B0604020202020204" pitchFamily="34" charset="0"/>
              </a:rPr>
              <a:t>Master’s</a:t>
            </a:r>
            <a:r>
              <a:rPr lang="fr-FR" altLang="fr-FR" sz="1400" dirty="0">
                <a:latin typeface="Arial" panose="020B0604020202020204" pitchFamily="34" charset="0"/>
                <a:cs typeface="Arial" panose="020B0604020202020204" pitchFamily="34" charset="0"/>
              </a:rPr>
              <a:t> d’IIT : $31K</a:t>
            </a:r>
          </a:p>
          <a:p>
            <a:pPr eaLnBrk="1" hangingPunct="1">
              <a:buFontTx/>
              <a:buNone/>
            </a:pPr>
            <a:endParaRPr lang="fr-FR" altLang="fr-FR" sz="1400" dirty="0">
              <a:latin typeface="Arial" panose="020B0604020202020204" pitchFamily="34" charset="0"/>
              <a:cs typeface="Arial" panose="020B0604020202020204" pitchFamily="34" charset="0"/>
            </a:endParaRPr>
          </a:p>
          <a:p>
            <a:pPr marL="0" indent="0" algn="ctr" eaLnBrk="1" fontAlgn="auto" hangingPunct="1">
              <a:spcBef>
                <a:spcPts val="0"/>
              </a:spcBef>
              <a:spcAft>
                <a:spcPts val="0"/>
              </a:spcAft>
              <a:buClr>
                <a:srgbClr val="000000"/>
              </a:buClr>
              <a:buNone/>
              <a:defRPr/>
            </a:pPr>
            <a:r>
              <a:rPr lang="en-US" sz="1400" dirty="0"/>
              <a:t>Average annual salary in the U.S. per </a:t>
            </a:r>
            <a:r>
              <a:rPr lang="en-US" sz="1400" dirty="0" err="1"/>
              <a:t>Payscale</a:t>
            </a:r>
            <a:r>
              <a:rPr lang="en-US" sz="1400" dirty="0"/>
              <a:t> - ~$81K ( +32% )</a:t>
            </a:r>
          </a:p>
        </p:txBody>
      </p:sp>
      <p:pic>
        <p:nvPicPr>
          <p:cNvPr id="2" name="Picture 5" descr="j0215652">
            <a:extLst>
              <a:ext uri="{FF2B5EF4-FFF2-40B4-BE49-F238E27FC236}">
                <a16:creationId xmlns:a16="http://schemas.microsoft.com/office/drawing/2014/main" id="{9C17722C-714E-1E45-99F3-875794286D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513" y="2955520"/>
            <a:ext cx="2730104" cy="166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descr="j0300926">
            <a:extLst>
              <a:ext uri="{FF2B5EF4-FFF2-40B4-BE49-F238E27FC236}">
                <a16:creationId xmlns:a16="http://schemas.microsoft.com/office/drawing/2014/main" id="{0E55861B-AFE0-5668-7317-E5F126B74C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9740" y="2903275"/>
            <a:ext cx="1709738" cy="215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j0355403">
            <a:extLst>
              <a:ext uri="{FF2B5EF4-FFF2-40B4-BE49-F238E27FC236}">
                <a16:creationId xmlns:a16="http://schemas.microsoft.com/office/drawing/2014/main" id="{DF6CA926-565C-473A-EC51-3EDEC2E018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77778" y="2636108"/>
            <a:ext cx="2171700" cy="1737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52034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Academic Calendar</a:t>
            </a:r>
            <a:br>
              <a:rPr lang="en-US" sz="2800" b="1" dirty="0"/>
            </a:br>
            <a:endParaRPr sz="2800" b="1" dirty="0"/>
          </a:p>
        </p:txBody>
      </p:sp>
      <p:sp>
        <p:nvSpPr>
          <p:cNvPr id="2" name="Text Placeholder 1">
            <a:extLst>
              <a:ext uri="{FF2B5EF4-FFF2-40B4-BE49-F238E27FC236}">
                <a16:creationId xmlns:a16="http://schemas.microsoft.com/office/drawing/2014/main" id="{2323AF12-3ECE-6F48-F24D-663F981B7DED}"/>
              </a:ext>
            </a:extLst>
          </p:cNvPr>
          <p:cNvSpPr txBox="1">
            <a:spLocks noGrp="1"/>
          </p:cNvSpPr>
          <p:nvPr>
            <p:ph type="body" idx="1"/>
          </p:nvPr>
        </p:nvSpPr>
        <p:spPr>
          <a:xfrm>
            <a:off x="473075" y="808038"/>
            <a:ext cx="8757422" cy="5899010"/>
          </a:xfrm>
          <a:prstGeom prst="rect">
            <a:avLst/>
          </a:prstGeom>
          <a:noFill/>
        </p:spPr>
        <p:txBody>
          <a:bodyPr wrap="square">
            <a:spAutoFit/>
          </a:bodyPr>
          <a:lstStyle/>
          <a:p>
            <a:pPr marL="101600" indent="0">
              <a:spcAft>
                <a:spcPts val="1200"/>
              </a:spcAft>
              <a:buNone/>
              <a:defRPr/>
            </a:pPr>
            <a:r>
              <a:rPr lang="en-US" sz="2400" b="1" dirty="0">
                <a:latin typeface="+mn-lt"/>
              </a:rPr>
              <a:t>SPRING 2025 SEMESTER  </a:t>
            </a:r>
          </a:p>
          <a:p>
            <a:pPr marL="101600" indent="0">
              <a:spcAft>
                <a:spcPts val="1200"/>
              </a:spcAft>
              <a:buNone/>
              <a:defRPr/>
            </a:pPr>
            <a:r>
              <a:rPr lang="en-US" sz="2400" dirty="0">
                <a:latin typeface="+mn-lt"/>
              </a:rPr>
              <a:t>Begins January 13, 2025</a:t>
            </a:r>
          </a:p>
          <a:p>
            <a:pPr marL="101600" indent="0">
              <a:spcAft>
                <a:spcPts val="1200"/>
              </a:spcAft>
              <a:buNone/>
              <a:defRPr/>
            </a:pPr>
            <a:r>
              <a:rPr lang="en-US" sz="2400" b="1" dirty="0"/>
              <a:t>FALL 2025 SEMESTER</a:t>
            </a:r>
          </a:p>
          <a:p>
            <a:pPr marL="101600" indent="0">
              <a:spcAft>
                <a:spcPts val="1200"/>
              </a:spcAft>
              <a:buNone/>
              <a:defRPr/>
            </a:pPr>
            <a:r>
              <a:rPr lang="en-US" sz="2400" dirty="0"/>
              <a:t>Begins August 18, 2025</a:t>
            </a:r>
          </a:p>
          <a:p>
            <a:pPr marL="101600" indent="0">
              <a:spcAft>
                <a:spcPts val="1200"/>
              </a:spcAft>
              <a:buNone/>
              <a:defRPr/>
            </a:pPr>
            <a:endParaRPr lang="en-US" sz="2400" dirty="0">
              <a:latin typeface="+mn-lt"/>
            </a:endParaRPr>
          </a:p>
          <a:p>
            <a:pPr>
              <a:spcAft>
                <a:spcPts val="1200"/>
              </a:spcAft>
              <a:defRPr/>
            </a:pPr>
            <a:endParaRPr lang="en-US" sz="2400" dirty="0">
              <a:solidFill>
                <a:schemeClr val="tx1"/>
              </a:solidFill>
              <a:latin typeface="+mn-lt"/>
            </a:endParaRPr>
          </a:p>
          <a:p>
            <a:pPr>
              <a:defRPr/>
            </a:pPr>
            <a:endParaRPr lang="en-US" dirty="0"/>
          </a:p>
          <a:p>
            <a:pPr>
              <a:defRPr/>
            </a:pPr>
            <a:endParaRPr lang="en-US" dirty="0"/>
          </a:p>
        </p:txBody>
      </p:sp>
      <p:pic>
        <p:nvPicPr>
          <p:cNvPr id="3" name="Picture 3">
            <a:extLst>
              <a:ext uri="{FF2B5EF4-FFF2-40B4-BE49-F238E27FC236}">
                <a16:creationId xmlns:a16="http://schemas.microsoft.com/office/drawing/2014/main" id="{FFD2DD73-D8BA-19F1-9EA8-1532CA6B18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8333"/>
          <a:stretch>
            <a:fillRect/>
          </a:stretch>
        </p:blipFill>
        <p:spPr bwMode="auto">
          <a:xfrm>
            <a:off x="5502875" y="1808163"/>
            <a:ext cx="3373395" cy="333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9E1CE173-34D2-2D83-A18A-FE086DB205B9}"/>
              </a:ext>
            </a:extLst>
          </p:cNvPr>
          <p:cNvPicPr>
            <a:picLocks noChangeAspect="1"/>
          </p:cNvPicPr>
          <p:nvPr/>
        </p:nvPicPr>
        <p:blipFill>
          <a:blip r:embed="rId4"/>
          <a:stretch>
            <a:fillRect/>
          </a:stretch>
        </p:blipFill>
        <p:spPr>
          <a:xfrm>
            <a:off x="4042781" y="3978423"/>
            <a:ext cx="943107" cy="943107"/>
          </a:xfrm>
          <a:prstGeom prst="rect">
            <a:avLst/>
          </a:prstGeom>
        </p:spPr>
      </p:pic>
    </p:spTree>
    <p:extLst>
      <p:ext uri="{BB962C8B-B14F-4D97-AF65-F5344CB8AC3E}">
        <p14:creationId xmlns:p14="http://schemas.microsoft.com/office/powerpoint/2010/main" val="11002578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dirty="0">
                <a:solidFill>
                  <a:srgbClr val="00B050"/>
                </a:solidFill>
              </a:rPr>
              <a:t>Application</a:t>
            </a:r>
            <a:r>
              <a:rPr lang="en-US" dirty="0">
                <a:solidFill>
                  <a:srgbClr val="7030A0"/>
                </a:solidFill>
              </a:rPr>
              <a:t> deadlines</a:t>
            </a:r>
            <a:endParaRPr sz="2800" b="1" dirty="0">
              <a:solidFill>
                <a:srgbClr val="7030A0"/>
              </a:solidFill>
            </a:endParaRPr>
          </a:p>
        </p:txBody>
      </p:sp>
      <p:sp>
        <p:nvSpPr>
          <p:cNvPr id="2" name="Text Placeholder 1">
            <a:extLst>
              <a:ext uri="{FF2B5EF4-FFF2-40B4-BE49-F238E27FC236}">
                <a16:creationId xmlns:a16="http://schemas.microsoft.com/office/drawing/2014/main" id="{2323AF12-3ECE-6F48-F24D-663F981B7DED}"/>
              </a:ext>
            </a:extLst>
          </p:cNvPr>
          <p:cNvSpPr txBox="1">
            <a:spLocks noGrp="1"/>
          </p:cNvSpPr>
          <p:nvPr>
            <p:ph type="body" idx="1"/>
          </p:nvPr>
        </p:nvSpPr>
        <p:spPr>
          <a:xfrm>
            <a:off x="1" y="808040"/>
            <a:ext cx="9143999" cy="5550197"/>
          </a:xfrm>
          <a:prstGeom prst="rect">
            <a:avLst/>
          </a:prstGeom>
          <a:noFill/>
        </p:spPr>
        <p:txBody>
          <a:bodyPr wrap="square">
            <a:spAutoFit/>
          </a:bodyPr>
          <a:lstStyle/>
          <a:p>
            <a:pPr eaLnBrk="1" fontAlgn="auto" hangingPunct="1">
              <a:spcBef>
                <a:spcPts val="0"/>
              </a:spcBef>
              <a:spcAft>
                <a:spcPts val="1200"/>
              </a:spcAft>
              <a:buClr>
                <a:srgbClr val="000000"/>
              </a:buClr>
              <a:buFont typeface="Arial"/>
              <a:buNone/>
              <a:defRPr/>
            </a:pPr>
            <a:r>
              <a:rPr lang="en-US" sz="2400" b="1" dirty="0">
                <a:solidFill>
                  <a:srgbClr val="00B050"/>
                </a:solidFill>
                <a:latin typeface="+mn-lt"/>
              </a:rPr>
              <a:t>SPRING</a:t>
            </a:r>
            <a:r>
              <a:rPr lang="en-US" sz="2400" b="1" kern="0" dirty="0">
                <a:solidFill>
                  <a:srgbClr val="00B050"/>
                </a:solidFill>
                <a:latin typeface="+mn-lt"/>
                <a:ea typeface="Arial"/>
                <a:cs typeface="Arial"/>
                <a:sym typeface="Arial"/>
              </a:rPr>
              <a:t> SEMESTER</a:t>
            </a:r>
            <a:r>
              <a:rPr lang="en-US" sz="2400" b="1" kern="0" dirty="0">
                <a:latin typeface="+mn-lt"/>
                <a:ea typeface="Arial"/>
                <a:cs typeface="Arial"/>
                <a:sym typeface="Arial"/>
              </a:rPr>
              <a:t>		</a:t>
            </a:r>
            <a:r>
              <a:rPr lang="en-US" sz="2400" b="1" dirty="0">
                <a:solidFill>
                  <a:srgbClr val="7030A0"/>
                </a:solidFill>
                <a:latin typeface="+mn-lt"/>
              </a:rPr>
              <a:t>FALL</a:t>
            </a:r>
            <a:r>
              <a:rPr lang="en-US" sz="2400" b="1" kern="0" dirty="0">
                <a:solidFill>
                  <a:srgbClr val="7030A0"/>
                </a:solidFill>
                <a:latin typeface="+mn-lt"/>
                <a:ea typeface="Arial"/>
                <a:cs typeface="Arial"/>
                <a:sym typeface="Arial"/>
              </a:rPr>
              <a:t> SEMESTER</a:t>
            </a:r>
          </a:p>
          <a:p>
            <a:pPr eaLnBrk="1" fontAlgn="auto" hangingPunct="1">
              <a:spcBef>
                <a:spcPts val="0"/>
              </a:spcBef>
              <a:spcAft>
                <a:spcPts val="1200"/>
              </a:spcAft>
              <a:buClr>
                <a:srgbClr val="000000"/>
              </a:buClr>
              <a:buFont typeface="Arial"/>
              <a:buNone/>
              <a:defRPr/>
            </a:pPr>
            <a:r>
              <a:rPr lang="en-US" sz="1800" kern="0" dirty="0">
                <a:latin typeface="+mn-lt"/>
                <a:ea typeface="Arial"/>
                <a:cs typeface="Arial"/>
                <a:sym typeface="Arial"/>
              </a:rPr>
              <a:t>Application: October 15			Application: April 15</a:t>
            </a:r>
          </a:p>
          <a:p>
            <a:pPr eaLnBrk="1" fontAlgn="auto" hangingPunct="1">
              <a:spcBef>
                <a:spcPts val="0"/>
              </a:spcBef>
              <a:spcAft>
                <a:spcPts val="1200"/>
              </a:spcAft>
              <a:buClr>
                <a:srgbClr val="000000"/>
              </a:buClr>
              <a:buFont typeface="Arial"/>
              <a:buNone/>
              <a:defRPr/>
            </a:pPr>
            <a:r>
              <a:rPr lang="en-US" sz="1800" kern="0" dirty="0">
                <a:solidFill>
                  <a:schemeClr val="tx1"/>
                </a:solidFill>
                <a:latin typeface="+mn-lt"/>
                <a:ea typeface="Arial"/>
                <a:cs typeface="Arial"/>
                <a:sym typeface="Arial"/>
              </a:rPr>
              <a:t>Financial Support: </a:t>
            </a:r>
            <a:r>
              <a:rPr lang="en-US" sz="1800" dirty="0">
                <a:solidFill>
                  <a:schemeClr val="tx1"/>
                </a:solidFill>
                <a:latin typeface="+mn-lt"/>
              </a:rPr>
              <a:t>November </a:t>
            </a:r>
            <a:r>
              <a:rPr lang="en-US" sz="1800" kern="0" dirty="0">
                <a:solidFill>
                  <a:schemeClr val="tx1"/>
                </a:solidFill>
                <a:latin typeface="+mn-lt"/>
                <a:ea typeface="Arial"/>
                <a:cs typeface="Arial"/>
                <a:sym typeface="Arial"/>
              </a:rPr>
              <a:t>1                     Financial Support: </a:t>
            </a:r>
            <a:r>
              <a:rPr lang="en-US" sz="1800" dirty="0">
                <a:solidFill>
                  <a:schemeClr val="tx1"/>
                </a:solidFill>
                <a:latin typeface="+mn-lt"/>
              </a:rPr>
              <a:t>May 31</a:t>
            </a:r>
            <a:endParaRPr lang="en-US" sz="1800" kern="0" dirty="0">
              <a:solidFill>
                <a:schemeClr val="tx1"/>
              </a:solidFill>
              <a:latin typeface="+mn-lt"/>
              <a:ea typeface="Arial"/>
              <a:cs typeface="Arial"/>
              <a:sym typeface="Arial"/>
            </a:endParaRPr>
          </a:p>
          <a:p>
            <a:pPr eaLnBrk="1" fontAlgn="auto" hangingPunct="1">
              <a:spcBef>
                <a:spcPts val="0"/>
              </a:spcBef>
              <a:spcAft>
                <a:spcPts val="1200"/>
              </a:spcAft>
              <a:buClr>
                <a:srgbClr val="000000"/>
              </a:buClr>
              <a:buFont typeface="Arial"/>
              <a:buNone/>
              <a:defRPr/>
            </a:pPr>
            <a:r>
              <a:rPr lang="en-US" sz="1800" kern="0" dirty="0">
                <a:solidFill>
                  <a:schemeClr val="tx1"/>
                </a:solidFill>
                <a:latin typeface="+mn-lt"/>
                <a:ea typeface="Arial"/>
                <a:cs typeface="Arial"/>
                <a:sym typeface="Arial"/>
              </a:rPr>
              <a:t>Intent to Enroll: </a:t>
            </a:r>
            <a:r>
              <a:rPr lang="en-US" sz="1800" dirty="0">
                <a:solidFill>
                  <a:schemeClr val="tx1"/>
                </a:solidFill>
                <a:latin typeface="+mn-lt"/>
              </a:rPr>
              <a:t>November</a:t>
            </a:r>
            <a:r>
              <a:rPr lang="en-US" sz="1800" kern="0" dirty="0">
                <a:solidFill>
                  <a:schemeClr val="tx1"/>
                </a:solidFill>
                <a:latin typeface="+mn-lt"/>
                <a:ea typeface="Arial"/>
                <a:cs typeface="Arial"/>
                <a:sym typeface="Arial"/>
              </a:rPr>
              <a:t> 1                          Intent to Enroll: </a:t>
            </a:r>
            <a:r>
              <a:rPr lang="en-US" sz="1800" dirty="0">
                <a:solidFill>
                  <a:schemeClr val="tx1"/>
                </a:solidFill>
                <a:latin typeface="+mn-lt"/>
              </a:rPr>
              <a:t>July</a:t>
            </a:r>
            <a:r>
              <a:rPr lang="en-US" sz="1800" kern="0" dirty="0">
                <a:solidFill>
                  <a:schemeClr val="tx1"/>
                </a:solidFill>
                <a:latin typeface="+mn-lt"/>
                <a:ea typeface="Arial"/>
                <a:cs typeface="Arial"/>
                <a:sym typeface="Arial"/>
              </a:rPr>
              <a:t> 1</a:t>
            </a:r>
          </a:p>
          <a:p>
            <a:pPr eaLnBrk="1" fontAlgn="auto" hangingPunct="1">
              <a:spcBef>
                <a:spcPts val="0"/>
              </a:spcBef>
              <a:spcAft>
                <a:spcPts val="1200"/>
              </a:spcAft>
              <a:buClr>
                <a:srgbClr val="000000"/>
              </a:buClr>
              <a:buFont typeface="Arial"/>
              <a:buNone/>
              <a:defRPr/>
            </a:pPr>
            <a:r>
              <a:rPr lang="en-US" sz="1800" kern="0" dirty="0">
                <a:solidFill>
                  <a:schemeClr val="tx1"/>
                </a:solidFill>
                <a:latin typeface="+mn-lt"/>
                <a:ea typeface="Arial"/>
                <a:cs typeface="Arial"/>
                <a:sym typeface="Arial"/>
              </a:rPr>
              <a:t>Deposit: Waived @Graduate level               Deposit:  Waived @ Graduate level </a:t>
            </a:r>
          </a:p>
          <a:p>
            <a:pPr eaLnBrk="1" fontAlgn="auto" hangingPunct="1">
              <a:spcBef>
                <a:spcPts val="0"/>
              </a:spcBef>
              <a:spcAft>
                <a:spcPts val="1200"/>
              </a:spcAft>
              <a:buClr>
                <a:srgbClr val="000000"/>
              </a:buClr>
              <a:buFont typeface="Arial"/>
              <a:buNone/>
              <a:defRPr/>
            </a:pPr>
            <a:endParaRPr lang="en-US" sz="2400" b="1" kern="0" dirty="0">
              <a:latin typeface="+mn-lt"/>
              <a:ea typeface="Arial"/>
              <a:cs typeface="Arial"/>
              <a:sym typeface="Arial"/>
            </a:endParaRPr>
          </a:p>
          <a:p>
            <a:pPr marL="101600" indent="0">
              <a:spcAft>
                <a:spcPts val="1200"/>
              </a:spcAft>
              <a:buNone/>
              <a:defRPr/>
            </a:pPr>
            <a:endParaRPr lang="en-US" sz="2400" dirty="0">
              <a:latin typeface="+mn-lt"/>
            </a:endParaRPr>
          </a:p>
          <a:p>
            <a:pPr>
              <a:spcAft>
                <a:spcPts val="1200"/>
              </a:spcAft>
              <a:defRPr/>
            </a:pPr>
            <a:endParaRPr lang="en-US" sz="2400" dirty="0">
              <a:solidFill>
                <a:schemeClr val="tx1"/>
              </a:solidFill>
              <a:latin typeface="+mn-lt"/>
            </a:endParaRPr>
          </a:p>
          <a:p>
            <a:pPr marL="101600" indent="0">
              <a:buNone/>
              <a:defRPr/>
            </a:pPr>
            <a:endParaRPr lang="en-US" dirty="0"/>
          </a:p>
          <a:p>
            <a:pPr>
              <a:defRPr/>
            </a:pPr>
            <a:endParaRPr lang="en-US" dirty="0"/>
          </a:p>
        </p:txBody>
      </p:sp>
    </p:spTree>
    <p:extLst>
      <p:ext uri="{BB962C8B-B14F-4D97-AF65-F5344CB8AC3E}">
        <p14:creationId xmlns:p14="http://schemas.microsoft.com/office/powerpoint/2010/main" val="13661693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g24e406bea11_0_10"/>
          <p:cNvSpPr txBox="1">
            <a:spLocks noGrp="1"/>
          </p:cNvSpPr>
          <p:nvPr>
            <p:ph type="ctrTitle"/>
          </p:nvPr>
        </p:nvSpPr>
        <p:spPr>
          <a:xfrm>
            <a:off x="1095632" y="140043"/>
            <a:ext cx="7183395" cy="2767914"/>
          </a:xfrm>
          <a:prstGeom prst="rect">
            <a:avLst/>
          </a:prstGeom>
          <a:noFill/>
          <a:ln>
            <a:noFill/>
          </a:ln>
        </p:spPr>
        <p:txBody>
          <a:bodyPr spcFirstLastPara="1" wrap="square" lIns="182875" tIns="45700" rIns="182875" bIns="45700" anchor="b" anchorCtr="0">
            <a:noAutofit/>
          </a:bodyPr>
          <a:lstStyle/>
          <a:p>
            <a:pPr marL="0" lvl="0" indent="0" algn="ctr" rtl="0">
              <a:lnSpc>
                <a:spcPct val="100000"/>
              </a:lnSpc>
              <a:spcBef>
                <a:spcPts val="0"/>
              </a:spcBef>
              <a:spcAft>
                <a:spcPts val="0"/>
              </a:spcAft>
              <a:buSzPts val="3960"/>
              <a:buNone/>
            </a:pPr>
            <a:r>
              <a:rPr lang="en-US" dirty="0">
                <a:solidFill>
                  <a:schemeClr val="bg1">
                    <a:lumMod val="60000"/>
                    <a:lumOff val="40000"/>
                  </a:schemeClr>
                </a:solidFill>
              </a:rPr>
              <a:t>II. SHORT-TERM RESEARCH SCHOLAR PROGRAM</a:t>
            </a:r>
            <a:br>
              <a:rPr lang="en-US" dirty="0">
                <a:solidFill>
                  <a:schemeClr val="bg1">
                    <a:lumMod val="60000"/>
                    <a:lumOff val="40000"/>
                  </a:schemeClr>
                </a:solidFill>
              </a:rPr>
            </a:br>
            <a:r>
              <a:rPr lang="en-US" dirty="0">
                <a:solidFill>
                  <a:schemeClr val="bg1">
                    <a:lumMod val="60000"/>
                    <a:lumOff val="40000"/>
                  </a:schemeClr>
                </a:solidFill>
              </a:rPr>
              <a:t>MASTER’S LEVEL</a:t>
            </a:r>
            <a:br>
              <a:rPr lang="en-US" dirty="0">
                <a:solidFill>
                  <a:schemeClr val="bg1">
                    <a:lumMod val="60000"/>
                    <a:lumOff val="40000"/>
                  </a:schemeClr>
                </a:solidFill>
              </a:rPr>
            </a:br>
            <a:r>
              <a:rPr lang="en-US" dirty="0">
                <a:solidFill>
                  <a:schemeClr val="bg1">
                    <a:lumMod val="60000"/>
                    <a:lumOff val="40000"/>
                  </a:schemeClr>
                </a:solidFill>
              </a:rPr>
              <a:t>(</a:t>
            </a:r>
            <a:r>
              <a:rPr lang="en-US" dirty="0" err="1">
                <a:solidFill>
                  <a:schemeClr val="bg1">
                    <a:lumMod val="60000"/>
                    <a:lumOff val="40000"/>
                  </a:schemeClr>
                </a:solidFill>
              </a:rPr>
              <a:t>Trabajo</a:t>
            </a:r>
            <a:r>
              <a:rPr lang="en-US" dirty="0">
                <a:solidFill>
                  <a:schemeClr val="bg1">
                    <a:lumMod val="60000"/>
                    <a:lumOff val="40000"/>
                  </a:schemeClr>
                </a:solidFill>
              </a:rPr>
              <a:t> fin de Master)</a:t>
            </a:r>
            <a:endParaRPr dirty="0">
              <a:solidFill>
                <a:schemeClr val="bg1">
                  <a:lumMod val="60000"/>
                  <a:lumOff val="40000"/>
                </a:schemeClr>
              </a:solidFill>
            </a:endParaRPr>
          </a:p>
        </p:txBody>
      </p:sp>
    </p:spTree>
    <p:extLst>
      <p:ext uri="{BB962C8B-B14F-4D97-AF65-F5344CB8AC3E}">
        <p14:creationId xmlns:p14="http://schemas.microsoft.com/office/powerpoint/2010/main" val="10377513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07157" y="675085"/>
            <a:ext cx="8851106" cy="3975496"/>
          </a:xfrm>
        </p:spPr>
        <p:txBody>
          <a:bodyPr/>
          <a:lstStyle/>
          <a:p>
            <a:pPr>
              <a:defRPr/>
            </a:pPr>
            <a:br>
              <a:rPr lang="en-US" sz="2400" dirty="0">
                <a:latin typeface="Arial" panose="020B0604020202020204" pitchFamily="34" charset="0"/>
                <a:cs typeface="Arial" panose="020B0604020202020204" pitchFamily="34" charset="0"/>
              </a:rPr>
            </a:b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     </a:t>
            </a:r>
            <a:endParaRPr lang="fr-FR" altLang="fr-FR" sz="2400" dirty="0">
              <a:latin typeface="Arial" pitchFamily="34" charset="0"/>
              <a:cs typeface="Arial" pitchFamily="34" charset="0"/>
            </a:endParaRPr>
          </a:p>
        </p:txBody>
      </p:sp>
      <p:sp>
        <p:nvSpPr>
          <p:cNvPr id="60423" name="WordArt 7"/>
          <p:cNvSpPr>
            <a:spLocks noChangeArrowheads="1" noChangeShapeType="1" noTextEdit="1"/>
          </p:cNvSpPr>
          <p:nvPr/>
        </p:nvSpPr>
        <p:spPr bwMode="auto">
          <a:xfrm>
            <a:off x="468314" y="1545431"/>
            <a:ext cx="1501775" cy="323850"/>
          </a:xfrm>
          <a:prstGeom prst="rect">
            <a:avLst/>
          </a:prstGeom>
        </p:spPr>
        <p:txBody>
          <a:bodyPr spcFirstLastPara="1" wrap="none" fromWordArt="1">
            <a:prstTxWarp prst="textArchUp">
              <a:avLst>
                <a:gd name="adj" fmla="val 10800004"/>
              </a:avLst>
            </a:prstTxWarp>
          </a:bodyPr>
          <a:lstStyle/>
          <a:p>
            <a:pPr algn="ctr"/>
            <a:endParaRPr lang="fr-FR" sz="1350" kern="10" dirty="0">
              <a:ln w="9525">
                <a:solidFill>
                  <a:srgbClr val="000000"/>
                </a:solidFill>
                <a:round/>
                <a:headEnd/>
                <a:tailEnd/>
              </a:ln>
              <a:latin typeface="Arial Black"/>
            </a:endParaRPr>
          </a:p>
        </p:txBody>
      </p:sp>
      <p:cxnSp>
        <p:nvCxnSpPr>
          <p:cNvPr id="60426" name="AutoShape 10"/>
          <p:cNvCxnSpPr>
            <a:cxnSpLocks noChangeShapeType="1"/>
          </p:cNvCxnSpPr>
          <p:nvPr/>
        </p:nvCxnSpPr>
        <p:spPr bwMode="auto">
          <a:xfrm flipH="1">
            <a:off x="2555876" y="5649516"/>
            <a:ext cx="34925" cy="32385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0427" name="AutoShape 11"/>
          <p:cNvCxnSpPr>
            <a:cxnSpLocks noChangeShapeType="1"/>
          </p:cNvCxnSpPr>
          <p:nvPr/>
        </p:nvCxnSpPr>
        <p:spPr bwMode="auto">
          <a:xfrm>
            <a:off x="6588125" y="2212181"/>
            <a:ext cx="0"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0428" name="AutoShape 12"/>
          <p:cNvCxnSpPr>
            <a:cxnSpLocks noChangeShapeType="1"/>
          </p:cNvCxnSpPr>
          <p:nvPr/>
        </p:nvCxnSpPr>
        <p:spPr bwMode="auto">
          <a:xfrm>
            <a:off x="6443663" y="2842022"/>
            <a:ext cx="0"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 name="Rectangle: Rounded Corners 4"/>
          <p:cNvSpPr/>
          <p:nvPr/>
        </p:nvSpPr>
        <p:spPr>
          <a:xfrm>
            <a:off x="404812" y="717948"/>
            <a:ext cx="8189119" cy="4283869"/>
          </a:xfrm>
          <a:prstGeom prst="roundRect">
            <a:avLst/>
          </a:prstGeom>
          <a:solidFill>
            <a:schemeClr val="bg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Application deadlines: </a:t>
            </a:r>
          </a:p>
          <a:p>
            <a:pPr algn="ctr">
              <a:defRPr/>
            </a:pPr>
            <a:endParaRPr lang="en-US" sz="2100" dirty="0">
              <a:solidFill>
                <a:schemeClr val="bg1">
                  <a:lumMod val="60000"/>
                  <a:lumOff val="40000"/>
                </a:schemeClr>
              </a:solidFill>
              <a:latin typeface="Arial" panose="020B0604020202020204" pitchFamily="34" charset="0"/>
              <a:cs typeface="Arial" panose="020B0604020202020204" pitchFamily="34" charset="0"/>
            </a:endParaRP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Deadlines: 15 October ( Spring)</a:t>
            </a: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        1 April  (Fall)</a:t>
            </a:r>
          </a:p>
          <a:p>
            <a:pPr algn="ctr">
              <a:defRPr/>
            </a:pPr>
            <a:endParaRPr lang="en-US" sz="2100" dirty="0">
              <a:solidFill>
                <a:schemeClr val="bg1">
                  <a:lumMod val="60000"/>
                  <a:lumOff val="40000"/>
                </a:schemeClr>
              </a:solidFill>
              <a:latin typeface="Arial" panose="020B0604020202020204" pitchFamily="34" charset="0"/>
              <a:cs typeface="Arial" panose="020B0604020202020204" pitchFamily="34" charset="0"/>
            </a:endParaRP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Duration:1 semester or 6 months</a:t>
            </a:r>
          </a:p>
          <a:p>
            <a:pPr algn="ctr">
              <a:defRPr/>
            </a:pPr>
            <a:endParaRPr lang="en-US" sz="2100" dirty="0">
              <a:solidFill>
                <a:schemeClr val="bg1">
                  <a:lumMod val="60000"/>
                  <a:lumOff val="40000"/>
                </a:schemeClr>
              </a:solidFill>
              <a:latin typeface="Arial" panose="020B0604020202020204" pitchFamily="34" charset="0"/>
              <a:cs typeface="Arial" panose="020B0604020202020204" pitchFamily="34" charset="0"/>
            </a:endParaRP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Visa Type:  J1 short-term research scholar</a:t>
            </a:r>
          </a:p>
        </p:txBody>
      </p:sp>
    </p:spTree>
    <p:extLst>
      <p:ext uri="{BB962C8B-B14F-4D97-AF65-F5344CB8AC3E}">
        <p14:creationId xmlns:p14="http://schemas.microsoft.com/office/powerpoint/2010/main" val="2986437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dirty="0"/>
              <a:t>STATS AT ILLINOIS TECH</a:t>
            </a:r>
            <a:endParaRPr sz="2800" b="1" dirty="0"/>
          </a:p>
        </p:txBody>
      </p:sp>
      <p:sp>
        <p:nvSpPr>
          <p:cNvPr id="65" name="Google Shape;65;p4"/>
          <p:cNvSpPr txBox="1">
            <a:spLocks noGrp="1"/>
          </p:cNvSpPr>
          <p:nvPr>
            <p:ph type="body" idx="1"/>
          </p:nvPr>
        </p:nvSpPr>
        <p:spPr>
          <a:xfrm>
            <a:off x="549275" y="902042"/>
            <a:ext cx="8450563" cy="4020065"/>
          </a:xfrm>
          <a:prstGeom prst="rect">
            <a:avLst/>
          </a:prstGeom>
          <a:noFill/>
          <a:ln>
            <a:noFill/>
          </a:ln>
        </p:spPr>
        <p:txBody>
          <a:bodyPr spcFirstLastPara="1" wrap="square" lIns="91425" tIns="45700" rIns="91425" bIns="45700" anchor="t" anchorCtr="0">
            <a:noAutofit/>
          </a:bodyPr>
          <a:lstStyle/>
          <a:p>
            <a:pPr marL="342900" indent="-342900">
              <a:lnSpc>
                <a:spcPct val="150000"/>
              </a:lnSpc>
              <a:buClr>
                <a:srgbClr val="EA7323"/>
              </a:buClr>
              <a:buFont typeface="Arial" panose="020B0604020202020204" pitchFamily="34" charset="0"/>
              <a:buChar char="•"/>
              <a:defRPr/>
            </a:pPr>
            <a:r>
              <a:rPr lang="en-US" sz="1400" dirty="0">
                <a:solidFill>
                  <a:schemeClr val="dk1"/>
                </a:solidFill>
                <a:ea typeface="Source Sans Pro"/>
                <a:sym typeface="Source Sans Pro"/>
              </a:rPr>
              <a:t>Undergraduates: </a:t>
            </a:r>
            <a:r>
              <a:rPr lang="en-US" sz="1400" dirty="0">
                <a:ea typeface="Source Sans Pro"/>
                <a:sym typeface="Source Sans Pro"/>
              </a:rPr>
              <a:t>3,316 ( Fall 2023 stats)</a:t>
            </a:r>
            <a:r>
              <a:rPr lang="en-US" sz="1400" dirty="0">
                <a:solidFill>
                  <a:schemeClr val="dk1"/>
                </a:solidFill>
                <a:ea typeface="Source Sans Pro"/>
                <a:sym typeface="Source Sans Pro"/>
              </a:rPr>
              <a:t> students</a:t>
            </a:r>
          </a:p>
          <a:p>
            <a:pPr marL="342900" indent="-342900">
              <a:lnSpc>
                <a:spcPct val="150000"/>
              </a:lnSpc>
              <a:buClr>
                <a:srgbClr val="EA7323"/>
              </a:buClr>
              <a:buFont typeface="Arial" panose="020B0604020202020204" pitchFamily="34" charset="0"/>
              <a:buChar char="•"/>
              <a:defRPr/>
            </a:pPr>
            <a:r>
              <a:rPr lang="en-US" sz="1400" dirty="0">
                <a:solidFill>
                  <a:schemeClr val="dk1"/>
                </a:solidFill>
                <a:ea typeface="Source Sans Pro"/>
                <a:sym typeface="Source Sans Pro"/>
              </a:rPr>
              <a:t>Graduates: </a:t>
            </a:r>
            <a:r>
              <a:rPr lang="en-US" sz="1400" dirty="0">
                <a:ea typeface="Source Sans Pro"/>
                <a:sym typeface="Source Sans Pro"/>
              </a:rPr>
              <a:t>5,247</a:t>
            </a:r>
            <a:r>
              <a:rPr lang="en-US" sz="1400" dirty="0">
                <a:solidFill>
                  <a:schemeClr val="dk1"/>
                </a:solidFill>
                <a:ea typeface="Source Sans Pro"/>
                <a:sym typeface="Source Sans Pro"/>
              </a:rPr>
              <a:t> (Fall 2023 stats) students			</a:t>
            </a:r>
          </a:p>
          <a:p>
            <a:pPr marL="342900" indent="-342900">
              <a:lnSpc>
                <a:spcPct val="150000"/>
              </a:lnSpc>
              <a:buClr>
                <a:srgbClr val="EA7323"/>
              </a:buClr>
              <a:buFont typeface="Arial" panose="020B0604020202020204" pitchFamily="34" charset="0"/>
              <a:buChar char="•"/>
              <a:defRPr/>
            </a:pPr>
            <a:r>
              <a:rPr lang="en-US" sz="1400" dirty="0">
                <a:solidFill>
                  <a:schemeClr val="dk1"/>
                </a:solidFill>
                <a:ea typeface="Source Sans Pro"/>
                <a:sym typeface="Source Sans Pro"/>
              </a:rPr>
              <a:t>Career Placement rate: 90.5%</a:t>
            </a:r>
          </a:p>
          <a:p>
            <a:pPr marL="101600" indent="0">
              <a:buNone/>
            </a:pPr>
            <a:r>
              <a:rPr lang="fr-FR" sz="1400" b="0" dirty="0"/>
              <a:t>				</a:t>
            </a:r>
          </a:p>
          <a:p>
            <a:pPr marL="349250" marR="0" lvl="0" indent="-196850" algn="l" rtl="0">
              <a:spcBef>
                <a:spcPts val="0"/>
              </a:spcBef>
              <a:spcAft>
                <a:spcPts val="0"/>
              </a:spcAft>
              <a:buClr>
                <a:schemeClr val="accent2"/>
              </a:buClr>
              <a:buSzPts val="2400"/>
              <a:buFont typeface="Noto Sans Symbols"/>
              <a:buNone/>
            </a:pPr>
            <a:endParaRPr sz="24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7798782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07157" y="675085"/>
            <a:ext cx="8851106" cy="3975496"/>
          </a:xfrm>
        </p:spPr>
        <p:txBody>
          <a:bodyPr/>
          <a:lstStyle/>
          <a:p>
            <a:pPr>
              <a:defRPr/>
            </a:pPr>
            <a:br>
              <a:rPr lang="en-US" sz="2400" dirty="0">
                <a:latin typeface="Arial" panose="020B0604020202020204" pitchFamily="34" charset="0"/>
                <a:cs typeface="Arial" panose="020B0604020202020204" pitchFamily="34" charset="0"/>
              </a:rPr>
            </a:b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     </a:t>
            </a:r>
            <a:endParaRPr lang="fr-FR" altLang="fr-FR" sz="2400" dirty="0">
              <a:latin typeface="Arial" pitchFamily="34" charset="0"/>
              <a:cs typeface="Arial" pitchFamily="34" charset="0"/>
            </a:endParaRPr>
          </a:p>
        </p:txBody>
      </p:sp>
      <p:sp>
        <p:nvSpPr>
          <p:cNvPr id="60423" name="WordArt 7"/>
          <p:cNvSpPr>
            <a:spLocks noChangeArrowheads="1" noChangeShapeType="1" noTextEdit="1"/>
          </p:cNvSpPr>
          <p:nvPr/>
        </p:nvSpPr>
        <p:spPr bwMode="auto">
          <a:xfrm>
            <a:off x="468314" y="1545431"/>
            <a:ext cx="1501775" cy="323850"/>
          </a:xfrm>
          <a:prstGeom prst="rect">
            <a:avLst/>
          </a:prstGeom>
        </p:spPr>
        <p:txBody>
          <a:bodyPr spcFirstLastPara="1" wrap="none" fromWordArt="1">
            <a:prstTxWarp prst="textArchUp">
              <a:avLst>
                <a:gd name="adj" fmla="val 10800004"/>
              </a:avLst>
            </a:prstTxWarp>
          </a:bodyPr>
          <a:lstStyle/>
          <a:p>
            <a:pPr algn="ctr"/>
            <a:endParaRPr lang="fr-FR" sz="1350" kern="10" dirty="0">
              <a:ln w="9525">
                <a:solidFill>
                  <a:srgbClr val="000000"/>
                </a:solidFill>
                <a:round/>
                <a:headEnd/>
                <a:tailEnd/>
              </a:ln>
              <a:latin typeface="Arial Black"/>
            </a:endParaRPr>
          </a:p>
        </p:txBody>
      </p:sp>
      <p:cxnSp>
        <p:nvCxnSpPr>
          <p:cNvPr id="60426" name="AutoShape 10"/>
          <p:cNvCxnSpPr>
            <a:cxnSpLocks noChangeShapeType="1"/>
          </p:cNvCxnSpPr>
          <p:nvPr/>
        </p:nvCxnSpPr>
        <p:spPr bwMode="auto">
          <a:xfrm flipH="1">
            <a:off x="2555876" y="5649516"/>
            <a:ext cx="34925" cy="32385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0427" name="AutoShape 11"/>
          <p:cNvCxnSpPr>
            <a:cxnSpLocks noChangeShapeType="1"/>
          </p:cNvCxnSpPr>
          <p:nvPr/>
        </p:nvCxnSpPr>
        <p:spPr bwMode="auto">
          <a:xfrm>
            <a:off x="6588125" y="2212181"/>
            <a:ext cx="0"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60428" name="AutoShape 12"/>
          <p:cNvCxnSpPr>
            <a:cxnSpLocks noChangeShapeType="1"/>
          </p:cNvCxnSpPr>
          <p:nvPr/>
        </p:nvCxnSpPr>
        <p:spPr bwMode="auto">
          <a:xfrm>
            <a:off x="6443663" y="2842022"/>
            <a:ext cx="0"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7" name="Rectangle: Rounded Corners 4"/>
          <p:cNvSpPr/>
          <p:nvPr/>
        </p:nvSpPr>
        <p:spPr>
          <a:xfrm>
            <a:off x="404812" y="717948"/>
            <a:ext cx="8189119" cy="4283869"/>
          </a:xfrm>
          <a:prstGeom prst="roundRect">
            <a:avLst/>
          </a:prstGeom>
          <a:solidFill>
            <a:schemeClr val="bg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100" dirty="0">
              <a:solidFill>
                <a:schemeClr val="bg1">
                  <a:lumMod val="60000"/>
                  <a:lumOff val="40000"/>
                </a:schemeClr>
              </a:solidFill>
              <a:latin typeface="Arial" panose="020B0604020202020204" pitchFamily="34" charset="0"/>
              <a:cs typeface="Arial" panose="020B0604020202020204" pitchFamily="34" charset="0"/>
            </a:endParaRP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Application requirements:</a:t>
            </a: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Preselection by the home institution</a:t>
            </a: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Professional statement</a:t>
            </a: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 CV/Resumé</a:t>
            </a: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Certified Proof of an Intermediate level in English</a:t>
            </a: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Proof of funds</a:t>
            </a: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Certified transcripts in English</a:t>
            </a:r>
          </a:p>
          <a:p>
            <a:pPr algn="ctr">
              <a:defRPr/>
            </a:pPr>
            <a:r>
              <a:rPr lang="en-US" sz="2100" dirty="0">
                <a:solidFill>
                  <a:schemeClr val="bg1">
                    <a:lumMod val="60000"/>
                    <a:lumOff val="40000"/>
                  </a:schemeClr>
                </a:solidFill>
                <a:latin typeface="Arial" panose="020B0604020202020204" pitchFamily="34" charset="0"/>
                <a:cs typeface="Arial" panose="020B0604020202020204" pitchFamily="34" charset="0"/>
              </a:rPr>
              <a:t>Submit all in one File to – IIT Senior Director of International Partnerships</a:t>
            </a:r>
          </a:p>
          <a:p>
            <a:pPr algn="ctr">
              <a:defRPr/>
            </a:pPr>
            <a:endParaRPr lang="en-US" sz="2100" dirty="0">
              <a:solidFill>
                <a:schemeClr val="bg1">
                  <a:lumMod val="60000"/>
                  <a:lumOff val="4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01310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g24e406bea11_0_10"/>
          <p:cNvSpPr txBox="1">
            <a:spLocks noGrp="1"/>
          </p:cNvSpPr>
          <p:nvPr>
            <p:ph type="ctrTitle"/>
          </p:nvPr>
        </p:nvSpPr>
        <p:spPr>
          <a:xfrm>
            <a:off x="1322387" y="1037968"/>
            <a:ext cx="6499200" cy="1398932"/>
          </a:xfrm>
          <a:prstGeom prst="rect">
            <a:avLst/>
          </a:prstGeom>
          <a:noFill/>
          <a:ln>
            <a:noFill/>
          </a:ln>
        </p:spPr>
        <p:txBody>
          <a:bodyPr spcFirstLastPara="1" wrap="square" lIns="182875" tIns="45700" rIns="182875" bIns="45700" anchor="b" anchorCtr="0">
            <a:noAutofit/>
          </a:bodyPr>
          <a:lstStyle/>
          <a:p>
            <a:pPr marL="0" lvl="0" indent="0" algn="ctr" rtl="0">
              <a:lnSpc>
                <a:spcPct val="100000"/>
              </a:lnSpc>
              <a:spcBef>
                <a:spcPts val="0"/>
              </a:spcBef>
              <a:spcAft>
                <a:spcPts val="0"/>
              </a:spcAft>
              <a:buSzPts val="3960"/>
              <a:buNone/>
            </a:pPr>
            <a:r>
              <a:rPr lang="en-US" sz="2800" dirty="0" err="1">
                <a:solidFill>
                  <a:srgbClr val="00B0F0"/>
                </a:solidFill>
              </a:rPr>
              <a:t>III.Global</a:t>
            </a:r>
            <a:r>
              <a:rPr lang="en-US" sz="2800" dirty="0">
                <a:solidFill>
                  <a:srgbClr val="00B0F0"/>
                </a:solidFill>
              </a:rPr>
              <a:t> E3 exchange/Bilateral Exchange ( Bachelor’s level)</a:t>
            </a:r>
            <a:br>
              <a:rPr lang="en-US" sz="2800" dirty="0">
                <a:solidFill>
                  <a:srgbClr val="00B0F0"/>
                </a:solidFill>
              </a:rPr>
            </a:br>
            <a:r>
              <a:rPr lang="en-US" sz="2800" dirty="0">
                <a:solidFill>
                  <a:srgbClr val="00B0F0"/>
                </a:solidFill>
              </a:rPr>
              <a:t> </a:t>
            </a:r>
            <a:endParaRPr sz="2800" dirty="0">
              <a:solidFill>
                <a:srgbClr val="00B0F0"/>
              </a:solidFill>
            </a:endParaRPr>
          </a:p>
        </p:txBody>
      </p:sp>
    </p:spTree>
    <p:extLst>
      <p:ext uri="{BB962C8B-B14F-4D97-AF65-F5344CB8AC3E}">
        <p14:creationId xmlns:p14="http://schemas.microsoft.com/office/powerpoint/2010/main" val="21461335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dirty="0">
                <a:solidFill>
                  <a:srgbClr val="00B0F0"/>
                </a:solidFill>
              </a:rPr>
              <a:t>Exchange program bilateral or via GE3</a:t>
            </a:r>
            <a:endParaRPr sz="2800" b="1" dirty="0">
              <a:solidFill>
                <a:srgbClr val="00B0F0"/>
              </a:solidFill>
            </a:endParaRPr>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marL="349250" marR="0" lvl="0" indent="-196850" algn="l" rtl="0">
              <a:spcBef>
                <a:spcPts val="0"/>
              </a:spcBef>
              <a:spcAft>
                <a:spcPts val="0"/>
              </a:spcAft>
              <a:buClr>
                <a:schemeClr val="accent2"/>
              </a:buClr>
              <a:buSzPts val="2400"/>
              <a:buFont typeface="Noto Sans Symbols"/>
              <a:buNone/>
            </a:pPr>
            <a:r>
              <a:rPr lang="en-US" sz="1400" b="1" dirty="0"/>
              <a:t>What is it?</a:t>
            </a:r>
          </a:p>
          <a:p>
            <a:pPr marL="349250" marR="0" lvl="0" indent="-196850" algn="l" rtl="0">
              <a:spcBef>
                <a:spcPts val="0"/>
              </a:spcBef>
              <a:spcAft>
                <a:spcPts val="0"/>
              </a:spcAft>
              <a:buClr>
                <a:schemeClr val="accent2"/>
              </a:buClr>
              <a:buSzPts val="2400"/>
              <a:buFont typeface="Noto Sans Symbols"/>
              <a:buNone/>
            </a:pPr>
            <a:r>
              <a:rPr lang="en-US" sz="1400" dirty="0"/>
              <a:t>Undergraduate ( Bachelor’s level ) exchange program</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What fields of study?</a:t>
            </a:r>
          </a:p>
          <a:p>
            <a:pPr marL="349250" marR="0" lvl="0" indent="-196850" algn="l" rtl="0">
              <a:spcBef>
                <a:spcPts val="0"/>
              </a:spcBef>
              <a:spcAft>
                <a:spcPts val="0"/>
              </a:spcAft>
              <a:buClr>
                <a:schemeClr val="accent2"/>
              </a:buClr>
              <a:buSzPts val="2400"/>
              <a:buFont typeface="Noto Sans Symbols"/>
              <a:buNone/>
            </a:pPr>
            <a:r>
              <a:rPr lang="en-US" sz="1400" dirty="0"/>
              <a:t>All engineering fields</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What does exchange mean?</a:t>
            </a:r>
          </a:p>
          <a:p>
            <a:pPr marL="349250" marR="0" lvl="0" indent="-196850" algn="l" rtl="0">
              <a:spcBef>
                <a:spcPts val="0"/>
              </a:spcBef>
              <a:spcAft>
                <a:spcPts val="0"/>
              </a:spcAft>
              <a:buClr>
                <a:schemeClr val="accent2"/>
              </a:buClr>
              <a:buSzPts val="2400"/>
              <a:buFont typeface="Noto Sans Symbols"/>
              <a:buNone/>
            </a:pPr>
            <a:r>
              <a:rPr lang="en-US" sz="1400" dirty="0" err="1"/>
              <a:t>Comillas</a:t>
            </a:r>
            <a:r>
              <a:rPr lang="en-US" sz="1400" dirty="0"/>
              <a:t> may send one or more students to any member institution within the consortium- for example</a:t>
            </a:r>
          </a:p>
          <a:p>
            <a:pPr marL="349250" marR="0" lvl="0" indent="-196850" algn="l" rtl="0">
              <a:spcBef>
                <a:spcPts val="0"/>
              </a:spcBef>
              <a:spcAft>
                <a:spcPts val="0"/>
              </a:spcAft>
              <a:buClr>
                <a:schemeClr val="accent2"/>
              </a:buClr>
              <a:buSzPts val="2400"/>
              <a:buFont typeface="Noto Sans Symbols"/>
              <a:buNone/>
            </a:pPr>
            <a:r>
              <a:rPr lang="en-US" sz="1400" dirty="0"/>
              <a:t> to </a:t>
            </a:r>
            <a:r>
              <a:rPr lang="en-US" sz="1400" dirty="0" err="1"/>
              <a:t>IllinoisTech</a:t>
            </a:r>
            <a:r>
              <a:rPr lang="en-US" sz="1400" dirty="0"/>
              <a:t>, and Illinois Tech may send one or more students in exchange to any member (non U.S.)</a:t>
            </a:r>
          </a:p>
          <a:p>
            <a:pPr marL="349250" marR="0" lvl="0" indent="-196850" algn="l" rtl="0">
              <a:spcBef>
                <a:spcPts val="0"/>
              </a:spcBef>
              <a:spcAft>
                <a:spcPts val="0"/>
              </a:spcAft>
              <a:buClr>
                <a:schemeClr val="accent2"/>
              </a:buClr>
              <a:buSzPts val="2400"/>
              <a:buFont typeface="Noto Sans Symbols"/>
              <a:buNone/>
            </a:pPr>
            <a:r>
              <a:rPr lang="en-US" sz="1400" dirty="0"/>
              <a:t>within the Consortium</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Is there a quota of number of students that can participate from </a:t>
            </a:r>
            <a:r>
              <a:rPr lang="en-US" sz="1400" b="1" dirty="0" err="1"/>
              <a:t>Comillas</a:t>
            </a:r>
            <a:r>
              <a:rPr lang="en-US" sz="1400" b="1" dirty="0"/>
              <a:t>?</a:t>
            </a:r>
          </a:p>
          <a:p>
            <a:pPr marL="349250" marR="0" lvl="0" indent="-196850" algn="l" rtl="0">
              <a:spcBef>
                <a:spcPts val="0"/>
              </a:spcBef>
              <a:spcAft>
                <a:spcPts val="0"/>
              </a:spcAft>
              <a:buClr>
                <a:schemeClr val="accent2"/>
              </a:buClr>
              <a:buSzPts val="2400"/>
              <a:buFont typeface="Noto Sans Symbols"/>
              <a:buNone/>
            </a:pPr>
            <a:r>
              <a:rPr lang="en-US" sz="1400" dirty="0"/>
              <a:t>Yes -Depends on </a:t>
            </a:r>
            <a:r>
              <a:rPr lang="en-US" sz="1400" dirty="0" err="1"/>
              <a:t>Comillas</a:t>
            </a:r>
            <a:r>
              <a:rPr lang="en-US" sz="1400" dirty="0"/>
              <a:t> and the member institutions of interest</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400" b="1" dirty="0"/>
              <a:t>What if a Bachelor’s level Engineering student is interested in studying at IIT for one semester</a:t>
            </a:r>
          </a:p>
          <a:p>
            <a:pPr marL="349250" marR="0" lvl="0" indent="-196850" algn="l" rtl="0">
              <a:spcBef>
                <a:spcPts val="0"/>
              </a:spcBef>
              <a:spcAft>
                <a:spcPts val="0"/>
              </a:spcAft>
              <a:buClr>
                <a:schemeClr val="accent2"/>
              </a:buClr>
              <a:buSzPts val="2400"/>
              <a:buFont typeface="Noto Sans Symbols"/>
              <a:buNone/>
            </a:pPr>
            <a:r>
              <a:rPr lang="en-US" sz="1400" b="1" dirty="0"/>
              <a:t>within the GE3 program, how much tuition would s/he have to pay?</a:t>
            </a:r>
          </a:p>
          <a:p>
            <a:pPr marL="349250" marR="0" lvl="0" indent="-196850" algn="l" rtl="0">
              <a:spcBef>
                <a:spcPts val="0"/>
              </a:spcBef>
              <a:spcAft>
                <a:spcPts val="0"/>
              </a:spcAft>
              <a:buClr>
                <a:schemeClr val="accent2"/>
              </a:buClr>
              <a:buSzPts val="2400"/>
              <a:buFont typeface="Noto Sans Symbols"/>
              <a:buNone/>
            </a:pPr>
            <a:r>
              <a:rPr lang="en-US" sz="1400" dirty="0"/>
              <a:t>Tuition is waived for GE3/bilateral exchange students to IIT.  However, they will have to pay the</a:t>
            </a:r>
          </a:p>
          <a:p>
            <a:pPr marL="349250" marR="0" lvl="0" indent="-196850" algn="l" rtl="0">
              <a:spcBef>
                <a:spcPts val="0"/>
              </a:spcBef>
              <a:spcAft>
                <a:spcPts val="0"/>
              </a:spcAft>
              <a:buClr>
                <a:schemeClr val="accent2"/>
              </a:buClr>
              <a:buSzPts val="2400"/>
              <a:buFont typeface="Noto Sans Symbols"/>
              <a:buNone/>
            </a:pPr>
            <a:r>
              <a:rPr lang="en-US" sz="1400" dirty="0"/>
              <a:t> Mandatory and other fees as well as their living expenses</a:t>
            </a:r>
          </a:p>
          <a:p>
            <a:pPr marL="349250" marR="0" lvl="0" indent="-196850" algn="l" rtl="0">
              <a:spcBef>
                <a:spcPts val="0"/>
              </a:spcBef>
              <a:spcAft>
                <a:spcPts val="0"/>
              </a:spcAft>
              <a:buClr>
                <a:schemeClr val="accent2"/>
              </a:buClr>
              <a:buSzPts val="2400"/>
              <a:buFont typeface="Noto Sans Symbols"/>
              <a:buNone/>
            </a:pPr>
            <a:endParaRPr lang="en-US" sz="1400" dirty="0"/>
          </a:p>
        </p:txBody>
      </p:sp>
    </p:spTree>
    <p:extLst>
      <p:ext uri="{BB962C8B-B14F-4D97-AF65-F5344CB8AC3E}">
        <p14:creationId xmlns:p14="http://schemas.microsoft.com/office/powerpoint/2010/main" val="42607254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400" dirty="0">
                <a:solidFill>
                  <a:srgbClr val="00B0F0"/>
                </a:solidFill>
              </a:rPr>
              <a:t>Undergraduate Exchange program – Engineering students- Bachelor’s level</a:t>
            </a:r>
            <a:endParaRPr sz="2400" b="1" dirty="0">
              <a:solidFill>
                <a:srgbClr val="00B0F0"/>
              </a:solidFill>
            </a:endParaRPr>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marL="349250" marR="0" lvl="0" indent="-196850" algn="l" rtl="0">
              <a:spcBef>
                <a:spcPts val="0"/>
              </a:spcBef>
              <a:spcAft>
                <a:spcPts val="0"/>
              </a:spcAft>
              <a:buClr>
                <a:schemeClr val="accent2"/>
              </a:buClr>
              <a:buSzPts val="2400"/>
              <a:buFont typeface="Noto Sans Symbols"/>
              <a:buNone/>
            </a:pPr>
            <a:r>
              <a:rPr lang="en-US" sz="1400" dirty="0"/>
              <a:t>				COST ( AUGUST 2024- MAY 2025) </a:t>
            </a:r>
          </a:p>
          <a:p>
            <a:pPr marL="349250" marR="0" lvl="0" indent="-196850" algn="l" rtl="0">
              <a:spcBef>
                <a:spcPts val="0"/>
              </a:spcBef>
              <a:spcAft>
                <a:spcPts val="0"/>
              </a:spcAft>
              <a:buClr>
                <a:schemeClr val="accent2"/>
              </a:buClr>
              <a:buSzPts val="2400"/>
              <a:buFont typeface="Noto Sans Symbols"/>
              <a:buNone/>
            </a:pPr>
            <a:r>
              <a:rPr lang="en-US" sz="1400" dirty="0"/>
              <a:t> </a:t>
            </a:r>
          </a:p>
          <a:p>
            <a:pPr marL="349250" marR="0" lvl="0" indent="-196850" algn="l" rtl="0">
              <a:spcBef>
                <a:spcPts val="0"/>
              </a:spcBef>
              <a:spcAft>
                <a:spcPts val="0"/>
              </a:spcAft>
              <a:buClr>
                <a:schemeClr val="accent2"/>
              </a:buClr>
              <a:buSzPts val="2400"/>
              <a:buFont typeface="Noto Sans Symbols"/>
              <a:buNone/>
            </a:pPr>
            <a:r>
              <a:rPr lang="en-US" sz="1400" b="1" dirty="0"/>
              <a:t>BACHELOR’S LEVEL FOR COMILLAS’ENGINEERING STUDENTS  TO ILLINOIS TECH</a:t>
            </a:r>
          </a:p>
          <a:p>
            <a:pPr marL="349250" marR="0" lvl="0" indent="-196850" algn="l" rtl="0">
              <a:spcBef>
                <a:spcPts val="0"/>
              </a:spcBef>
              <a:spcAft>
                <a:spcPts val="0"/>
              </a:spcAft>
              <a:buClr>
                <a:schemeClr val="accent2"/>
              </a:buClr>
              <a:buSzPts val="2400"/>
              <a:buFont typeface="Noto Sans Symbols"/>
              <a:buNone/>
            </a:pPr>
            <a:r>
              <a:rPr lang="en-US" sz="1400" dirty="0"/>
              <a:t>                                                            </a:t>
            </a:r>
            <a:r>
              <a:rPr lang="en-US" sz="1400" b="1" dirty="0"/>
              <a:t>Semester</a:t>
            </a:r>
            <a:r>
              <a:rPr lang="en-US" sz="1400" dirty="0"/>
              <a:t> </a:t>
            </a:r>
          </a:p>
          <a:p>
            <a:pPr marL="349250" marR="0" lvl="0" indent="-196850" algn="l" rtl="0">
              <a:spcBef>
                <a:spcPts val="0"/>
              </a:spcBef>
              <a:spcAft>
                <a:spcPts val="0"/>
              </a:spcAft>
              <a:buClr>
                <a:schemeClr val="accent2"/>
              </a:buClr>
              <a:buSzPts val="2400"/>
              <a:buFont typeface="Noto Sans Symbols"/>
              <a:buNone/>
            </a:pPr>
            <a:r>
              <a:rPr lang="en-US" sz="1400" dirty="0"/>
              <a:t>Tuition                                                Waived</a:t>
            </a:r>
          </a:p>
          <a:p>
            <a:pPr marL="349250" marR="0" lvl="0" indent="-196850" algn="l" rtl="0">
              <a:spcBef>
                <a:spcPts val="0"/>
              </a:spcBef>
              <a:spcAft>
                <a:spcPts val="0"/>
              </a:spcAft>
              <a:buClr>
                <a:schemeClr val="accent2"/>
              </a:buClr>
              <a:buSzPts val="2400"/>
              <a:buFont typeface="Noto Sans Symbols"/>
              <a:buNone/>
            </a:pPr>
            <a:endParaRPr lang="en-US" sz="1400" dirty="0"/>
          </a:p>
          <a:p>
            <a:pPr marL="349250" marR="0" lvl="0" indent="-196850" algn="l" rtl="0">
              <a:spcBef>
                <a:spcPts val="0"/>
              </a:spcBef>
              <a:spcAft>
                <a:spcPts val="0"/>
              </a:spcAft>
              <a:buClr>
                <a:schemeClr val="accent2"/>
              </a:buClr>
              <a:buSzPts val="2400"/>
              <a:buFont typeface="Noto Sans Symbols"/>
              <a:buNone/>
            </a:pPr>
            <a:r>
              <a:rPr lang="en-US" sz="1200" dirty="0"/>
              <a:t>Mandatory &amp; Other fees additional ( Semester):</a:t>
            </a:r>
          </a:p>
          <a:p>
            <a:pPr marL="349250" marR="0" lvl="0" indent="-196850" algn="l" rtl="0">
              <a:spcBef>
                <a:spcPts val="0"/>
              </a:spcBef>
              <a:spcAft>
                <a:spcPts val="0"/>
              </a:spcAft>
              <a:buClr>
                <a:schemeClr val="accent2"/>
              </a:buClr>
              <a:buSzPts val="2400"/>
              <a:buFont typeface="Noto Sans Symbols"/>
              <a:buNone/>
            </a:pPr>
            <a:endParaRPr lang="en-US" sz="1200" dirty="0"/>
          </a:p>
          <a:p>
            <a:pPr marL="349250" marR="0" lvl="0" indent="-196850" algn="l" rtl="0">
              <a:spcBef>
                <a:spcPts val="0"/>
              </a:spcBef>
              <a:spcAft>
                <a:spcPts val="0"/>
              </a:spcAft>
              <a:buClr>
                <a:schemeClr val="accent2"/>
              </a:buClr>
              <a:buSzPts val="2400"/>
              <a:buFont typeface="Noto Sans Symbols"/>
              <a:buNone/>
            </a:pPr>
            <a:r>
              <a:rPr lang="en-US" sz="1200" dirty="0"/>
              <a:t>Activity fee                 $  125</a:t>
            </a:r>
          </a:p>
          <a:p>
            <a:pPr marL="349250" marR="0" lvl="0" indent="-196850" algn="l" rtl="0">
              <a:spcBef>
                <a:spcPts val="0"/>
              </a:spcBef>
              <a:spcAft>
                <a:spcPts val="0"/>
              </a:spcAft>
              <a:buClr>
                <a:schemeClr val="accent2"/>
              </a:buClr>
              <a:buSzPts val="2400"/>
              <a:buFont typeface="Noto Sans Symbols"/>
              <a:buNone/>
            </a:pPr>
            <a:r>
              <a:rPr lang="en-US" sz="1200" dirty="0"/>
              <a:t>Student Service Fee  $  750</a:t>
            </a:r>
          </a:p>
          <a:p>
            <a:pPr marL="349250" marR="0" lvl="0" indent="-196850" algn="l" rtl="0">
              <a:spcBef>
                <a:spcPts val="0"/>
              </a:spcBef>
              <a:spcAft>
                <a:spcPts val="0"/>
              </a:spcAft>
              <a:buClr>
                <a:schemeClr val="accent2"/>
              </a:buClr>
              <a:buSzPts val="2400"/>
              <a:buFont typeface="Noto Sans Symbols"/>
              <a:buNone/>
            </a:pPr>
            <a:r>
              <a:rPr lang="en-US" sz="1200" dirty="0"/>
              <a:t>U-pass ( optional)      $  155</a:t>
            </a:r>
          </a:p>
          <a:p>
            <a:pPr marL="349250" marR="0" lvl="0" indent="-196850" algn="l" rtl="0">
              <a:spcBef>
                <a:spcPts val="0"/>
              </a:spcBef>
              <a:spcAft>
                <a:spcPts val="0"/>
              </a:spcAft>
              <a:buClr>
                <a:schemeClr val="accent2"/>
              </a:buClr>
              <a:buSzPts val="2400"/>
              <a:buFont typeface="Noto Sans Symbols"/>
              <a:buNone/>
            </a:pPr>
            <a:r>
              <a:rPr lang="en-US" sz="1200" dirty="0"/>
              <a:t>Health insurance       $1,143</a:t>
            </a:r>
          </a:p>
          <a:p>
            <a:pPr marL="349250" marR="0" lvl="0" indent="-196850" algn="l" rtl="0">
              <a:spcBef>
                <a:spcPts val="0"/>
              </a:spcBef>
              <a:spcAft>
                <a:spcPts val="0"/>
              </a:spcAft>
              <a:buClr>
                <a:schemeClr val="accent2"/>
              </a:buClr>
              <a:buSzPts val="2400"/>
              <a:buFont typeface="Noto Sans Symbols"/>
              <a:buNone/>
            </a:pPr>
            <a:r>
              <a:rPr lang="en-US" sz="1200" dirty="0"/>
              <a:t>New Student Fee       $   350</a:t>
            </a:r>
          </a:p>
          <a:p>
            <a:pPr marL="349250" marR="0" lvl="0" indent="-196850" algn="l" rtl="0">
              <a:spcBef>
                <a:spcPts val="0"/>
              </a:spcBef>
              <a:spcAft>
                <a:spcPts val="0"/>
              </a:spcAft>
              <a:buClr>
                <a:schemeClr val="accent2"/>
              </a:buClr>
              <a:buSzPts val="2400"/>
              <a:buFont typeface="Noto Sans Symbols"/>
              <a:buNone/>
            </a:pPr>
            <a:r>
              <a:rPr lang="en-US" sz="1200" dirty="0"/>
              <a:t>Total                          $2,523</a:t>
            </a:r>
          </a:p>
          <a:p>
            <a:pPr marL="349250" marR="0" lvl="0" indent="-196850" algn="l" rtl="0">
              <a:spcBef>
                <a:spcPts val="0"/>
              </a:spcBef>
              <a:spcAft>
                <a:spcPts val="0"/>
              </a:spcAft>
              <a:buClr>
                <a:schemeClr val="accent2"/>
              </a:buClr>
              <a:buSzPts val="2400"/>
              <a:buFont typeface="Noto Sans Symbols"/>
              <a:buNone/>
            </a:pPr>
            <a:r>
              <a:rPr lang="en-US" sz="1200" dirty="0"/>
              <a:t>( for one semester based on current year’s cost)</a:t>
            </a:r>
          </a:p>
          <a:p>
            <a:pPr marL="349250" marR="0" lvl="0" indent="-196850" algn="l" rtl="0">
              <a:spcBef>
                <a:spcPts val="0"/>
              </a:spcBef>
              <a:spcAft>
                <a:spcPts val="0"/>
              </a:spcAft>
              <a:buClr>
                <a:schemeClr val="accent2"/>
              </a:buClr>
              <a:buSzPts val="2400"/>
              <a:buFont typeface="Noto Sans Symbols"/>
              <a:buNone/>
            </a:pPr>
            <a:endParaRPr lang="en-US" sz="1200" dirty="0"/>
          </a:p>
          <a:p>
            <a:pPr marL="349250" marR="0" lvl="0" indent="-196850" algn="l" rtl="0">
              <a:spcBef>
                <a:spcPts val="0"/>
              </a:spcBef>
              <a:spcAft>
                <a:spcPts val="0"/>
              </a:spcAft>
              <a:buClr>
                <a:schemeClr val="accent2"/>
              </a:buClr>
              <a:buSzPts val="2400"/>
              <a:buFont typeface="Noto Sans Symbols"/>
              <a:buNone/>
            </a:pPr>
            <a:r>
              <a:rPr lang="en-US" sz="1200" b="1" dirty="0">
                <a:solidFill>
                  <a:schemeClr val="bg1"/>
                </a:solidFill>
              </a:rPr>
              <a:t>Additional – Room and Board and living expenses</a:t>
            </a:r>
          </a:p>
          <a:p>
            <a:pPr marL="349250" marR="0" lvl="0" indent="-196850" algn="l" rtl="0">
              <a:spcBef>
                <a:spcPts val="0"/>
              </a:spcBef>
              <a:spcAft>
                <a:spcPts val="0"/>
              </a:spcAft>
              <a:buClr>
                <a:schemeClr val="accent2"/>
              </a:buClr>
              <a:buSzPts val="2400"/>
              <a:buFont typeface="Noto Sans Symbols"/>
              <a:buNone/>
            </a:pPr>
            <a:endParaRPr lang="en-US" sz="1200" dirty="0">
              <a:solidFill>
                <a:srgbClr val="FF0000"/>
              </a:solidFill>
            </a:endParaRPr>
          </a:p>
          <a:p>
            <a:pPr marL="349250" marR="0" lvl="0" indent="-196850" algn="l" rtl="0">
              <a:spcBef>
                <a:spcPts val="0"/>
              </a:spcBef>
              <a:spcAft>
                <a:spcPts val="0"/>
              </a:spcAft>
              <a:buClr>
                <a:schemeClr val="accent2"/>
              </a:buClr>
              <a:buSzPts val="2400"/>
              <a:buFont typeface="Noto Sans Symbols"/>
              <a:buNone/>
            </a:pPr>
            <a:r>
              <a:rPr lang="en-US" sz="1200" dirty="0">
                <a:solidFill>
                  <a:srgbClr val="FF0000"/>
                </a:solidFill>
              </a:rPr>
              <a:t>N.B.:  Cost may change for the academic year August 2025-May 2026.  Updates will be available by March 2025 on</a:t>
            </a:r>
          </a:p>
          <a:p>
            <a:pPr marL="349250" marR="0" lvl="0" indent="-196850" algn="l" rtl="0">
              <a:spcBef>
                <a:spcPts val="0"/>
              </a:spcBef>
              <a:spcAft>
                <a:spcPts val="0"/>
              </a:spcAft>
              <a:buClr>
                <a:schemeClr val="accent2"/>
              </a:buClr>
              <a:buSzPts val="2400"/>
              <a:buFont typeface="Noto Sans Symbols"/>
              <a:buNone/>
            </a:pPr>
            <a:r>
              <a:rPr lang="en-US" sz="1200" dirty="0">
                <a:solidFill>
                  <a:srgbClr val="FF0000"/>
                </a:solidFill>
              </a:rPr>
              <a:t> https://www.iit.edu/student-accounting/tuition-and-fees/future-tuition-and-fees/mies-campus-graduate</a:t>
            </a:r>
          </a:p>
          <a:p>
            <a:pPr marL="349250" marR="0" lvl="0" indent="-196850" algn="l" rtl="0">
              <a:spcBef>
                <a:spcPts val="0"/>
              </a:spcBef>
              <a:spcAft>
                <a:spcPts val="0"/>
              </a:spcAft>
              <a:buClr>
                <a:schemeClr val="accent2"/>
              </a:buClr>
              <a:buSzPts val="2400"/>
              <a:buFont typeface="Noto Sans Symbols"/>
              <a:buNone/>
            </a:pPr>
            <a:endParaRPr lang="en-US" sz="1200" b="1" dirty="0">
              <a:solidFill>
                <a:schemeClr val="bg1"/>
              </a:solidFill>
            </a:endParaRPr>
          </a:p>
        </p:txBody>
      </p:sp>
    </p:spTree>
    <p:extLst>
      <p:ext uri="{BB962C8B-B14F-4D97-AF65-F5344CB8AC3E}">
        <p14:creationId xmlns:p14="http://schemas.microsoft.com/office/powerpoint/2010/main" val="9153282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Campus Housing</a:t>
            </a:r>
            <a:endParaRPr sz="2800" b="1" dirty="0"/>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eaLnBrk="1" fontAlgn="auto" hangingPunct="1">
              <a:spcBef>
                <a:spcPts val="0"/>
              </a:spcBef>
              <a:spcAft>
                <a:spcPts val="1200"/>
              </a:spcAft>
              <a:buClr>
                <a:srgbClr val="000000"/>
              </a:buClr>
              <a:buFont typeface="Arial"/>
              <a:buNone/>
              <a:defRPr/>
            </a:pPr>
            <a:r>
              <a:rPr lang="en-US" sz="2400" kern="0" dirty="0">
                <a:latin typeface="+mn-lt"/>
                <a:ea typeface="Arial"/>
                <a:cs typeface="Arial"/>
                <a:sym typeface="Arial"/>
              </a:rPr>
              <a:t>Residence Halls</a:t>
            </a:r>
          </a:p>
          <a:p>
            <a:pPr marL="285750" indent="-285750" eaLnBrk="1" fontAlgn="auto" hangingPunct="1">
              <a:spcBef>
                <a:spcPts val="0"/>
              </a:spcBef>
              <a:spcAft>
                <a:spcPts val="1200"/>
              </a:spcAft>
              <a:buClr>
                <a:srgbClr val="000000"/>
              </a:buClr>
              <a:buFont typeface="Arial" panose="020B0604020202020204" pitchFamily="34" charset="0"/>
              <a:buChar char="•"/>
              <a:defRPr/>
            </a:pPr>
            <a:r>
              <a:rPr lang="en-US" sz="2400" kern="0" dirty="0">
                <a:solidFill>
                  <a:srgbClr val="EA7323"/>
                </a:solidFill>
                <a:latin typeface="+mn-lt"/>
                <a:ea typeface="Arial"/>
                <a:cs typeface="Arial"/>
                <a:sym typeface="Arial"/>
                <a:hlinkClick r:id="rId3"/>
              </a:rPr>
              <a:t>McCormick Student Village</a:t>
            </a:r>
            <a:endParaRPr lang="en-US" sz="2400" kern="0" dirty="0">
              <a:solidFill>
                <a:srgbClr val="EA7323"/>
              </a:solidFill>
              <a:latin typeface="+mn-lt"/>
              <a:ea typeface="Arial"/>
              <a:cs typeface="Arial"/>
              <a:sym typeface="Arial"/>
            </a:endParaRPr>
          </a:p>
          <a:p>
            <a:pPr marL="285750" indent="-285750" eaLnBrk="1" fontAlgn="auto" hangingPunct="1">
              <a:spcBef>
                <a:spcPts val="0"/>
              </a:spcBef>
              <a:spcAft>
                <a:spcPts val="1200"/>
              </a:spcAft>
              <a:buClr>
                <a:srgbClr val="000000"/>
              </a:buClr>
              <a:buFont typeface="Arial" panose="020B0604020202020204" pitchFamily="34" charset="0"/>
              <a:buChar char="•"/>
              <a:defRPr/>
            </a:pPr>
            <a:r>
              <a:rPr lang="en-US" sz="2400" kern="0" dirty="0">
                <a:solidFill>
                  <a:srgbClr val="EA7323"/>
                </a:solidFill>
                <a:latin typeface="+mn-lt"/>
                <a:ea typeface="Arial"/>
                <a:cs typeface="Arial"/>
                <a:sym typeface="Arial"/>
                <a:hlinkClick r:id="rId4"/>
              </a:rPr>
              <a:t>Jeanne and John Rowe Village</a:t>
            </a:r>
            <a:r>
              <a:rPr lang="en-US" sz="2400" kern="0" dirty="0">
                <a:solidFill>
                  <a:srgbClr val="EA7323"/>
                </a:solidFill>
                <a:latin typeface="+mn-lt"/>
                <a:ea typeface="Arial"/>
                <a:cs typeface="Arial"/>
                <a:sym typeface="Arial"/>
              </a:rPr>
              <a:t>     </a:t>
            </a:r>
          </a:p>
          <a:p>
            <a:pPr marL="285750" indent="-285750" eaLnBrk="1" fontAlgn="auto" hangingPunct="1">
              <a:spcBef>
                <a:spcPts val="0"/>
              </a:spcBef>
              <a:spcAft>
                <a:spcPts val="1200"/>
              </a:spcAft>
              <a:buClr>
                <a:srgbClr val="000000"/>
              </a:buClr>
              <a:buFont typeface="Arial" panose="020B0604020202020204" pitchFamily="34" charset="0"/>
              <a:buChar char="•"/>
              <a:defRPr/>
            </a:pPr>
            <a:r>
              <a:rPr lang="en-US" sz="2400" kern="0" dirty="0" err="1">
                <a:solidFill>
                  <a:srgbClr val="EA7323"/>
                </a:solidFill>
                <a:latin typeface="+mn-lt"/>
                <a:ea typeface="Arial"/>
                <a:cs typeface="Arial"/>
                <a:sym typeface="Arial"/>
                <a:hlinkClick r:id="rId5"/>
              </a:rPr>
              <a:t>Gunsaulus</a:t>
            </a:r>
            <a:r>
              <a:rPr lang="en-US" sz="2400" kern="0" dirty="0">
                <a:solidFill>
                  <a:srgbClr val="EA7323"/>
                </a:solidFill>
                <a:latin typeface="+mn-lt"/>
                <a:ea typeface="Arial"/>
                <a:cs typeface="Arial"/>
                <a:sym typeface="Arial"/>
                <a:hlinkClick r:id="rId5"/>
              </a:rPr>
              <a:t> Hall</a:t>
            </a:r>
            <a:endParaRPr lang="en-US" sz="2400" kern="0" dirty="0">
              <a:solidFill>
                <a:srgbClr val="EA7323"/>
              </a:solidFill>
              <a:latin typeface="+mn-lt"/>
              <a:ea typeface="Arial"/>
              <a:cs typeface="Arial"/>
              <a:sym typeface="Arial"/>
            </a:endParaRPr>
          </a:p>
          <a:p>
            <a:pPr marL="285750" indent="-285750" eaLnBrk="1" fontAlgn="auto" hangingPunct="1">
              <a:spcBef>
                <a:spcPts val="0"/>
              </a:spcBef>
              <a:spcAft>
                <a:spcPts val="1200"/>
              </a:spcAft>
              <a:buClr>
                <a:srgbClr val="000000"/>
              </a:buClr>
              <a:buFont typeface="Arial" panose="020B0604020202020204" pitchFamily="34" charset="0"/>
              <a:buChar char="•"/>
              <a:defRPr/>
            </a:pPr>
            <a:r>
              <a:rPr lang="en-US" sz="2400" kern="0" dirty="0">
                <a:solidFill>
                  <a:srgbClr val="EA7323"/>
                </a:solidFill>
                <a:latin typeface="+mn-lt"/>
                <a:ea typeface="Arial"/>
                <a:cs typeface="Arial"/>
                <a:sym typeface="Arial"/>
                <a:hlinkClick r:id="rId6"/>
              </a:rPr>
              <a:t>Carman Hall</a:t>
            </a:r>
            <a:endParaRPr lang="en-US" sz="2400" kern="0" dirty="0">
              <a:solidFill>
                <a:srgbClr val="EA7323"/>
              </a:solidFill>
              <a:latin typeface="+mn-lt"/>
              <a:ea typeface="Arial"/>
              <a:cs typeface="Arial"/>
              <a:sym typeface="Arial"/>
            </a:endParaRPr>
          </a:p>
          <a:p>
            <a:pPr marL="285750" indent="-285750" eaLnBrk="1" fontAlgn="auto" hangingPunct="1">
              <a:spcBef>
                <a:spcPts val="0"/>
              </a:spcBef>
              <a:spcAft>
                <a:spcPts val="1200"/>
              </a:spcAft>
              <a:buClr>
                <a:srgbClr val="000000"/>
              </a:buClr>
              <a:buFont typeface="Arial" panose="020B0604020202020204" pitchFamily="34" charset="0"/>
              <a:buChar char="•"/>
              <a:defRPr/>
            </a:pPr>
            <a:r>
              <a:rPr lang="en-US" sz="2400" kern="0" dirty="0">
                <a:solidFill>
                  <a:srgbClr val="EA7323"/>
                </a:solidFill>
                <a:latin typeface="+mn-lt"/>
                <a:ea typeface="Arial"/>
                <a:cs typeface="Arial"/>
                <a:sym typeface="Arial"/>
                <a:hlinkClick r:id="rId7"/>
              </a:rPr>
              <a:t>George J. </a:t>
            </a:r>
            <a:r>
              <a:rPr lang="en-US" sz="2400" kern="0" dirty="0" err="1">
                <a:solidFill>
                  <a:srgbClr val="EA7323"/>
                </a:solidFill>
                <a:latin typeface="+mn-lt"/>
                <a:ea typeface="Arial"/>
                <a:cs typeface="Arial"/>
                <a:sym typeface="Arial"/>
                <a:hlinkClick r:id="rId7"/>
              </a:rPr>
              <a:t>Kacek</a:t>
            </a:r>
            <a:r>
              <a:rPr lang="en-US" sz="2400" kern="0" dirty="0">
                <a:solidFill>
                  <a:srgbClr val="EA7323"/>
                </a:solidFill>
                <a:latin typeface="+mn-lt"/>
                <a:ea typeface="Arial"/>
                <a:cs typeface="Arial"/>
                <a:sym typeface="Arial"/>
                <a:hlinkClick r:id="rId7"/>
              </a:rPr>
              <a:t> Hall</a:t>
            </a:r>
            <a:endParaRPr lang="en-US" sz="1600" kern="0" dirty="0">
              <a:solidFill>
                <a:srgbClr val="EA7323"/>
              </a:solidFill>
              <a:latin typeface="Arial"/>
              <a:ea typeface="Arial"/>
              <a:cs typeface="Arial"/>
              <a:sym typeface="Arial"/>
            </a:endParaRPr>
          </a:p>
          <a:p>
            <a:pPr marL="349250" marR="0" lvl="0" indent="-196850" algn="l" rtl="0">
              <a:spcBef>
                <a:spcPts val="0"/>
              </a:spcBef>
              <a:spcAft>
                <a:spcPts val="0"/>
              </a:spcAft>
              <a:buClr>
                <a:schemeClr val="accent2"/>
              </a:buClr>
              <a:buSzPts val="2400"/>
              <a:buFont typeface="Noto Sans Symbols"/>
              <a:buNone/>
            </a:pPr>
            <a:endParaRPr sz="2400" dirty="0">
              <a:solidFill>
                <a:schemeClr val="dk1"/>
              </a:solidFill>
              <a:latin typeface="Arial"/>
              <a:ea typeface="Arial"/>
              <a:cs typeface="Arial"/>
              <a:sym typeface="Arial"/>
            </a:endParaRPr>
          </a:p>
        </p:txBody>
      </p:sp>
      <p:pic>
        <p:nvPicPr>
          <p:cNvPr id="2" name="Picture 7">
            <a:extLst>
              <a:ext uri="{FF2B5EF4-FFF2-40B4-BE49-F238E27FC236}">
                <a16:creationId xmlns:a16="http://schemas.microsoft.com/office/drawing/2014/main" id="{6D0AEFCA-97AB-0CBC-DD1F-111324CC65E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8120" y="1716130"/>
            <a:ext cx="3645244" cy="3383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84569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g24e406bea11_0_10"/>
          <p:cNvSpPr txBox="1">
            <a:spLocks noGrp="1"/>
          </p:cNvSpPr>
          <p:nvPr>
            <p:ph type="ctrTitle"/>
          </p:nvPr>
        </p:nvSpPr>
        <p:spPr>
          <a:xfrm>
            <a:off x="1322387" y="1037968"/>
            <a:ext cx="6499200" cy="675502"/>
          </a:xfrm>
          <a:prstGeom prst="rect">
            <a:avLst/>
          </a:prstGeom>
          <a:noFill/>
          <a:ln>
            <a:noFill/>
          </a:ln>
        </p:spPr>
        <p:txBody>
          <a:bodyPr spcFirstLastPara="1" wrap="square" lIns="182875" tIns="45700" rIns="182875" bIns="45700" anchor="b" anchorCtr="0">
            <a:noAutofit/>
          </a:bodyPr>
          <a:lstStyle/>
          <a:p>
            <a:pPr marL="0" lvl="0" indent="0" algn="ctr" rtl="0">
              <a:lnSpc>
                <a:spcPct val="100000"/>
              </a:lnSpc>
              <a:spcBef>
                <a:spcPts val="0"/>
              </a:spcBef>
              <a:spcAft>
                <a:spcPts val="0"/>
              </a:spcAft>
              <a:buSzPts val="3960"/>
              <a:buNone/>
            </a:pPr>
            <a:r>
              <a:rPr lang="en-US" sz="2000" dirty="0">
                <a:solidFill>
                  <a:srgbClr val="00B0F0"/>
                </a:solidFill>
              </a:rPr>
              <a:t>Illinois Tech -  A couple of pictures </a:t>
            </a:r>
            <a:r>
              <a:rPr lang="en-US" sz="2000">
                <a:solidFill>
                  <a:srgbClr val="00B0F0"/>
                </a:solidFill>
              </a:rPr>
              <a:t>of two Residence </a:t>
            </a:r>
            <a:r>
              <a:rPr lang="en-US" sz="2000" dirty="0">
                <a:solidFill>
                  <a:srgbClr val="00B0F0"/>
                </a:solidFill>
              </a:rPr>
              <a:t>Halls</a:t>
            </a:r>
            <a:endParaRPr sz="2000" dirty="0">
              <a:solidFill>
                <a:srgbClr val="00B0F0"/>
              </a:solidFill>
            </a:endParaRPr>
          </a:p>
        </p:txBody>
      </p:sp>
      <p:pic>
        <p:nvPicPr>
          <p:cNvPr id="703" name="Google Shape;703;p103"/>
          <p:cNvPicPr preferRelativeResize="0"/>
          <p:nvPr/>
        </p:nvPicPr>
        <p:blipFill rotWithShape="1">
          <a:blip r:embed="rId3"/>
          <a:srcRect t="16051"/>
          <a:stretch>
            <a:fillRect/>
          </a:stretch>
        </p:blipFill>
        <p:spPr>
          <a:xfrm>
            <a:off x="919309" y="2101419"/>
            <a:ext cx="2795270" cy="2533650"/>
          </a:xfrm>
          <a:prstGeom prst="rect">
            <a:avLst/>
          </a:prstGeom>
          <a:noFill/>
          <a:ln>
            <a:noFill/>
          </a:ln>
        </p:spPr>
      </p:pic>
      <p:pic>
        <p:nvPicPr>
          <p:cNvPr id="702" name="Google Shape;702;p103"/>
          <p:cNvPicPr preferRelativeResize="0"/>
          <p:nvPr/>
        </p:nvPicPr>
        <p:blipFill rotWithShape="1">
          <a:blip r:embed="rId4"/>
          <a:srcRect b="11567"/>
          <a:stretch>
            <a:fillRect/>
          </a:stretch>
        </p:blipFill>
        <p:spPr>
          <a:xfrm>
            <a:off x="5391390" y="2236709"/>
            <a:ext cx="2800350" cy="2839085"/>
          </a:xfrm>
          <a:prstGeom prst="rect">
            <a:avLst/>
          </a:prstGeom>
          <a:noFill/>
          <a:ln>
            <a:noFill/>
          </a:ln>
        </p:spPr>
      </p:pic>
    </p:spTree>
    <p:extLst>
      <p:ext uri="{BB962C8B-B14F-4D97-AF65-F5344CB8AC3E}">
        <p14:creationId xmlns:p14="http://schemas.microsoft.com/office/powerpoint/2010/main" val="9390992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Room and Meal rates on-campus housing</a:t>
            </a:r>
            <a:endParaRPr sz="2800" b="1" dirty="0"/>
          </a:p>
        </p:txBody>
      </p:sp>
      <p:sp>
        <p:nvSpPr>
          <p:cNvPr id="65" name="Google Shape;65;p4"/>
          <p:cNvSpPr txBox="1">
            <a:spLocks noGrp="1"/>
          </p:cNvSpPr>
          <p:nvPr>
            <p:ph type="body" idx="1"/>
          </p:nvPr>
        </p:nvSpPr>
        <p:spPr>
          <a:xfrm>
            <a:off x="514865" y="885567"/>
            <a:ext cx="8468498" cy="4057135"/>
          </a:xfrm>
          <a:prstGeom prst="rect">
            <a:avLst/>
          </a:prstGeom>
          <a:noFill/>
          <a:ln>
            <a:noFill/>
          </a:ln>
        </p:spPr>
        <p:txBody>
          <a:bodyPr spcFirstLastPara="1" wrap="square" lIns="91425" tIns="45700" rIns="91425" bIns="45700" anchor="t" anchorCtr="0">
            <a:noAutofit/>
          </a:bodyPr>
          <a:lstStyle/>
          <a:p>
            <a:pPr marL="101600" indent="0" eaLnBrk="1" hangingPunct="1">
              <a:lnSpc>
                <a:spcPct val="90000"/>
              </a:lnSpc>
              <a:spcBef>
                <a:spcPts val="0"/>
              </a:spcBef>
              <a:buNone/>
            </a:pPr>
            <a:r>
              <a:rPr lang="fr-FR" altLang="fr-FR" sz="1800" b="1" dirty="0"/>
              <a:t>ROOM RATES ON CAMPUS</a:t>
            </a:r>
            <a:r>
              <a:rPr lang="fr-FR" altLang="fr-FR" sz="1800" dirty="0"/>
              <a:t>: </a:t>
            </a:r>
            <a:r>
              <a:rPr lang="fr-FR" altLang="fr-FR" sz="1800" b="1" dirty="0"/>
              <a:t>August 2024-May 2025</a:t>
            </a:r>
          </a:p>
          <a:p>
            <a:pPr marL="101600" indent="0" eaLnBrk="1" hangingPunct="1">
              <a:lnSpc>
                <a:spcPct val="90000"/>
              </a:lnSpc>
              <a:spcBef>
                <a:spcPts val="0"/>
              </a:spcBef>
              <a:buNone/>
            </a:pPr>
            <a:r>
              <a:rPr lang="fr-FR" altLang="fr-FR" sz="1200" dirty="0"/>
              <a:t>https://www.iit.edu/housing/housing-options/housing-rates</a:t>
            </a:r>
          </a:p>
          <a:p>
            <a:pPr marL="101600" indent="0" eaLnBrk="1" hangingPunct="1">
              <a:lnSpc>
                <a:spcPct val="90000"/>
              </a:lnSpc>
              <a:buNone/>
            </a:pPr>
            <a:r>
              <a:rPr lang="fr-FR" altLang="fr-FR" sz="1800" b="1" dirty="0" err="1"/>
              <a:t>Cost</a:t>
            </a:r>
            <a:r>
              <a:rPr lang="fr-FR" altLang="fr-FR" sz="1800" b="1" dirty="0"/>
              <a:t> range</a:t>
            </a:r>
            <a:r>
              <a:rPr lang="fr-FR" altLang="fr-FR" sz="1800" dirty="0"/>
              <a:t>: $7,664-$16,213 for the </a:t>
            </a:r>
            <a:r>
              <a:rPr lang="fr-FR" altLang="fr-FR" sz="1800" dirty="0" err="1"/>
              <a:t>academic</a:t>
            </a:r>
            <a:r>
              <a:rPr lang="fr-FR" altLang="fr-FR" sz="1800" dirty="0"/>
              <a:t> </a:t>
            </a:r>
            <a:r>
              <a:rPr lang="fr-FR" altLang="fr-FR" sz="1800" dirty="0" err="1"/>
              <a:t>year</a:t>
            </a:r>
            <a:endParaRPr lang="fr-FR" altLang="fr-FR" sz="1800" dirty="0"/>
          </a:p>
          <a:p>
            <a:pPr eaLnBrk="1" hangingPunct="1">
              <a:lnSpc>
                <a:spcPct val="90000"/>
              </a:lnSpc>
            </a:pPr>
            <a:endParaRPr lang="fr-FR" altLang="fr-FR" sz="1200" dirty="0"/>
          </a:p>
          <a:p>
            <a:pPr marL="101600" indent="0" eaLnBrk="1" hangingPunct="1">
              <a:lnSpc>
                <a:spcPct val="90000"/>
              </a:lnSpc>
              <a:spcBef>
                <a:spcPts val="0"/>
              </a:spcBef>
              <a:buNone/>
            </a:pPr>
            <a:endParaRPr lang="fr-FR" altLang="fr-FR" sz="1200" b="1" dirty="0"/>
          </a:p>
          <a:p>
            <a:pPr marL="101600" indent="0" eaLnBrk="1" hangingPunct="1">
              <a:lnSpc>
                <a:spcPct val="90000"/>
              </a:lnSpc>
              <a:spcBef>
                <a:spcPts val="0"/>
              </a:spcBef>
              <a:buNone/>
            </a:pPr>
            <a:r>
              <a:rPr lang="fr-FR" altLang="fr-FR" sz="1800" b="1" dirty="0"/>
              <a:t>BOARD/MEAL RATES ON CAMPUS</a:t>
            </a:r>
            <a:r>
              <a:rPr lang="fr-FR" altLang="fr-FR" sz="1800" dirty="0"/>
              <a:t>:</a:t>
            </a:r>
          </a:p>
          <a:p>
            <a:pPr marL="101600" indent="0" eaLnBrk="1" hangingPunct="1">
              <a:lnSpc>
                <a:spcPct val="90000"/>
              </a:lnSpc>
              <a:spcBef>
                <a:spcPts val="0"/>
              </a:spcBef>
              <a:buNone/>
            </a:pPr>
            <a:r>
              <a:rPr lang="fr-FR" altLang="fr-FR" sz="1200" dirty="0"/>
              <a:t>https://www.iit.edu/housing/dining-and-meal-plan/options-and-rates</a:t>
            </a:r>
          </a:p>
          <a:p>
            <a:pPr marL="101600" indent="0" eaLnBrk="1" hangingPunct="1">
              <a:lnSpc>
                <a:spcPct val="90000"/>
              </a:lnSpc>
              <a:buNone/>
            </a:pPr>
            <a:r>
              <a:rPr lang="fr-FR" altLang="fr-FR" sz="1800" b="1" dirty="0" err="1"/>
              <a:t>Cost</a:t>
            </a:r>
            <a:r>
              <a:rPr lang="fr-FR" altLang="fr-FR" sz="1800" b="1" dirty="0"/>
              <a:t> range</a:t>
            </a:r>
            <a:r>
              <a:rPr lang="fr-FR" altLang="fr-FR" sz="1800" dirty="0"/>
              <a:t>: $1,980 - $8,306 for the </a:t>
            </a:r>
            <a:r>
              <a:rPr lang="fr-FR" altLang="fr-FR" sz="1800" dirty="0" err="1"/>
              <a:t>academic</a:t>
            </a:r>
            <a:r>
              <a:rPr lang="fr-FR" altLang="fr-FR" sz="1800" dirty="0"/>
              <a:t> </a:t>
            </a:r>
            <a:r>
              <a:rPr lang="fr-FR" altLang="fr-FR" sz="1800" dirty="0" err="1"/>
              <a:t>year</a:t>
            </a:r>
            <a:endParaRPr lang="fr-FR" altLang="fr-FR" sz="1800" dirty="0"/>
          </a:p>
          <a:p>
            <a:pPr eaLnBrk="1" hangingPunct="1">
              <a:lnSpc>
                <a:spcPct val="90000"/>
              </a:lnSpc>
            </a:pPr>
            <a:endParaRPr lang="fr-FR" altLang="fr-FR" sz="1200" dirty="0"/>
          </a:p>
          <a:p>
            <a:pPr marL="101600" indent="0" eaLnBrk="1" hangingPunct="1">
              <a:lnSpc>
                <a:spcPct val="90000"/>
              </a:lnSpc>
              <a:buNone/>
            </a:pPr>
            <a:endParaRPr lang="fr-FR" altLang="fr-FR" sz="1200" b="1" i="1" dirty="0"/>
          </a:p>
          <a:p>
            <a:pPr marL="101600" indent="0" eaLnBrk="1" hangingPunct="1">
              <a:lnSpc>
                <a:spcPct val="90000"/>
              </a:lnSpc>
              <a:buNone/>
            </a:pPr>
            <a:r>
              <a:rPr lang="fr-FR" altLang="fr-FR" sz="1200" b="1" i="1" dirty="0" err="1"/>
              <a:t>Graduate</a:t>
            </a:r>
            <a:r>
              <a:rPr lang="fr-FR" altLang="fr-FR" sz="1200" b="1" i="1" dirty="0"/>
              <a:t> (Master and Doctoral </a:t>
            </a:r>
            <a:r>
              <a:rPr lang="fr-FR" altLang="fr-FR" sz="1200" b="1" i="1" dirty="0" err="1"/>
              <a:t>level</a:t>
            </a:r>
            <a:r>
              <a:rPr lang="fr-FR" altLang="fr-FR" sz="1200" b="1" i="1" dirty="0"/>
              <a:t>) </a:t>
            </a:r>
            <a:r>
              <a:rPr lang="fr-FR" altLang="fr-FR" sz="1200" b="1" i="1" dirty="0" err="1"/>
              <a:t>students</a:t>
            </a:r>
            <a:r>
              <a:rPr lang="fr-FR" altLang="fr-FR" sz="1200" b="1" i="1" dirty="0"/>
              <a:t> are NOT </a:t>
            </a:r>
            <a:r>
              <a:rPr lang="fr-FR" altLang="fr-FR" sz="1200" b="1" i="1" dirty="0" err="1"/>
              <a:t>required</a:t>
            </a:r>
            <a:r>
              <a:rPr lang="fr-FR" altLang="fr-FR" sz="1200" b="1" i="1" dirty="0"/>
              <a:t> to live in on-campus </a:t>
            </a:r>
            <a:r>
              <a:rPr lang="fr-FR" altLang="fr-FR" sz="1200" b="1" i="1" dirty="0" err="1"/>
              <a:t>housing</a:t>
            </a:r>
            <a:endParaRPr lang="fr-FR" altLang="fr-FR" sz="1200" b="1" i="1" dirty="0"/>
          </a:p>
          <a:p>
            <a:pPr marL="349250" marR="0" lvl="0" indent="-196850" algn="l" rtl="0">
              <a:spcBef>
                <a:spcPts val="0"/>
              </a:spcBef>
              <a:spcAft>
                <a:spcPts val="0"/>
              </a:spcAft>
              <a:buClr>
                <a:schemeClr val="accent2"/>
              </a:buClr>
              <a:buSzPts val="2400"/>
              <a:buFont typeface="Noto Sans Symbols"/>
              <a:buNone/>
            </a:pPr>
            <a:endParaRPr sz="2400"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6964645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Single Room- </a:t>
            </a:r>
            <a:r>
              <a:rPr lang="en-US" sz="2800" b="1" dirty="0" err="1"/>
              <a:t>Kacek</a:t>
            </a:r>
            <a:r>
              <a:rPr lang="en-US" sz="2800" b="1" dirty="0"/>
              <a:t> Hall</a:t>
            </a:r>
            <a:endParaRPr sz="2800" b="1" dirty="0"/>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marL="349250" marR="0" lvl="0" indent="-196850" algn="l" rtl="0">
              <a:spcBef>
                <a:spcPts val="0"/>
              </a:spcBef>
              <a:spcAft>
                <a:spcPts val="0"/>
              </a:spcAft>
              <a:buClr>
                <a:schemeClr val="accent2"/>
              </a:buClr>
              <a:buSzPts val="2400"/>
              <a:buFont typeface="Noto Sans Symbols"/>
              <a:buNone/>
            </a:pPr>
            <a:endParaRPr sz="2400" dirty="0">
              <a:solidFill>
                <a:schemeClr val="dk1"/>
              </a:solidFill>
              <a:latin typeface="Arial"/>
              <a:ea typeface="Arial"/>
              <a:cs typeface="Arial"/>
              <a:sym typeface="Arial"/>
            </a:endParaRPr>
          </a:p>
        </p:txBody>
      </p:sp>
      <p:pic>
        <p:nvPicPr>
          <p:cNvPr id="2" name="Picture 1">
            <a:extLst>
              <a:ext uri="{FF2B5EF4-FFF2-40B4-BE49-F238E27FC236}">
                <a16:creationId xmlns:a16="http://schemas.microsoft.com/office/drawing/2014/main" id="{51542752-916F-E285-A256-7682B86FC8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1458" b="5624"/>
          <a:stretch>
            <a:fillRect/>
          </a:stretch>
        </p:blipFill>
        <p:spPr bwMode="auto">
          <a:xfrm>
            <a:off x="506111" y="910705"/>
            <a:ext cx="7097413" cy="348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1542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g24e406bea11_0_10"/>
          <p:cNvSpPr txBox="1">
            <a:spLocks noGrp="1"/>
          </p:cNvSpPr>
          <p:nvPr>
            <p:ph type="ctrTitle"/>
          </p:nvPr>
        </p:nvSpPr>
        <p:spPr>
          <a:xfrm>
            <a:off x="1845276" y="308919"/>
            <a:ext cx="5976310" cy="3855308"/>
          </a:xfrm>
          <a:prstGeom prst="rect">
            <a:avLst/>
          </a:prstGeom>
          <a:noFill/>
          <a:ln>
            <a:noFill/>
          </a:ln>
        </p:spPr>
        <p:txBody>
          <a:bodyPr spcFirstLastPara="1" wrap="square" lIns="182875" tIns="45700" rIns="182875" bIns="45700" anchor="b" anchorCtr="0">
            <a:noAutofit/>
          </a:bodyPr>
          <a:lstStyle/>
          <a:p>
            <a:br>
              <a:rPr lang="en-US" sz="3600" b="1" i="0" u="none" dirty="0">
                <a:solidFill>
                  <a:schemeClr val="accent1"/>
                </a:solidFill>
                <a:latin typeface="Arial"/>
                <a:ea typeface="Arial"/>
                <a:cs typeface="Arial"/>
                <a:sym typeface="Arial"/>
              </a:rPr>
            </a:br>
            <a:br>
              <a:rPr lang="en-US" sz="3600" b="1" i="0" u="none" dirty="0">
                <a:solidFill>
                  <a:schemeClr val="accent1"/>
                </a:solidFill>
                <a:latin typeface="Arial"/>
                <a:ea typeface="Arial"/>
                <a:cs typeface="Arial"/>
                <a:sym typeface="Arial"/>
              </a:rPr>
            </a:br>
            <a:r>
              <a:rPr lang="en-US" sz="3600" b="1" i="0" u="none" dirty="0">
                <a:solidFill>
                  <a:schemeClr val="accent1"/>
                </a:solidFill>
                <a:latin typeface="Arial"/>
                <a:ea typeface="Arial"/>
                <a:cs typeface="Arial"/>
                <a:sym typeface="Arial"/>
              </a:rPr>
              <a:t>Are you ready to start the journey of a lifetime in Chicago at Illinois Tech?</a:t>
            </a:r>
            <a:br>
              <a:rPr lang="en-US" sz="3600" b="1" i="0" u="none" dirty="0">
                <a:solidFill>
                  <a:schemeClr val="accent1"/>
                </a:solidFill>
                <a:latin typeface="Arial"/>
                <a:ea typeface="Arial"/>
                <a:cs typeface="Arial"/>
                <a:sym typeface="Arial"/>
              </a:rPr>
            </a:br>
            <a:br>
              <a:rPr lang="en-US" sz="3600" b="1" i="0" u="none" dirty="0">
                <a:solidFill>
                  <a:schemeClr val="accent1"/>
                </a:solidFill>
                <a:latin typeface="Arial"/>
                <a:ea typeface="Arial"/>
                <a:cs typeface="Arial"/>
                <a:sym typeface="Arial"/>
              </a:rPr>
            </a:br>
            <a:r>
              <a:rPr lang="en-GB" altLang="en-US" sz="1800" dirty="0">
                <a:latin typeface="Georgia" panose="02040502050405020303" pitchFamily="18" charset="0"/>
              </a:rPr>
              <a:t>IIT </a:t>
            </a:r>
            <a:r>
              <a:rPr lang="en-GB" altLang="en-US" sz="1800" dirty="0" err="1">
                <a:latin typeface="Georgia" panose="02040502050405020303" pitchFamily="18" charset="0"/>
              </a:rPr>
              <a:t>alumus</a:t>
            </a:r>
            <a:r>
              <a:rPr lang="en-GB" altLang="en-US" sz="1800" dirty="0">
                <a:latin typeface="Georgia" panose="02040502050405020303" pitchFamily="18" charset="0"/>
              </a:rPr>
              <a:t> – Andy de Fonseca – rocket launch</a:t>
            </a:r>
            <a:br>
              <a:rPr lang="en-GB" altLang="en-US" sz="1800" dirty="0">
                <a:latin typeface="Georgia" panose="02040502050405020303" pitchFamily="18" charset="0"/>
              </a:rPr>
            </a:br>
            <a:r>
              <a:rPr lang="en-GB" altLang="en-US" sz="1800" dirty="0">
                <a:latin typeface="Georgia" panose="02040502050405020303" pitchFamily="18" charset="0"/>
              </a:rPr>
              <a:t>https://www.youtube.com/watch?v=ybdx7wSjP_I</a:t>
            </a:r>
            <a:br>
              <a:rPr lang="en-GB" altLang="en-US" sz="1800" dirty="0">
                <a:latin typeface="Georgia" panose="02040502050405020303" pitchFamily="18" charset="0"/>
              </a:rPr>
            </a:br>
            <a:endParaRPr sz="1800" dirty="0"/>
          </a:p>
        </p:txBody>
      </p:sp>
    </p:spTree>
    <p:extLst>
      <p:ext uri="{BB962C8B-B14F-4D97-AF65-F5344CB8AC3E}">
        <p14:creationId xmlns:p14="http://schemas.microsoft.com/office/powerpoint/2010/main" val="1930692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g24e406bea11_0_10"/>
          <p:cNvSpPr txBox="1">
            <a:spLocks noGrp="1"/>
          </p:cNvSpPr>
          <p:nvPr>
            <p:ph type="ctrTitle"/>
          </p:nvPr>
        </p:nvSpPr>
        <p:spPr>
          <a:xfrm>
            <a:off x="1075038" y="518984"/>
            <a:ext cx="6746548" cy="1610497"/>
          </a:xfrm>
          <a:prstGeom prst="rect">
            <a:avLst/>
          </a:prstGeom>
          <a:noFill/>
          <a:ln>
            <a:noFill/>
          </a:ln>
        </p:spPr>
        <p:txBody>
          <a:bodyPr spcFirstLastPara="1" wrap="square" lIns="182875" tIns="45700" rIns="182875" bIns="45700" anchor="b" anchorCtr="0">
            <a:noAutofit/>
          </a:bodyPr>
          <a:lstStyle/>
          <a:p>
            <a:pPr marL="0" lvl="0" indent="0" algn="ctr" rtl="0">
              <a:lnSpc>
                <a:spcPct val="100000"/>
              </a:lnSpc>
              <a:spcBef>
                <a:spcPts val="0"/>
              </a:spcBef>
              <a:spcAft>
                <a:spcPts val="0"/>
              </a:spcAft>
              <a:buSzPts val="3960"/>
              <a:buNone/>
            </a:pPr>
            <a:r>
              <a:rPr lang="en-US" sz="3600" b="1" i="0" u="none" dirty="0">
                <a:solidFill>
                  <a:schemeClr val="accent1"/>
                </a:solidFill>
                <a:latin typeface="Arial"/>
                <a:ea typeface="Arial"/>
                <a:cs typeface="Arial"/>
                <a:sym typeface="Arial"/>
              </a:rPr>
              <a:t>Questions??</a:t>
            </a:r>
            <a:br>
              <a:rPr lang="en-US" sz="3600" b="1" i="0" u="none" dirty="0">
                <a:solidFill>
                  <a:schemeClr val="accent1"/>
                </a:solidFill>
                <a:latin typeface="Arial"/>
                <a:ea typeface="Arial"/>
                <a:cs typeface="Arial"/>
                <a:sym typeface="Arial"/>
              </a:rPr>
            </a:br>
            <a:br>
              <a:rPr lang="en-US" sz="3600" b="1" i="0" u="none" dirty="0">
                <a:solidFill>
                  <a:schemeClr val="accent1"/>
                </a:solidFill>
                <a:latin typeface="Arial"/>
                <a:ea typeface="Arial"/>
                <a:cs typeface="Arial"/>
                <a:sym typeface="Arial"/>
              </a:rPr>
            </a:br>
            <a:endParaRPr dirty="0"/>
          </a:p>
        </p:txBody>
      </p:sp>
      <p:pic>
        <p:nvPicPr>
          <p:cNvPr id="2" name="Picture 7">
            <a:extLst>
              <a:ext uri="{FF2B5EF4-FFF2-40B4-BE49-F238E27FC236}">
                <a16:creationId xmlns:a16="http://schemas.microsoft.com/office/drawing/2014/main" id="{861B8B2F-339C-E53E-254E-05DFE9C452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6528" t="15208"/>
          <a:stretch>
            <a:fillRect/>
          </a:stretch>
        </p:blipFill>
        <p:spPr bwMode="auto">
          <a:xfrm>
            <a:off x="283851" y="2194354"/>
            <a:ext cx="4057370" cy="2166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05B12BB7-95C3-92BA-DD54-42B3ABAA3E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8250"/>
          <a:stretch>
            <a:fillRect/>
          </a:stretch>
        </p:blipFill>
        <p:spPr bwMode="auto">
          <a:xfrm>
            <a:off x="4341222" y="2194354"/>
            <a:ext cx="4312628" cy="2166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7482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12172"/>
            <a:ext cx="7886700" cy="824836"/>
          </a:xfrm>
        </p:spPr>
        <p:txBody>
          <a:bodyPr/>
          <a:lstStyle/>
          <a:p>
            <a:r>
              <a:rPr lang="en-US" dirty="0">
                <a:ea typeface="Source Sans Pro"/>
              </a:rPr>
              <a:t>Our Rankings </a:t>
            </a:r>
            <a:endParaRPr lang="en-US" dirty="0"/>
          </a:p>
        </p:txBody>
      </p:sp>
      <p:sp>
        <p:nvSpPr>
          <p:cNvPr id="4" name="Google Shape;408;p78"/>
          <p:cNvSpPr txBox="1"/>
          <p:nvPr/>
        </p:nvSpPr>
        <p:spPr>
          <a:xfrm>
            <a:off x="585887" y="2148564"/>
            <a:ext cx="2817763" cy="3000000"/>
          </a:xfrm>
          <a:prstGeom prst="rect">
            <a:avLst/>
          </a:prstGeom>
          <a:noFill/>
          <a:ln>
            <a:noFill/>
          </a:ln>
        </p:spPr>
        <p:txBody>
          <a:bodyPr spcFirstLastPara="1" wrap="square" lIns="0" tIns="0" rIns="0" bIns="0" anchor="t" anchorCtr="0">
            <a:noAutofit/>
          </a:bodyPr>
          <a:lstStyle/>
          <a:p>
            <a:pPr>
              <a:lnSpc>
                <a:spcPct val="115000"/>
              </a:lnSpc>
            </a:pPr>
            <a:r>
              <a:rPr lang="en-US" sz="4800" b="1" dirty="0">
                <a:solidFill>
                  <a:schemeClr val="accent3"/>
                </a:solidFill>
                <a:ea typeface="Source Sans Pro Black" panose="020B0503030403020204" pitchFamily="34" charset="0"/>
                <a:cs typeface="Source Sans Pro"/>
                <a:sym typeface="Source Sans Pro"/>
              </a:rPr>
              <a:t>#1</a:t>
            </a:r>
            <a:endParaRPr sz="1200" b="1" dirty="0">
              <a:solidFill>
                <a:schemeClr val="accent3"/>
              </a:solidFill>
              <a:ea typeface="Source Sans Pro Black" panose="020B0503030403020204" pitchFamily="34" charset="0"/>
              <a:cs typeface="Source Sans Pro"/>
              <a:sym typeface="Source Sans Pro"/>
            </a:endParaRPr>
          </a:p>
          <a:p>
            <a:pPr>
              <a:lnSpc>
                <a:spcPct val="115000"/>
              </a:lnSpc>
            </a:pPr>
            <a:r>
              <a:rPr lang="en-US" sz="1500" b="1" dirty="0">
                <a:ea typeface="Roboto Slab"/>
                <a:cs typeface="Roboto Slab"/>
                <a:sym typeface="Roboto Slab"/>
              </a:rPr>
              <a:t>Best College in Chicago and </a:t>
            </a:r>
            <a:r>
              <a:rPr lang="en-US" sz="4800" b="1" dirty="0">
                <a:solidFill>
                  <a:schemeClr val="accent3"/>
                </a:solidFill>
                <a:ea typeface="Source Sans Pro Black" panose="020B0503030403020204" pitchFamily="34" charset="0"/>
                <a:cs typeface="Source Sans Pro"/>
                <a:sym typeface="Roboto Slab"/>
              </a:rPr>
              <a:t>#23</a:t>
            </a:r>
            <a:r>
              <a:rPr lang="en-US" sz="1500" b="1" dirty="0">
                <a:ea typeface="Roboto Slab"/>
                <a:cs typeface="Roboto Slab"/>
                <a:sym typeface="Roboto Slab"/>
              </a:rPr>
              <a:t> in America</a:t>
            </a:r>
          </a:p>
          <a:p>
            <a:pPr marL="257175" indent="-257175">
              <a:lnSpc>
                <a:spcPct val="115000"/>
              </a:lnSpc>
              <a:buFont typeface="Calibri" panose="020F0502020204030204"/>
              <a:buChar char="-"/>
            </a:pPr>
            <a:r>
              <a:rPr lang="en-US" sz="1050" i="1" dirty="0">
                <a:ea typeface="Roboto Slab"/>
                <a:cs typeface="Roboto Slab"/>
              </a:rPr>
              <a:t>Wall Street Journal/College Pulse </a:t>
            </a:r>
          </a:p>
        </p:txBody>
      </p:sp>
      <p:sp>
        <p:nvSpPr>
          <p:cNvPr id="6" name="Google Shape;408;p78"/>
          <p:cNvSpPr txBox="1"/>
          <p:nvPr/>
        </p:nvSpPr>
        <p:spPr>
          <a:xfrm>
            <a:off x="3320460" y="2144251"/>
            <a:ext cx="2817763" cy="3000000"/>
          </a:xfrm>
          <a:prstGeom prst="rect">
            <a:avLst/>
          </a:prstGeom>
          <a:noFill/>
          <a:ln>
            <a:noFill/>
          </a:ln>
        </p:spPr>
        <p:txBody>
          <a:bodyPr spcFirstLastPara="1" wrap="square" lIns="0" tIns="0" rIns="0" bIns="0" anchor="t" anchorCtr="0">
            <a:noAutofit/>
          </a:bodyPr>
          <a:lstStyle/>
          <a:p>
            <a:pPr>
              <a:lnSpc>
                <a:spcPct val="115000"/>
              </a:lnSpc>
            </a:pPr>
            <a:r>
              <a:rPr lang="en-US" sz="4800" b="1" dirty="0">
                <a:solidFill>
                  <a:schemeClr val="accent3"/>
                </a:solidFill>
                <a:ea typeface="Source Sans Pro Black"/>
                <a:cs typeface="Source Sans Pro"/>
                <a:sym typeface="Source Sans Pro"/>
              </a:rPr>
              <a:t>#98</a:t>
            </a:r>
            <a:endParaRPr sz="1200" b="1" dirty="0">
              <a:solidFill>
                <a:schemeClr val="accent3"/>
              </a:solidFill>
              <a:ea typeface="Source Sans Pro Black" panose="020B0503030403020204" pitchFamily="34" charset="0"/>
              <a:cs typeface="Source Sans Pro"/>
              <a:sym typeface="Source Sans Pro"/>
            </a:endParaRPr>
          </a:p>
          <a:p>
            <a:pPr>
              <a:lnSpc>
                <a:spcPct val="115000"/>
              </a:lnSpc>
            </a:pPr>
            <a:r>
              <a:rPr lang="en-US" sz="1500" b="1" dirty="0">
                <a:ea typeface="Roboto Slab"/>
                <a:cs typeface="Roboto Slab"/>
                <a:sym typeface="Roboto Slab"/>
              </a:rPr>
              <a:t>Best National School and </a:t>
            </a:r>
          </a:p>
          <a:p>
            <a:pPr>
              <a:lnSpc>
                <a:spcPct val="115000"/>
              </a:lnSpc>
            </a:pPr>
            <a:r>
              <a:rPr lang="en-US" sz="4800" b="1" dirty="0">
                <a:solidFill>
                  <a:schemeClr val="accent3"/>
                </a:solidFill>
                <a:ea typeface="Source Sans Pro Black"/>
                <a:cs typeface="Source Sans Pro"/>
                <a:sym typeface="Roboto Slab"/>
              </a:rPr>
              <a:t>#29</a:t>
            </a:r>
            <a:r>
              <a:rPr lang="en-US" sz="1500" b="1" dirty="0">
                <a:ea typeface="Roboto Slab"/>
                <a:cs typeface="Roboto Slab"/>
                <a:sym typeface="Roboto Slab"/>
              </a:rPr>
              <a:t>Best Value School</a:t>
            </a:r>
            <a:endParaRPr lang="en-US" sz="1500" b="1" dirty="0">
              <a:ea typeface="Roboto Slab"/>
              <a:cs typeface="Roboto Slab"/>
            </a:endParaRPr>
          </a:p>
          <a:p>
            <a:pPr marL="257175" indent="-257175">
              <a:lnSpc>
                <a:spcPct val="115000"/>
              </a:lnSpc>
              <a:buFont typeface="Calibri" panose="020F0502020204030204"/>
              <a:buChar char="-"/>
            </a:pPr>
            <a:r>
              <a:rPr lang="en-US" sz="1050" i="1" dirty="0">
                <a:ea typeface="Roboto Slab"/>
                <a:cs typeface="Roboto Slab"/>
              </a:rPr>
              <a:t>U.S. News and World Report</a:t>
            </a:r>
          </a:p>
        </p:txBody>
      </p:sp>
      <p:sp>
        <p:nvSpPr>
          <p:cNvPr id="8" name="Google Shape;408;p78"/>
          <p:cNvSpPr txBox="1"/>
          <p:nvPr/>
        </p:nvSpPr>
        <p:spPr>
          <a:xfrm>
            <a:off x="5983866" y="2143874"/>
            <a:ext cx="2817763" cy="3000000"/>
          </a:xfrm>
          <a:prstGeom prst="rect">
            <a:avLst/>
          </a:prstGeom>
          <a:noFill/>
          <a:ln>
            <a:noFill/>
          </a:ln>
        </p:spPr>
        <p:txBody>
          <a:bodyPr spcFirstLastPara="1" wrap="square" lIns="0" tIns="0" rIns="0" bIns="0" anchor="t" anchorCtr="0">
            <a:noAutofit/>
          </a:bodyPr>
          <a:lstStyle/>
          <a:p>
            <a:pPr>
              <a:lnSpc>
                <a:spcPct val="115000"/>
              </a:lnSpc>
            </a:pPr>
            <a:r>
              <a:rPr lang="en-US" sz="4800" b="1" dirty="0">
                <a:solidFill>
                  <a:schemeClr val="accent3"/>
                </a:solidFill>
                <a:ea typeface="Source Sans Pro Black"/>
                <a:cs typeface="Source Sans Pro"/>
                <a:sym typeface="Source Sans Pro"/>
              </a:rPr>
              <a:t>#35</a:t>
            </a:r>
            <a:endParaRPr sz="1200" b="1" dirty="0">
              <a:solidFill>
                <a:schemeClr val="accent3"/>
              </a:solidFill>
              <a:ea typeface="Source Sans Pro Black"/>
              <a:cs typeface="Source Sans Pro"/>
              <a:sym typeface="Source Sans Pro"/>
            </a:endParaRPr>
          </a:p>
          <a:p>
            <a:pPr>
              <a:lnSpc>
                <a:spcPct val="115000"/>
              </a:lnSpc>
            </a:pPr>
            <a:r>
              <a:rPr lang="en-US" sz="1500" b="1" dirty="0">
                <a:ea typeface="Roboto Slab"/>
                <a:cs typeface="Roboto Slab"/>
                <a:sym typeface="+mn-ea"/>
              </a:rPr>
              <a:t>The Top U.S. Colleges With the Greatest Economic Diversity</a:t>
            </a:r>
            <a:endParaRPr lang="en-US" sz="1500" b="1" dirty="0">
              <a:ea typeface="Roboto Slab"/>
              <a:cs typeface="Roboto Slab"/>
            </a:endParaRPr>
          </a:p>
          <a:p>
            <a:pPr>
              <a:lnSpc>
                <a:spcPct val="115000"/>
              </a:lnSpc>
            </a:pPr>
            <a:r>
              <a:rPr lang="en-US" sz="1050" i="1" dirty="0">
                <a:ea typeface="Roboto Slab"/>
                <a:cs typeface="Roboto Slab"/>
              </a:rPr>
              <a:t> -        The New York Times</a:t>
            </a:r>
          </a:p>
        </p:txBody>
      </p:sp>
      <p:pic>
        <p:nvPicPr>
          <p:cNvPr id="3" name="picture 6">
            <a:hlinkClick r:id="rId6" action="ppaction://hlinkfile"/>
          </p:cNvPr>
          <p:cNvPicPr>
            <a:picLocks noChangeAspect="1"/>
          </p:cNvPicPr>
          <p:nvPr>
            <p:custDataLst>
              <p:tags r:id="rId1"/>
            </p:custDataLst>
          </p:nvPr>
        </p:nvPicPr>
        <p:blipFill>
          <a:blip r:embed="rId7"/>
          <a:stretch>
            <a:fillRect/>
          </a:stretch>
        </p:blipFill>
        <p:spPr>
          <a:xfrm rot="21600000">
            <a:off x="585788" y="812959"/>
            <a:ext cx="2178844" cy="1143000"/>
          </a:xfrm>
          <a:prstGeom prst="rect">
            <a:avLst/>
          </a:prstGeom>
        </p:spPr>
      </p:pic>
      <p:pic>
        <p:nvPicPr>
          <p:cNvPr id="12" name="picture 12">
            <a:hlinkClick r:id="rId8" action="ppaction://hlinkfile"/>
          </p:cNvPr>
          <p:cNvPicPr>
            <a:picLocks noChangeAspect="1"/>
          </p:cNvPicPr>
          <p:nvPr>
            <p:custDataLst>
              <p:tags r:id="rId2"/>
            </p:custDataLst>
          </p:nvPr>
        </p:nvPicPr>
        <p:blipFill>
          <a:blip r:embed="rId9"/>
          <a:stretch>
            <a:fillRect/>
          </a:stretch>
        </p:blipFill>
        <p:spPr>
          <a:xfrm rot="21600000">
            <a:off x="3893344" y="767239"/>
            <a:ext cx="1350169" cy="1371600"/>
          </a:xfrm>
          <a:prstGeom prst="rect">
            <a:avLst/>
          </a:prstGeom>
        </p:spPr>
      </p:pic>
      <p:pic>
        <p:nvPicPr>
          <p:cNvPr id="14" name="picture 14">
            <a:hlinkClick r:id="rId10" action="ppaction://hlinkfile"/>
          </p:cNvPr>
          <p:cNvPicPr>
            <a:picLocks noChangeAspect="1"/>
          </p:cNvPicPr>
          <p:nvPr>
            <p:custDataLst>
              <p:tags r:id="rId3"/>
            </p:custDataLst>
          </p:nvPr>
        </p:nvPicPr>
        <p:blipFill>
          <a:blip r:embed="rId11"/>
          <a:stretch>
            <a:fillRect/>
          </a:stretch>
        </p:blipFill>
        <p:spPr>
          <a:xfrm rot="21600000">
            <a:off x="6266021" y="812959"/>
            <a:ext cx="1600200" cy="1143000"/>
          </a:xfrm>
          <a:prstGeom prst="rect">
            <a:avLst/>
          </a:prstGeom>
        </p:spPr>
      </p:pic>
      <p:sp>
        <p:nvSpPr>
          <p:cNvPr id="408" name="Google Shape;408;p78"/>
          <p:cNvSpPr txBox="1"/>
          <p:nvPr>
            <p:custDataLst>
              <p:tags r:id="rId4"/>
            </p:custDataLst>
          </p:nvPr>
        </p:nvSpPr>
        <p:spPr>
          <a:xfrm>
            <a:off x="5984082" y="3749517"/>
            <a:ext cx="3060859" cy="2999899"/>
          </a:xfrm>
          <a:prstGeom prst="rect">
            <a:avLst/>
          </a:prstGeom>
          <a:noFill/>
          <a:ln>
            <a:noFill/>
          </a:ln>
        </p:spPr>
        <p:txBody>
          <a:bodyPr spcFirstLastPara="1" wrap="square" lIns="0" tIns="0" rIns="0" bIns="0" anchor="t" anchorCtr="0">
            <a:noAutofit/>
          </a:bodyPr>
          <a:lstStyle/>
          <a:p>
            <a:r>
              <a:rPr lang="en-US" sz="4800" b="1" dirty="0">
                <a:solidFill>
                  <a:schemeClr val="accent3"/>
                </a:solidFill>
                <a:ea typeface="Source Sans Pro Black" panose="020B0503030403020204" pitchFamily="34" charset="0"/>
                <a:cs typeface="Source Sans Pro"/>
                <a:sym typeface="Source Sans Pro"/>
              </a:rPr>
              <a:t>#3</a:t>
            </a:r>
            <a:r>
              <a:rPr lang="en-US" sz="1500" b="1" dirty="0">
                <a:ea typeface="Roboto Slab" pitchFamily="2" charset="0"/>
                <a:cs typeface="Roboto Slab"/>
                <a:sym typeface="Roboto Slab"/>
              </a:rPr>
              <a:t>In the Nation for Overall Upward Mobility Among Highly Selective Private Colleges</a:t>
            </a:r>
            <a:endParaRPr sz="1500" b="1" dirty="0">
              <a:ea typeface="Roboto Slab" pitchFamily="2" charset="0"/>
              <a:cs typeface="Roboto Slab"/>
              <a:sym typeface="Roboto Slab"/>
            </a:endParaRPr>
          </a:p>
          <a:p>
            <a:r>
              <a:rPr lang="en-US" sz="1301" dirty="0">
                <a:ea typeface="Source Sans Pro"/>
                <a:cs typeface="Source Sans Pro"/>
                <a:sym typeface="Source Sans Pro"/>
              </a:rPr>
              <a:t> -      </a:t>
            </a:r>
            <a:r>
              <a:rPr lang="en-US" sz="1050" i="1" dirty="0">
                <a:ea typeface="Source Sans Pro"/>
                <a:cs typeface="Source Sans Pro"/>
                <a:sym typeface="Source Sans Pro"/>
              </a:rPr>
              <a:t>Opportunity Insights</a:t>
            </a:r>
            <a:endParaRPr sz="1050" i="1" dirty="0"/>
          </a:p>
        </p:txBody>
      </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g24e406bea11_0_10"/>
          <p:cNvSpPr txBox="1">
            <a:spLocks noGrp="1"/>
          </p:cNvSpPr>
          <p:nvPr>
            <p:ph type="ctrTitle"/>
          </p:nvPr>
        </p:nvSpPr>
        <p:spPr>
          <a:xfrm>
            <a:off x="1322387" y="1143000"/>
            <a:ext cx="6499200" cy="1293900"/>
          </a:xfrm>
          <a:prstGeom prst="rect">
            <a:avLst/>
          </a:prstGeom>
          <a:noFill/>
          <a:ln>
            <a:noFill/>
          </a:ln>
        </p:spPr>
        <p:txBody>
          <a:bodyPr spcFirstLastPara="1" wrap="square" lIns="182875" tIns="45700" rIns="182875" bIns="45700" anchor="b" anchorCtr="0">
            <a:noAutofit/>
          </a:bodyPr>
          <a:lstStyle/>
          <a:p>
            <a:pPr marL="0" lvl="0" indent="0" algn="ctr" rtl="0">
              <a:lnSpc>
                <a:spcPct val="100000"/>
              </a:lnSpc>
              <a:spcBef>
                <a:spcPts val="0"/>
              </a:spcBef>
              <a:spcAft>
                <a:spcPts val="0"/>
              </a:spcAft>
              <a:buSzPts val="3960"/>
              <a:buNone/>
            </a:pPr>
            <a:r>
              <a:rPr lang="en-US" dirty="0"/>
              <a:t>Notable Illinois Tech alumni</a:t>
            </a:r>
            <a:endParaRPr dirty="0"/>
          </a:p>
        </p:txBody>
      </p:sp>
    </p:spTree>
    <p:extLst>
      <p:ext uri="{BB962C8B-B14F-4D97-AF65-F5344CB8AC3E}">
        <p14:creationId xmlns:p14="http://schemas.microsoft.com/office/powerpoint/2010/main" val="3708318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59472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Illinois Tech’s innovations/discoveries</a:t>
            </a:r>
            <a:r>
              <a:rPr lang="en-US" dirty="0"/>
              <a:t>/creations</a:t>
            </a:r>
            <a:endParaRPr sz="2800" b="1" dirty="0"/>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marL="101600" indent="0" eaLnBrk="1" hangingPunct="1">
              <a:spcAft>
                <a:spcPts val="1200"/>
              </a:spcAft>
              <a:buClr>
                <a:schemeClr val="tx1"/>
              </a:buClr>
              <a:buNone/>
            </a:pPr>
            <a:endParaRPr lang="en-US" altLang="fr-FR" sz="1000" dirty="0">
              <a:solidFill>
                <a:srgbClr val="EA7323"/>
              </a:solidFill>
            </a:endParaRPr>
          </a:p>
          <a:p>
            <a:pPr marL="101600" indent="0" eaLnBrk="1" hangingPunct="1">
              <a:spcAft>
                <a:spcPts val="1200"/>
              </a:spcAft>
              <a:buClr>
                <a:schemeClr val="tx1"/>
              </a:buClr>
              <a:buNone/>
            </a:pPr>
            <a:r>
              <a:rPr lang="en-US" altLang="fr-FR" sz="1000" dirty="0">
                <a:solidFill>
                  <a:srgbClr val="EA7323"/>
                </a:solidFill>
              </a:rPr>
              <a:t>Marty Cooper -Inventor</a:t>
            </a:r>
            <a:r>
              <a:rPr lang="en-US" altLang="fr-FR" sz="1000" dirty="0"/>
              <a:t> of the cell phone 1972-73 	</a:t>
            </a:r>
          </a:p>
          <a:p>
            <a:pPr marL="101600" indent="0" eaLnBrk="1" hangingPunct="1">
              <a:spcBef>
                <a:spcPts val="0"/>
              </a:spcBef>
              <a:buClr>
                <a:schemeClr val="tx1"/>
              </a:buClr>
              <a:buNone/>
            </a:pPr>
            <a:r>
              <a:rPr lang="en-US" altLang="fr-FR" sz="1000" dirty="0">
                <a:solidFill>
                  <a:schemeClr val="accent2"/>
                </a:solidFill>
              </a:rPr>
              <a:t>Rohit Prasad </a:t>
            </a:r>
            <a:r>
              <a:rPr lang="en-US" altLang="fr-FR" sz="1000" dirty="0"/>
              <a:t>– </a:t>
            </a:r>
            <a:r>
              <a:rPr lang="en-US" altLang="fr-FR" sz="1000" dirty="0">
                <a:solidFill>
                  <a:schemeClr val="accent2"/>
                </a:solidFill>
              </a:rPr>
              <a:t>Head Scientist </a:t>
            </a:r>
            <a:r>
              <a:rPr lang="en-US" altLang="fr-FR" sz="1000" dirty="0"/>
              <a:t>behind the creation of </a:t>
            </a:r>
          </a:p>
          <a:p>
            <a:pPr marL="101600" indent="0" eaLnBrk="1" hangingPunct="1">
              <a:spcBef>
                <a:spcPts val="0"/>
              </a:spcBef>
              <a:buClr>
                <a:schemeClr val="tx1"/>
              </a:buClr>
              <a:buNone/>
            </a:pPr>
            <a:r>
              <a:rPr lang="en-US" altLang="fr-FR" sz="1000" dirty="0"/>
              <a:t>Alexa                                                                       </a:t>
            </a:r>
          </a:p>
          <a:p>
            <a:pPr marL="101600" indent="0" eaLnBrk="1" hangingPunct="1">
              <a:spcBef>
                <a:spcPts val="0"/>
              </a:spcBef>
              <a:buClr>
                <a:schemeClr val="tx1"/>
              </a:buClr>
              <a:buNone/>
            </a:pPr>
            <a:r>
              <a:rPr lang="en-US" sz="1000" dirty="0">
                <a:solidFill>
                  <a:schemeClr val="accent2"/>
                </a:solidFill>
                <a:latin typeface="Arial"/>
                <a:ea typeface="Arial"/>
                <a:cs typeface="Arial"/>
                <a:sym typeface="Arial"/>
              </a:rPr>
              <a:t>Ed Kaplan </a:t>
            </a:r>
            <a:r>
              <a:rPr lang="en-US" sz="1000" dirty="0">
                <a:solidFill>
                  <a:schemeClr val="dk1"/>
                </a:solidFill>
                <a:latin typeface="Arial"/>
                <a:ea typeface="Arial"/>
                <a:cs typeface="Arial"/>
                <a:sym typeface="Arial"/>
              </a:rPr>
              <a:t>– Bar code printer technology pioneer -</a:t>
            </a:r>
            <a:r>
              <a:rPr lang="en-US" sz="2400" dirty="0">
                <a:solidFill>
                  <a:schemeClr val="dk1"/>
                </a:solidFill>
                <a:latin typeface="Arial"/>
                <a:ea typeface="Arial"/>
                <a:cs typeface="Arial"/>
                <a:sym typeface="Arial"/>
              </a:rPr>
              <a:t>		</a:t>
            </a:r>
            <a:endParaRPr sz="2400" dirty="0">
              <a:solidFill>
                <a:schemeClr val="dk1"/>
              </a:solidFill>
              <a:latin typeface="Arial"/>
              <a:ea typeface="Arial"/>
              <a:cs typeface="Arial"/>
              <a:sym typeface="Arial"/>
            </a:endParaRPr>
          </a:p>
        </p:txBody>
      </p:sp>
      <p:grpSp>
        <p:nvGrpSpPr>
          <p:cNvPr id="6" name="Group 8">
            <a:extLst>
              <a:ext uri="{FF2B5EF4-FFF2-40B4-BE49-F238E27FC236}">
                <a16:creationId xmlns:a16="http://schemas.microsoft.com/office/drawing/2014/main" id="{D1C14116-1510-9EA3-BAAD-F7E87F7855B8}"/>
              </a:ext>
            </a:extLst>
          </p:cNvPr>
          <p:cNvGrpSpPr>
            <a:grpSpLocks/>
          </p:cNvGrpSpPr>
          <p:nvPr/>
        </p:nvGrpSpPr>
        <p:grpSpPr bwMode="auto">
          <a:xfrm>
            <a:off x="4687330" y="1948248"/>
            <a:ext cx="1662920" cy="3387633"/>
            <a:chOff x="7193280" y="2082720"/>
            <a:chExt cx="2750820" cy="4748842"/>
          </a:xfrm>
        </p:grpSpPr>
        <p:sp>
          <p:nvSpPr>
            <p:cNvPr id="7" name="Rectangle 6">
              <a:extLst>
                <a:ext uri="{FF2B5EF4-FFF2-40B4-BE49-F238E27FC236}">
                  <a16:creationId xmlns:a16="http://schemas.microsoft.com/office/drawing/2014/main" id="{9248C388-1070-6FEC-E71E-8C6B48CA1397}"/>
                </a:ext>
              </a:extLst>
            </p:cNvPr>
            <p:cNvSpPr/>
            <p:nvPr/>
          </p:nvSpPr>
          <p:spPr>
            <a:xfrm rot="5400000">
              <a:off x="7582387" y="3756676"/>
              <a:ext cx="1972606" cy="2750820"/>
            </a:xfrm>
            <a:prstGeom prst="rect">
              <a:avLst/>
            </a:prstGeom>
            <a:solidFill>
              <a:srgbClr val="DA14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a:buNone/>
                <a:defRPr/>
              </a:pPr>
              <a:endParaRPr lang="en-US" kern="0" dirty="0">
                <a:sym typeface="Arial"/>
              </a:endParaRPr>
            </a:p>
          </p:txBody>
        </p:sp>
        <p:sp>
          <p:nvSpPr>
            <p:cNvPr id="8" name="Rectangle 10">
              <a:extLst>
                <a:ext uri="{FF2B5EF4-FFF2-40B4-BE49-F238E27FC236}">
                  <a16:creationId xmlns:a16="http://schemas.microsoft.com/office/drawing/2014/main" id="{9C8AACD5-9AFD-6161-724D-7C992B8BFA3C}"/>
                </a:ext>
              </a:extLst>
            </p:cNvPr>
            <p:cNvSpPr>
              <a:spLocks noChangeArrowheads="1"/>
            </p:cNvSpPr>
            <p:nvPr/>
          </p:nvSpPr>
          <p:spPr bwMode="auto">
            <a:xfrm>
              <a:off x="7280368" y="4269023"/>
              <a:ext cx="2412274" cy="2562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Font typeface="Arial" panose="020B0604020202020204" pitchFamily="34" charset="0"/>
                <a:buNone/>
              </a:pPr>
              <a:r>
                <a:rPr lang="en-US" altLang="fr-FR" dirty="0">
                  <a:solidFill>
                    <a:schemeClr val="bg1"/>
                  </a:solidFill>
                </a:rPr>
                <a:t>“</a:t>
              </a:r>
              <a:r>
                <a:rPr lang="en-US" altLang="fr-FR" dirty="0">
                  <a:solidFill>
                    <a:schemeClr val="tx1"/>
                  </a:solidFill>
                </a:rPr>
                <a:t>The way I think about Alexa is the way AI is revolutionizing daily convenience.”</a:t>
              </a:r>
            </a:p>
            <a:p>
              <a:pPr algn="r" eaLnBrk="1" hangingPunct="1">
                <a:buClr>
                  <a:srgbClr val="000000"/>
                </a:buClr>
                <a:buFont typeface="Arial" panose="020B0604020202020204" pitchFamily="34" charset="0"/>
                <a:buNone/>
              </a:pPr>
              <a:r>
                <a:rPr lang="en-US" altLang="fr-FR" sz="1100" dirty="0">
                  <a:solidFill>
                    <a:schemeClr val="tx1"/>
                  </a:solidFill>
                </a:rPr>
                <a:t>– Rohit Prasad</a:t>
              </a:r>
            </a:p>
            <a:p>
              <a:pPr algn="r" eaLnBrk="1" hangingPunct="1">
                <a:buClr>
                  <a:srgbClr val="000000"/>
                </a:buClr>
                <a:buFont typeface="Arial" panose="020B0604020202020204" pitchFamily="34" charset="0"/>
                <a:buNone/>
              </a:pPr>
              <a:r>
                <a:rPr lang="en-US" altLang="fr-FR" sz="1100" dirty="0">
                  <a:solidFill>
                    <a:schemeClr val="tx1"/>
                  </a:solidFill>
                </a:rPr>
                <a:t>(M.S. EE 1999</a:t>
              </a:r>
              <a:r>
                <a:rPr lang="en-US" altLang="fr-FR" sz="1100" dirty="0">
                  <a:solidFill>
                    <a:schemeClr val="bg1"/>
                  </a:solidFill>
                </a:rPr>
                <a:t>)</a:t>
              </a:r>
            </a:p>
          </p:txBody>
        </p:sp>
        <p:pic>
          <p:nvPicPr>
            <p:cNvPr id="9" name="Picture 11">
              <a:extLst>
                <a:ext uri="{FF2B5EF4-FFF2-40B4-BE49-F238E27FC236}">
                  <a16:creationId xmlns:a16="http://schemas.microsoft.com/office/drawing/2014/main" id="{8E24AFF5-8F09-CF87-7746-8448417CF4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3280" y="2082720"/>
              <a:ext cx="2750820" cy="2063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Picture 6">
            <a:extLst>
              <a:ext uri="{FF2B5EF4-FFF2-40B4-BE49-F238E27FC236}">
                <a16:creationId xmlns:a16="http://schemas.microsoft.com/office/drawing/2014/main" id="{B20F16D2-8C18-8E93-94C5-E9742ADF36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454" y="2780271"/>
            <a:ext cx="1766937" cy="20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3">
            <a:extLst>
              <a:ext uri="{FF2B5EF4-FFF2-40B4-BE49-F238E27FC236}">
                <a16:creationId xmlns:a16="http://schemas.microsoft.com/office/drawing/2014/main" id="{7CB42CC6-247C-B714-C3EF-9B96FF3CDB30}"/>
              </a:ext>
            </a:extLst>
          </p:cNvPr>
          <p:cNvGrpSpPr>
            <a:grpSpLocks/>
          </p:cNvGrpSpPr>
          <p:nvPr/>
        </p:nvGrpSpPr>
        <p:grpSpPr bwMode="auto">
          <a:xfrm>
            <a:off x="6511799" y="855662"/>
            <a:ext cx="1767956" cy="3492843"/>
            <a:chOff x="7192192" y="2110677"/>
            <a:chExt cx="2751908" cy="4255290"/>
          </a:xfrm>
        </p:grpSpPr>
        <p:sp>
          <p:nvSpPr>
            <p:cNvPr id="12" name="Rectangle 11">
              <a:extLst>
                <a:ext uri="{FF2B5EF4-FFF2-40B4-BE49-F238E27FC236}">
                  <a16:creationId xmlns:a16="http://schemas.microsoft.com/office/drawing/2014/main" id="{7858F533-73EB-D054-6B0E-48BD7359DDC2}"/>
                </a:ext>
              </a:extLst>
            </p:cNvPr>
            <p:cNvSpPr/>
            <p:nvPr/>
          </p:nvSpPr>
          <p:spPr>
            <a:xfrm rot="5400000">
              <a:off x="7582493" y="4004360"/>
              <a:ext cx="1972893" cy="2750321"/>
            </a:xfrm>
            <a:prstGeom prst="rect">
              <a:avLst/>
            </a:prstGeom>
            <a:solidFill>
              <a:srgbClr val="DA14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a:buNone/>
                <a:defRPr/>
              </a:pPr>
              <a:endParaRPr lang="en-US" kern="0" dirty="0">
                <a:sym typeface="Arial"/>
              </a:endParaRPr>
            </a:p>
          </p:txBody>
        </p:sp>
        <p:pic>
          <p:nvPicPr>
            <p:cNvPr id="13" name="Picture 5">
              <a:extLst>
                <a:ext uri="{FF2B5EF4-FFF2-40B4-BE49-F238E27FC236}">
                  <a16:creationId xmlns:a16="http://schemas.microsoft.com/office/drawing/2014/main" id="{91656C1A-5958-5E57-8698-0CF09D21C4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92192" y="2110677"/>
              <a:ext cx="2751908" cy="2282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6">
              <a:extLst>
                <a:ext uri="{FF2B5EF4-FFF2-40B4-BE49-F238E27FC236}">
                  <a16:creationId xmlns:a16="http://schemas.microsoft.com/office/drawing/2014/main" id="{EB5D43B7-3B51-0E70-87B7-AD77A1A658CD}"/>
                </a:ext>
              </a:extLst>
            </p:cNvPr>
            <p:cNvSpPr>
              <a:spLocks noChangeArrowheads="1"/>
            </p:cNvSpPr>
            <p:nvPr/>
          </p:nvSpPr>
          <p:spPr bwMode="auto">
            <a:xfrm>
              <a:off x="7280367" y="4516600"/>
              <a:ext cx="2412274" cy="16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eaLnBrk="1" hangingPunct="1">
                <a:buClr>
                  <a:srgbClr val="000000"/>
                </a:buClr>
                <a:buFont typeface="Arial" panose="020B0604020202020204" pitchFamily="34" charset="0"/>
                <a:buNone/>
              </a:pPr>
              <a:r>
                <a:rPr lang="en-US" altLang="fr-FR" dirty="0">
                  <a:solidFill>
                    <a:schemeClr val="bg1"/>
                  </a:solidFill>
                </a:rPr>
                <a:t>“</a:t>
              </a:r>
              <a:r>
                <a:rPr lang="en-US" altLang="fr-FR" dirty="0">
                  <a:solidFill>
                    <a:schemeClr val="tx1"/>
                  </a:solidFill>
                </a:rPr>
                <a:t>The fundamentals I learned at Illinois Tech have been my guiding light in everything I have done.”</a:t>
              </a:r>
            </a:p>
            <a:p>
              <a:pPr algn="ctr" eaLnBrk="1" hangingPunct="1">
                <a:buClr>
                  <a:srgbClr val="000000"/>
                </a:buClr>
                <a:buFont typeface="Arial" panose="020B0604020202020204" pitchFamily="34" charset="0"/>
                <a:buNone/>
              </a:pPr>
              <a:endParaRPr lang="en-US" altLang="fr-FR" dirty="0">
                <a:solidFill>
                  <a:schemeClr val="tx1"/>
                </a:solidFill>
              </a:endParaRPr>
            </a:p>
            <a:p>
              <a:pPr algn="r" eaLnBrk="1" hangingPunct="1">
                <a:buClr>
                  <a:srgbClr val="000000"/>
                </a:buClr>
                <a:buFont typeface="Arial" panose="020B0604020202020204" pitchFamily="34" charset="0"/>
                <a:buNone/>
              </a:pPr>
              <a:r>
                <a:rPr lang="en-US" altLang="fr-FR" sz="1100" dirty="0">
                  <a:solidFill>
                    <a:schemeClr val="tx1"/>
                  </a:solidFill>
                </a:rPr>
                <a:t>– Martin Cooper </a:t>
              </a:r>
            </a:p>
            <a:p>
              <a:pPr algn="r" eaLnBrk="1" hangingPunct="1">
                <a:buClr>
                  <a:srgbClr val="000000"/>
                </a:buClr>
                <a:buFont typeface="Arial" panose="020B0604020202020204" pitchFamily="34" charset="0"/>
                <a:buNone/>
              </a:pPr>
              <a:r>
                <a:rPr lang="en-US" altLang="fr-FR" sz="1100" dirty="0">
                  <a:solidFill>
                    <a:schemeClr val="tx1"/>
                  </a:solidFill>
                </a:rPr>
                <a:t>(B.S. EE 1950; M.S. EE 1957)</a:t>
              </a:r>
            </a:p>
          </p:txBody>
        </p:sp>
      </p:grpSp>
      <p:sp>
        <p:nvSpPr>
          <p:cNvPr id="2" name="Arrow: Right 1">
            <a:extLst>
              <a:ext uri="{FF2B5EF4-FFF2-40B4-BE49-F238E27FC236}">
                <a16:creationId xmlns:a16="http://schemas.microsoft.com/office/drawing/2014/main" id="{4A7712CD-A6C6-6EDC-916F-FF7C75423D6A}"/>
              </a:ext>
            </a:extLst>
          </p:cNvPr>
          <p:cNvSpPr/>
          <p:nvPr/>
        </p:nvSpPr>
        <p:spPr>
          <a:xfrm>
            <a:off x="3538456" y="1626973"/>
            <a:ext cx="1767955" cy="25949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627BA404-FE75-3632-6928-87BB73FCF2D1}"/>
              </a:ext>
            </a:extLst>
          </p:cNvPr>
          <p:cNvSpPr/>
          <p:nvPr/>
        </p:nvSpPr>
        <p:spPr>
          <a:xfrm>
            <a:off x="1956579" y="2571750"/>
            <a:ext cx="259399" cy="241472"/>
          </a:xfrm>
          <a:prstGeom prst="downArrow">
            <a:avLst>
              <a:gd name="adj1" fmla="val 50000"/>
              <a:gd name="adj2" fmla="val 44883"/>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extLst>
              <a:ext uri="{FF2B5EF4-FFF2-40B4-BE49-F238E27FC236}">
                <a16:creationId xmlns:a16="http://schemas.microsoft.com/office/drawing/2014/main" id="{99E71279-12E9-0761-290F-69A547E513C1}"/>
              </a:ext>
            </a:extLst>
          </p:cNvPr>
          <p:cNvSpPr/>
          <p:nvPr/>
        </p:nvSpPr>
        <p:spPr>
          <a:xfrm>
            <a:off x="3538457" y="2166552"/>
            <a:ext cx="978408" cy="25949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1018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In the News</a:t>
            </a:r>
            <a:endParaRPr sz="2800" b="1" dirty="0"/>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marL="349250" marR="0" lvl="0" indent="-196850" algn="l" rtl="0">
              <a:spcBef>
                <a:spcPts val="0"/>
              </a:spcBef>
              <a:spcAft>
                <a:spcPts val="0"/>
              </a:spcAft>
              <a:buClr>
                <a:schemeClr val="accent2"/>
              </a:buClr>
              <a:buSzPts val="2400"/>
              <a:buFont typeface="Noto Sans Symbols"/>
              <a:buNone/>
            </a:pPr>
            <a:r>
              <a:rPr lang="en-US" sz="2400" b="1" dirty="0">
                <a:solidFill>
                  <a:schemeClr val="dk1"/>
                </a:solidFill>
                <a:latin typeface="Arial"/>
                <a:ea typeface="Arial"/>
                <a:cs typeface="Arial"/>
                <a:sym typeface="Arial"/>
              </a:rPr>
              <a:t>Jack </a:t>
            </a:r>
            <a:r>
              <a:rPr lang="en-US" sz="2400" b="1" dirty="0" err="1">
                <a:solidFill>
                  <a:schemeClr val="dk1"/>
                </a:solidFill>
                <a:latin typeface="Arial"/>
                <a:ea typeface="Arial"/>
                <a:cs typeface="Arial"/>
                <a:sym typeface="Arial"/>
              </a:rPr>
              <a:t>Dongarra</a:t>
            </a:r>
            <a:r>
              <a:rPr lang="en-US" sz="2400" b="1" dirty="0">
                <a:solidFill>
                  <a:schemeClr val="dk1"/>
                </a:solidFill>
                <a:latin typeface="Arial"/>
                <a:ea typeface="Arial"/>
                <a:cs typeface="Arial"/>
                <a:sym typeface="Arial"/>
              </a:rPr>
              <a:t> </a:t>
            </a:r>
            <a:r>
              <a:rPr lang="en-US" sz="1800" dirty="0">
                <a:solidFill>
                  <a:schemeClr val="dk1"/>
                </a:solidFill>
                <a:latin typeface="Arial"/>
                <a:ea typeface="Arial"/>
                <a:cs typeface="Arial"/>
                <a:sym typeface="Arial"/>
              </a:rPr>
              <a:t>( Illinois Tech alum – MS CS 1972) winner</a:t>
            </a:r>
          </a:p>
          <a:p>
            <a:pPr marL="349250" marR="0" lvl="0" indent="-196850" algn="l" rtl="0">
              <a:spcBef>
                <a:spcPts val="0"/>
              </a:spcBef>
              <a:spcAft>
                <a:spcPts val="0"/>
              </a:spcAft>
              <a:buClr>
                <a:schemeClr val="accent2"/>
              </a:buClr>
              <a:buSzPts val="2400"/>
              <a:buFont typeface="Noto Sans Symbols"/>
              <a:buNone/>
            </a:pPr>
            <a:r>
              <a:rPr lang="en-US" sz="1800" dirty="0">
                <a:solidFill>
                  <a:schemeClr val="dk1"/>
                </a:solidFill>
                <a:latin typeface="Arial"/>
                <a:ea typeface="Arial"/>
                <a:cs typeface="Arial"/>
                <a:sym typeface="Arial"/>
              </a:rPr>
              <a:t>of the ACM ( Association for Computing Machinery) </a:t>
            </a:r>
            <a:r>
              <a:rPr lang="en-US" sz="1800" b="1" dirty="0">
                <a:solidFill>
                  <a:schemeClr val="dk1"/>
                </a:solidFill>
                <a:latin typeface="Arial"/>
                <a:ea typeface="Arial"/>
                <a:cs typeface="Arial"/>
                <a:sym typeface="Arial"/>
              </a:rPr>
              <a:t>Turing Award  2021</a:t>
            </a:r>
          </a:p>
          <a:p>
            <a:pPr marL="349250" marR="0" lvl="0" indent="-196850" algn="l" rtl="0">
              <a:spcBef>
                <a:spcPts val="0"/>
              </a:spcBef>
              <a:spcAft>
                <a:spcPts val="0"/>
              </a:spcAft>
              <a:buClr>
                <a:schemeClr val="accent2"/>
              </a:buClr>
              <a:buSzPts val="2400"/>
              <a:buFont typeface="Noto Sans Symbols"/>
              <a:buNone/>
            </a:pPr>
            <a:endParaRPr lang="en-US" sz="2400" b="1" dirty="0"/>
          </a:p>
          <a:p>
            <a:pPr marL="349250" marR="0" lvl="0" indent="-196850" algn="l" rtl="0">
              <a:spcBef>
                <a:spcPts val="0"/>
              </a:spcBef>
              <a:spcAft>
                <a:spcPts val="0"/>
              </a:spcAft>
              <a:buClr>
                <a:schemeClr val="accent2"/>
              </a:buClr>
              <a:buSzPts val="2400"/>
              <a:buFont typeface="Noto Sans Symbols"/>
              <a:buNone/>
            </a:pPr>
            <a:r>
              <a:rPr lang="en-US" sz="2400" b="1" dirty="0"/>
              <a:t>Jin-Ho Lee </a:t>
            </a:r>
            <a:r>
              <a:rPr lang="en-US" sz="1800" dirty="0"/>
              <a:t>( Illinois Tech alum- MS/</a:t>
            </a:r>
            <a:r>
              <a:rPr lang="en-US" sz="1800" dirty="0" err="1"/>
              <a:t>Phd</a:t>
            </a:r>
            <a:r>
              <a:rPr lang="en-US" sz="1800" dirty="0"/>
              <a:t> CS) new Chief</a:t>
            </a:r>
          </a:p>
          <a:p>
            <a:pPr marL="349250" marR="0" lvl="0" indent="-196850" algn="l" rtl="0">
              <a:spcBef>
                <a:spcPts val="0"/>
              </a:spcBef>
              <a:spcAft>
                <a:spcPts val="0"/>
              </a:spcAft>
              <a:buClr>
                <a:schemeClr val="accent2"/>
              </a:buClr>
              <a:buSzPts val="2400"/>
              <a:buFont typeface="Noto Sans Symbols"/>
              <a:buNone/>
            </a:pPr>
            <a:r>
              <a:rPr lang="en-US" sz="1800" dirty="0"/>
              <a:t> Technology Officer -2023 at Carrot General insurance –one of  </a:t>
            </a:r>
            <a:r>
              <a:rPr lang="en-US" sz="1800" dirty="0" err="1"/>
              <a:t>S.Korea’s</a:t>
            </a:r>
            <a:endParaRPr lang="en-US" sz="1800" dirty="0"/>
          </a:p>
          <a:p>
            <a:pPr marL="349250" marR="0" lvl="0" indent="-196850" algn="l" rtl="0">
              <a:spcBef>
                <a:spcPts val="0"/>
              </a:spcBef>
              <a:spcAft>
                <a:spcPts val="0"/>
              </a:spcAft>
              <a:buClr>
                <a:schemeClr val="accent2"/>
              </a:buClr>
              <a:buSzPts val="2400"/>
              <a:buFont typeface="Noto Sans Symbols"/>
              <a:buNone/>
            </a:pPr>
            <a:r>
              <a:rPr lang="en-US" sz="1800" dirty="0"/>
              <a:t> largest digital insurance companies</a:t>
            </a:r>
          </a:p>
          <a:p>
            <a:pPr marL="101600" indent="0">
              <a:buNone/>
            </a:pPr>
            <a:r>
              <a:rPr lang="en-GB" altLang="en-US" sz="1600" b="1" dirty="0"/>
              <a:t>ONE OF THE NATION’S FIRST JOINT UNIVERSITY AND INDUSTRY ACADEMIES - </a:t>
            </a:r>
            <a:r>
              <a:rPr lang="en-GB" altLang="en-US" sz="1600" dirty="0"/>
              <a:t>Creation with company DMG MORI a </a:t>
            </a:r>
            <a:r>
              <a:rPr lang="en-GB" altLang="en-US" sz="1600" b="1" dirty="0">
                <a:solidFill>
                  <a:srgbClr val="00B050"/>
                </a:solidFill>
              </a:rPr>
              <a:t>national </a:t>
            </a:r>
            <a:r>
              <a:rPr lang="en-GB" altLang="en-US" sz="1600" b="1" dirty="0" err="1">
                <a:solidFill>
                  <a:srgbClr val="00B050"/>
                </a:solidFill>
              </a:rPr>
              <a:t>center</a:t>
            </a:r>
            <a:r>
              <a:rPr lang="en-GB" altLang="en-US" sz="1600" b="1" dirty="0">
                <a:solidFill>
                  <a:srgbClr val="00B050"/>
                </a:solidFill>
              </a:rPr>
              <a:t> </a:t>
            </a:r>
            <a:r>
              <a:rPr lang="en-GB" altLang="en-US" sz="1600" dirty="0"/>
              <a:t>for </a:t>
            </a:r>
            <a:r>
              <a:rPr lang="en-GB" altLang="en-US" sz="1600" b="1" dirty="0">
                <a:solidFill>
                  <a:srgbClr val="00B050"/>
                </a:solidFill>
              </a:rPr>
              <a:t>advanced manufacturing </a:t>
            </a:r>
            <a:r>
              <a:rPr lang="en-GB" altLang="en-US" sz="1600" dirty="0"/>
              <a:t>to train, develop and empower advanced manufacturing workforces of the future</a:t>
            </a:r>
          </a:p>
          <a:p>
            <a:pPr marL="101600" indent="0">
              <a:buNone/>
            </a:pPr>
            <a:r>
              <a:rPr lang="en-GB" altLang="en-US" sz="1100" i="1" dirty="0"/>
              <a:t>DMG MORI</a:t>
            </a:r>
            <a:r>
              <a:rPr lang="en-GB" altLang="en-US" sz="1100" dirty="0"/>
              <a:t> is a worldwide leading manufacturer of high-precision machine tools and sustainable technologies that are at the </a:t>
            </a:r>
            <a:r>
              <a:rPr lang="en-GB" altLang="en-US" sz="1100" dirty="0" err="1"/>
              <a:t>center</a:t>
            </a:r>
            <a:r>
              <a:rPr lang="en-GB" altLang="en-US" sz="1100" dirty="0"/>
              <a:t> of global value </a:t>
            </a:r>
            <a:r>
              <a:rPr lang="en-GB" altLang="en-US" sz="1100" dirty="0" err="1"/>
              <a:t>chains.”https</a:t>
            </a:r>
            <a:r>
              <a:rPr lang="en-GB" altLang="en-US" sz="1100" dirty="0"/>
              <a:t>://en.dmgmori.com</a:t>
            </a:r>
            <a:endParaRPr lang="en-US" altLang="en-US" sz="1100" dirty="0"/>
          </a:p>
          <a:p>
            <a:pPr marL="101600" indent="0">
              <a:buNone/>
            </a:pPr>
            <a:endParaRPr lang="en-GB" altLang="en-US" sz="2400" dirty="0"/>
          </a:p>
          <a:p>
            <a:pPr marL="349250" marR="0" lvl="0" indent="-196850" algn="l" rtl="0">
              <a:spcBef>
                <a:spcPts val="0"/>
              </a:spcBef>
              <a:spcAft>
                <a:spcPts val="0"/>
              </a:spcAft>
              <a:buClr>
                <a:schemeClr val="accent2"/>
              </a:buClr>
              <a:buSzPts val="2400"/>
              <a:buFont typeface="Noto Sans Symbols"/>
              <a:buNone/>
            </a:pPr>
            <a:endParaRPr lang="en-US" sz="2400" b="1" dirty="0"/>
          </a:p>
          <a:p>
            <a:pPr marL="349250" marR="0" lvl="0" indent="-196850" algn="l" rtl="0">
              <a:spcBef>
                <a:spcPts val="0"/>
              </a:spcBef>
              <a:spcAft>
                <a:spcPts val="0"/>
              </a:spcAft>
              <a:buClr>
                <a:schemeClr val="accent2"/>
              </a:buClr>
              <a:buSzPts val="2400"/>
              <a:buFont typeface="Noto Sans Symbols"/>
              <a:buNone/>
            </a:pPr>
            <a:endParaRPr lang="en-US" sz="2400" b="1" dirty="0"/>
          </a:p>
        </p:txBody>
      </p:sp>
    </p:spTree>
    <p:extLst>
      <p:ext uri="{BB962C8B-B14F-4D97-AF65-F5344CB8AC3E}">
        <p14:creationId xmlns:p14="http://schemas.microsoft.com/office/powerpoint/2010/main" val="3940528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4"/>
          <p:cNvSpPr txBox="1">
            <a:spLocks noGrp="1"/>
          </p:cNvSpPr>
          <p:nvPr>
            <p:ph type="title"/>
          </p:nvPr>
        </p:nvSpPr>
        <p:spPr>
          <a:xfrm>
            <a:off x="549275" y="80962"/>
            <a:ext cx="8042275" cy="774700"/>
          </a:xfrm>
          <a:prstGeom prst="rect">
            <a:avLst/>
          </a:prstGeom>
          <a:noFill/>
          <a:ln>
            <a:noFill/>
          </a:ln>
        </p:spPr>
        <p:txBody>
          <a:bodyPr spcFirstLastPara="1" wrap="square" lIns="91425" tIns="45700" rIns="91425" bIns="45700" anchor="b" anchorCtr="0">
            <a:noAutofit/>
          </a:bodyPr>
          <a:lstStyle/>
          <a:p>
            <a:pPr marL="0" lvl="0" indent="0" algn="ctr" rtl="0">
              <a:spcBef>
                <a:spcPts val="0"/>
              </a:spcBef>
              <a:spcAft>
                <a:spcPts val="0"/>
              </a:spcAft>
              <a:buClr>
                <a:schemeClr val="accent1"/>
              </a:buClr>
              <a:buSzPts val="2800"/>
              <a:buFont typeface="Arial"/>
              <a:buNone/>
            </a:pPr>
            <a:r>
              <a:rPr lang="en-US" sz="2800" b="1" dirty="0"/>
              <a:t>ATHLETICS</a:t>
            </a:r>
            <a:endParaRPr sz="2800" b="1" dirty="0"/>
          </a:p>
        </p:txBody>
      </p:sp>
      <p:sp>
        <p:nvSpPr>
          <p:cNvPr id="65" name="Google Shape;65;p4"/>
          <p:cNvSpPr txBox="1">
            <a:spLocks noGrp="1"/>
          </p:cNvSpPr>
          <p:nvPr>
            <p:ph type="body" idx="1"/>
          </p:nvPr>
        </p:nvSpPr>
        <p:spPr>
          <a:xfrm>
            <a:off x="473676" y="807309"/>
            <a:ext cx="8509687" cy="4135394"/>
          </a:xfrm>
          <a:prstGeom prst="rect">
            <a:avLst/>
          </a:prstGeom>
          <a:noFill/>
          <a:ln>
            <a:noFill/>
          </a:ln>
        </p:spPr>
        <p:txBody>
          <a:bodyPr spcFirstLastPara="1" wrap="square" lIns="91425" tIns="45700" rIns="91425" bIns="45700" anchor="t" anchorCtr="0">
            <a:noAutofit/>
          </a:bodyPr>
          <a:lstStyle/>
          <a:p>
            <a:pPr algn="ctr" eaLnBrk="1" hangingPunct="1">
              <a:lnSpc>
                <a:spcPct val="150000"/>
              </a:lnSpc>
              <a:buClr>
                <a:srgbClr val="BD061C"/>
              </a:buClr>
              <a:buFont typeface="Arial" panose="020B0604020202020204" pitchFamily="34" charset="0"/>
              <a:buNone/>
            </a:pPr>
            <a:endParaRPr lang="en-US" altLang="fr-FR" sz="6000" b="1" dirty="0">
              <a:solidFill>
                <a:srgbClr val="EA7323"/>
              </a:solidFill>
              <a:sym typeface="Source Sans Pro" panose="020B0503030403020204" pitchFamily="34" charset="0"/>
            </a:endParaRPr>
          </a:p>
          <a:p>
            <a:pPr algn="ctr" eaLnBrk="1" hangingPunct="1">
              <a:lnSpc>
                <a:spcPct val="150000"/>
              </a:lnSpc>
              <a:spcBef>
                <a:spcPts val="0"/>
              </a:spcBef>
              <a:buClr>
                <a:srgbClr val="BD061C"/>
              </a:buClr>
              <a:buFont typeface="Arial" panose="020B0604020202020204" pitchFamily="34" charset="0"/>
              <a:buNone/>
            </a:pPr>
            <a:endParaRPr lang="en-US" altLang="fr-FR" sz="4000" b="1" dirty="0">
              <a:solidFill>
                <a:srgbClr val="EA7323"/>
              </a:solidFill>
              <a:sym typeface="Source Sans Pro" panose="020B0503030403020204" pitchFamily="34" charset="0"/>
            </a:endParaRPr>
          </a:p>
          <a:p>
            <a:pPr algn="ctr" eaLnBrk="1" hangingPunct="1">
              <a:lnSpc>
                <a:spcPct val="125000"/>
              </a:lnSpc>
              <a:spcBef>
                <a:spcPts val="0"/>
              </a:spcBef>
              <a:buClr>
                <a:srgbClr val="BD061C"/>
              </a:buClr>
              <a:buFont typeface="Arial" panose="020B0604020202020204" pitchFamily="34" charset="0"/>
              <a:buNone/>
            </a:pPr>
            <a:endParaRPr sz="1400" dirty="0">
              <a:solidFill>
                <a:schemeClr val="dk1"/>
              </a:solidFill>
              <a:latin typeface="Arial"/>
              <a:ea typeface="Arial"/>
              <a:cs typeface="Arial"/>
              <a:sym typeface="Arial"/>
            </a:endParaRPr>
          </a:p>
        </p:txBody>
      </p:sp>
      <p:sp>
        <p:nvSpPr>
          <p:cNvPr id="2" name="Shape 145">
            <a:extLst>
              <a:ext uri="{FF2B5EF4-FFF2-40B4-BE49-F238E27FC236}">
                <a16:creationId xmlns:a16="http://schemas.microsoft.com/office/drawing/2014/main" id="{3B583F08-955D-34D4-71BE-DC764B8159FE}"/>
              </a:ext>
            </a:extLst>
          </p:cNvPr>
          <p:cNvSpPr txBox="1">
            <a:spLocks noChangeArrowheads="1"/>
          </p:cNvSpPr>
          <p:nvPr/>
        </p:nvSpPr>
        <p:spPr bwMode="auto">
          <a:xfrm>
            <a:off x="473676" y="855662"/>
            <a:ext cx="3517556" cy="448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150000"/>
              </a:lnSpc>
              <a:buClr>
                <a:srgbClr val="BD061C"/>
              </a:buClr>
              <a:buFont typeface="Arial" panose="020B0604020202020204" pitchFamily="34" charset="0"/>
              <a:buNone/>
            </a:pPr>
            <a:r>
              <a:rPr lang="en-US" altLang="fr-FR" sz="2800" b="1" dirty="0">
                <a:solidFill>
                  <a:srgbClr val="EA7323"/>
                </a:solidFill>
                <a:sym typeface="Source Sans Pro" panose="020B0503030403020204" pitchFamily="34" charset="0"/>
              </a:rPr>
              <a:t>Men’s</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Baseball</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Basketball</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Cross Country</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Lacrosse</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Soccer</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Swimming and Diving</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Tennis</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Track and Field</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Volleyball</a:t>
            </a:r>
            <a:endParaRPr lang="en-US" altLang="fr-FR" sz="1200" dirty="0">
              <a:solidFill>
                <a:schemeClr val="tx1"/>
              </a:solidFill>
              <a:sym typeface="Source Sans Pro" panose="020B0503030403020204" pitchFamily="34" charset="0"/>
            </a:endParaRPr>
          </a:p>
        </p:txBody>
      </p:sp>
      <p:sp>
        <p:nvSpPr>
          <p:cNvPr id="4" name="Shape 145">
            <a:extLst>
              <a:ext uri="{FF2B5EF4-FFF2-40B4-BE49-F238E27FC236}">
                <a16:creationId xmlns:a16="http://schemas.microsoft.com/office/drawing/2014/main" id="{35315058-13AB-49AC-26D1-5140DCF1AC00}"/>
              </a:ext>
            </a:extLst>
          </p:cNvPr>
          <p:cNvSpPr txBox="1">
            <a:spLocks noChangeArrowheads="1"/>
          </p:cNvSpPr>
          <p:nvPr/>
        </p:nvSpPr>
        <p:spPr bwMode="auto">
          <a:xfrm>
            <a:off x="5605848" y="885568"/>
            <a:ext cx="2985701" cy="3875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lvl1pPr>
              <a:defRPr sz="1400">
                <a:solidFill>
                  <a:srgbClr val="000000"/>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1400">
                <a:solidFill>
                  <a:srgbClr val="000000"/>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1400">
                <a:solidFill>
                  <a:srgbClr val="000000"/>
                </a:solidFill>
                <a:latin typeface="Arial" panose="020B0604020202020204" pitchFamily="34" charset="0"/>
                <a:cs typeface="Arial" panose="020B0604020202020204" pitchFamily="34" charset="0"/>
                <a:sym typeface="Arial" panose="020B0604020202020204" pitchFamily="34" charset="0"/>
              </a:defRPr>
            </a:lvl5pPr>
            <a:lvl6pPr marL="25146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6pPr>
            <a:lvl7pPr marL="29718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7pPr>
            <a:lvl8pPr marL="34290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8pPr>
            <a:lvl9pPr marL="3886200" indent="-228600" eaLnBrk="0" fontAlgn="base" hangingPunct="0">
              <a:spcBef>
                <a:spcPct val="0"/>
              </a:spcBef>
              <a:spcAft>
                <a:spcPct val="0"/>
              </a:spcAft>
              <a:defRPr sz="1400">
                <a:solidFill>
                  <a:srgbClr val="000000"/>
                </a:solidFill>
                <a:latin typeface="Arial" panose="020B0604020202020204" pitchFamily="34" charset="0"/>
                <a:cs typeface="Arial" panose="020B0604020202020204" pitchFamily="34" charset="0"/>
                <a:sym typeface="Arial" panose="020B0604020202020204" pitchFamily="34" charset="0"/>
              </a:defRPr>
            </a:lvl9pPr>
          </a:lstStyle>
          <a:p>
            <a:pPr algn="ctr" eaLnBrk="1" hangingPunct="1">
              <a:lnSpc>
                <a:spcPct val="150000"/>
              </a:lnSpc>
              <a:buClr>
                <a:srgbClr val="BD061C"/>
              </a:buClr>
              <a:buFont typeface="Arial" panose="020B0604020202020204" pitchFamily="34" charset="0"/>
              <a:buNone/>
            </a:pPr>
            <a:r>
              <a:rPr lang="en-US" altLang="fr-FR" sz="2800" b="1" dirty="0">
                <a:solidFill>
                  <a:srgbClr val="EA7323"/>
                </a:solidFill>
                <a:sym typeface="Source Sans Pro" panose="020B0503030403020204" pitchFamily="34" charset="0"/>
              </a:rPr>
              <a:t>Women’s</a:t>
            </a:r>
            <a:endParaRPr lang="en-US" altLang="fr-FR" sz="1600" dirty="0">
              <a:solidFill>
                <a:schemeClr val="tx1"/>
              </a:solidFill>
              <a:sym typeface="Source Sans Pro" panose="020B0503030403020204" pitchFamily="34" charset="0"/>
            </a:endParaRP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Basketball</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Cross Country</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Lacrosse</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Soccer</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Swimming and Diving</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Tennis</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Track and Field</a:t>
            </a:r>
          </a:p>
          <a:p>
            <a:pPr algn="ctr" eaLnBrk="1" hangingPunct="1">
              <a:lnSpc>
                <a:spcPct val="125000"/>
              </a:lnSpc>
              <a:buClr>
                <a:srgbClr val="BD061C"/>
              </a:buClr>
              <a:buFont typeface="Arial" panose="020B0604020202020204" pitchFamily="34" charset="0"/>
              <a:buNone/>
            </a:pPr>
            <a:r>
              <a:rPr lang="en-US" altLang="fr-FR" sz="1600" dirty="0">
                <a:solidFill>
                  <a:schemeClr val="tx1"/>
                </a:solidFill>
                <a:sym typeface="Source Sans Pro" panose="020B0503030403020204" pitchFamily="34" charset="0"/>
              </a:rPr>
              <a:t>Volleyball</a:t>
            </a:r>
            <a:endParaRPr lang="en-US" altLang="fr-FR" sz="1200" dirty="0">
              <a:solidFill>
                <a:schemeClr val="tx1"/>
              </a:solidFill>
              <a:sym typeface="Source Sans Pro" panose="020B0503030403020204" pitchFamily="34" charset="0"/>
            </a:endParaRPr>
          </a:p>
        </p:txBody>
      </p:sp>
      <p:pic>
        <p:nvPicPr>
          <p:cNvPr id="5" name="Shape 250">
            <a:extLst>
              <a:ext uri="{FF2B5EF4-FFF2-40B4-BE49-F238E27FC236}">
                <a16:creationId xmlns:a16="http://schemas.microsoft.com/office/drawing/2014/main" id="{C818C38C-9C68-2AEA-EFD0-D455B140E02D}"/>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8153" y="3723503"/>
            <a:ext cx="2129478" cy="1419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21986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Breeze">
  <a:themeElements>
    <a:clrScheme name="Custom 3">
      <a:dk1>
        <a:srgbClr val="000000"/>
      </a:dk1>
      <a:lt1>
        <a:srgbClr val="C40724"/>
      </a:lt1>
      <a:dk2>
        <a:srgbClr val="000000"/>
      </a:dk2>
      <a:lt2>
        <a:srgbClr val="F8F8F8"/>
      </a:lt2>
      <a:accent1>
        <a:srgbClr val="BD061C"/>
      </a:accent1>
      <a:accent2>
        <a:srgbClr val="E98D0A"/>
      </a:accent2>
      <a:accent3>
        <a:srgbClr val="969696"/>
      </a:accent3>
      <a:accent4>
        <a:srgbClr val="808080"/>
      </a:accent4>
      <a:accent5>
        <a:srgbClr val="C40724"/>
      </a:accent5>
      <a:accent6>
        <a:srgbClr val="3F4F6C"/>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reeze">
  <a:themeElements>
    <a:clrScheme name="Custom 3">
      <a:dk1>
        <a:srgbClr val="000000"/>
      </a:dk1>
      <a:lt1>
        <a:srgbClr val="C40724"/>
      </a:lt1>
      <a:dk2>
        <a:srgbClr val="000000"/>
      </a:dk2>
      <a:lt2>
        <a:srgbClr val="F8F8F8"/>
      </a:lt2>
      <a:accent1>
        <a:srgbClr val="BD061C"/>
      </a:accent1>
      <a:accent2>
        <a:srgbClr val="E98D0A"/>
      </a:accent2>
      <a:accent3>
        <a:srgbClr val="969696"/>
      </a:accent3>
      <a:accent4>
        <a:srgbClr val="808080"/>
      </a:accent4>
      <a:accent5>
        <a:srgbClr val="C40724"/>
      </a:accent5>
      <a:accent6>
        <a:srgbClr val="3F4F6C"/>
      </a:accent6>
      <a:hlink>
        <a:srgbClr val="5F5F5F"/>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788"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95A978AD-693C-4251-A15D-E56882C2C85C}">
  <we:reference id="wa104051163" version="1.2.0.3" store="en-US" storeType="OMEX"/>
  <we:alternateReferences>
    <we:reference id="WA104051163" version="1.2.0.3" store="WA104051163"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1032</TotalTime>
  <Words>4652</Words>
  <Application>Microsoft Office PowerPoint</Application>
  <PresentationFormat>Presentación en pantalla (16:9)</PresentationFormat>
  <Paragraphs>524</Paragraphs>
  <Slides>49</Slides>
  <Notes>45</Notes>
  <HiddenSlides>0</HiddenSlides>
  <MMClips>0</MMClips>
  <ScaleCrop>false</ScaleCrop>
  <HeadingPairs>
    <vt:vector size="4" baseType="variant">
      <vt:variant>
        <vt:lpstr>Tema</vt:lpstr>
      </vt:variant>
      <vt:variant>
        <vt:i4>2</vt:i4>
      </vt:variant>
      <vt:variant>
        <vt:lpstr>Títulos de diapositiva</vt:lpstr>
      </vt:variant>
      <vt:variant>
        <vt:i4>49</vt:i4>
      </vt:variant>
    </vt:vector>
  </HeadingPairs>
  <TitlesOfParts>
    <vt:vector size="51" baseType="lpstr">
      <vt:lpstr>1_Breeze</vt:lpstr>
      <vt:lpstr>Breeze</vt:lpstr>
      <vt:lpstr>Presentation by Dr. Vanita Misquita Ph.D.</vt:lpstr>
      <vt:lpstr>Presentation by </vt:lpstr>
      <vt:lpstr>CONTENTS</vt:lpstr>
      <vt:lpstr>STATS AT ILLINOIS TECH</vt:lpstr>
      <vt:lpstr>Our Rankings </vt:lpstr>
      <vt:lpstr>Notable Illinois Tech alumni</vt:lpstr>
      <vt:lpstr>Illinois Tech’s innovations/discoveries/creations</vt:lpstr>
      <vt:lpstr>In the News</vt:lpstr>
      <vt:lpstr>ATHLETICS</vt:lpstr>
      <vt:lpstr>Illinois Tech Partners around the world</vt:lpstr>
      <vt:lpstr>Our Colleges</vt:lpstr>
      <vt:lpstr>PROGRAM OPTIONS FOR ICAI COMILLAS’ STUDENTS</vt:lpstr>
      <vt:lpstr>Why study at Illinois Tech? </vt:lpstr>
      <vt:lpstr>I. 1+1 Master’s degree program ( Double Degree)</vt:lpstr>
      <vt:lpstr>Departments at Illinois Tech  (Graduate level)</vt:lpstr>
      <vt:lpstr>Master’s Degree Program</vt:lpstr>
      <vt:lpstr>  1+1 Master’s program- Double Degree </vt:lpstr>
      <vt:lpstr>Career Opportunities &amp; a quick google search ( unscientific) of average annual salaries in the U.S. per job title </vt:lpstr>
      <vt:lpstr>A few examples of Master degree programs at IIT</vt:lpstr>
      <vt:lpstr>EXAMPLES OF FIELDS OF STUDY AND CAREER PATHS</vt:lpstr>
      <vt:lpstr>STUART SCHOOL OF BUSINESS PROGRAMS</vt:lpstr>
      <vt:lpstr>  PREQUISITES - COMPUTER SCIENCE </vt:lpstr>
      <vt:lpstr>PREREQUISITES</vt:lpstr>
      <vt:lpstr>TRANSFER OF CREDIT</vt:lpstr>
      <vt:lpstr>Research project option with the Master’s degree program</vt:lpstr>
      <vt:lpstr>Computation and Data Health and Wellness Urban Futures</vt:lpstr>
      <vt:lpstr>Illinois Tech Graduate Outcomes</vt:lpstr>
      <vt:lpstr>JOBS OF THE FUTURE</vt:lpstr>
      <vt:lpstr>August 2024-May 2025 cost - GRADUATE</vt:lpstr>
      <vt:lpstr>August 2024-May 2025 cost – GRADUATE Engineering/Tech/Science programs</vt:lpstr>
      <vt:lpstr>August 2024-May 2025 cost – GRADUATE 1+1 Master’s program in Business</vt:lpstr>
      <vt:lpstr>Graduate – Mandatory &amp; Other fees per year August 2024-May 2025</vt:lpstr>
      <vt:lpstr>BENEFITS/OUTCOMES</vt:lpstr>
      <vt:lpstr>BENEFITS/OUTCOMES</vt:lpstr>
      <vt:lpstr>BENEFITS/OUTCOMES</vt:lpstr>
      <vt:lpstr>Academic Calendar </vt:lpstr>
      <vt:lpstr>Application deadlines</vt:lpstr>
      <vt:lpstr>II. SHORT-TERM RESEARCH SCHOLAR PROGRAM MASTER’S LEVEL (Trabajo fin de Master)</vt:lpstr>
      <vt:lpstr>       </vt:lpstr>
      <vt:lpstr>       </vt:lpstr>
      <vt:lpstr>III.Global E3 exchange/Bilateral Exchange ( Bachelor’s level)  </vt:lpstr>
      <vt:lpstr>Exchange program bilateral or via GE3</vt:lpstr>
      <vt:lpstr>Undergraduate Exchange program – Engineering students- Bachelor’s level</vt:lpstr>
      <vt:lpstr>Campus Housing</vt:lpstr>
      <vt:lpstr>Illinois Tech -  A couple of pictures of two Residence Halls</vt:lpstr>
      <vt:lpstr>Room and Meal rates on-campus housing</vt:lpstr>
      <vt:lpstr>Single Room- Kacek Hall</vt:lpstr>
      <vt:lpstr>  Are you ready to start the journey of a lifetime in Chicago at Illinois Tech?  IIT alumus – Andy de Fonseca – rocket launch https://www.youtube.com/watch?v=ybdx7wSjP_I </vt:lpstr>
      <vt:lpstr>Questions??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Sandra Laporte</dc:creator>
  <cp:lastModifiedBy>Vanita Misquita</cp:lastModifiedBy>
  <cp:revision>143</cp:revision>
  <dcterms:created xsi:type="dcterms:W3CDTF">2019-02-13T16:04:21Z</dcterms:created>
  <dcterms:modified xsi:type="dcterms:W3CDTF">2024-10-24T14:25:30Z</dcterms:modified>
</cp:coreProperties>
</file>